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78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98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3309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8569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5176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6740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382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4297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4678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1461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663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8582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28" y="0"/>
            <a:ext cx="13193962" cy="7253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3695" y="2802667"/>
            <a:ext cx="7878305" cy="2057113"/>
          </a:xfrm>
        </p:spPr>
        <p:txBody>
          <a:bodyPr>
            <a:normAutofit fontScale="90000"/>
          </a:bodyPr>
          <a:lstStyle/>
          <a:p>
            <a:r>
              <a:rPr lang="ar-EG" dirty="0" smtClean="0">
                <a:solidFill>
                  <a:schemeClr val="bg1"/>
                </a:solidFill>
              </a:rPr>
              <a:t>محاضرة (2) العناية بالملابس</a:t>
            </a:r>
            <a:br>
              <a:rPr lang="ar-EG" dirty="0" smtClean="0">
                <a:solidFill>
                  <a:schemeClr val="bg1"/>
                </a:solidFill>
              </a:rPr>
            </a:br>
            <a:r>
              <a:rPr lang="ar-EG" dirty="0" smtClean="0">
                <a:solidFill>
                  <a:schemeClr val="bg1"/>
                </a:solidFill>
              </a:rPr>
              <a:t>الفرقة الرابعة </a:t>
            </a:r>
            <a:br>
              <a:rPr lang="ar-EG" dirty="0" smtClean="0">
                <a:solidFill>
                  <a:schemeClr val="bg1"/>
                </a:solidFill>
              </a:rPr>
            </a:br>
            <a:r>
              <a:rPr lang="ar-EG" dirty="0" smtClean="0">
                <a:solidFill>
                  <a:schemeClr val="bg1"/>
                </a:solidFill>
              </a:rPr>
              <a:t>قسم تك الملابس و الموضة</a:t>
            </a:r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3695" y="5055590"/>
            <a:ext cx="7878306" cy="1426575"/>
          </a:xfrm>
        </p:spPr>
        <p:txBody>
          <a:bodyPr/>
          <a:lstStyle/>
          <a:p>
            <a:r>
              <a:rPr lang="ar-EG" dirty="0" smtClean="0">
                <a:solidFill>
                  <a:schemeClr val="bg1"/>
                </a:solidFill>
              </a:rPr>
              <a:t>اعداد </a:t>
            </a:r>
          </a:p>
          <a:p>
            <a:r>
              <a:rPr lang="ar-EG" dirty="0" smtClean="0">
                <a:solidFill>
                  <a:schemeClr val="bg1"/>
                </a:solidFill>
              </a:rPr>
              <a:t>م.د.شيرين صلاح الدين على </a:t>
            </a:r>
            <a:endParaRPr lang="ar-E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28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" y="0"/>
            <a:ext cx="13193962" cy="72532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5" y="2969568"/>
            <a:ext cx="3880800" cy="381378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901820" y="521456"/>
            <a:ext cx="9144000" cy="868346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800" b="1" dirty="0" smtClean="0">
                <a:solidFill>
                  <a:srgbClr val="FF0000"/>
                </a:solidFill>
              </a:rPr>
              <a:t>العوامل التى يتوقف عليها طريقة إزالة البقع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0114" y="1531701"/>
            <a:ext cx="775373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ar-SA" sz="2800" b="1" dirty="0">
                <a:solidFill>
                  <a:srgbClr val="7030A0"/>
                </a:solidFill>
              </a:rPr>
              <a:t>1- نوع النسيج :  </a:t>
            </a:r>
            <a:r>
              <a:rPr lang="ar-SA" sz="2800" b="1" dirty="0"/>
              <a:t>الاقمشة ذات الاصل النباتي بصفة عامة تتحمل تأثير المواد المزيلة للبقع أكثر من الأنسجة الحيوانية، ويعد الحرير الصناعي أقل الأنسجة تحملاً لهذه المواد .</a:t>
            </a:r>
            <a:endParaRPr lang="en-US" sz="2800" b="1" dirty="0"/>
          </a:p>
          <a:p>
            <a:pPr>
              <a:buNone/>
            </a:pPr>
            <a:endParaRPr lang="en-US" dirty="0"/>
          </a:p>
        </p:txBody>
      </p:sp>
      <p:sp>
        <p:nvSpPr>
          <p:cNvPr id="7" name="Rectangle 27" descr="Picture5"/>
          <p:cNvSpPr>
            <a:spLocks noChangeArrowheads="1"/>
          </p:cNvSpPr>
          <p:nvPr/>
        </p:nvSpPr>
        <p:spPr bwMode="auto">
          <a:xfrm>
            <a:off x="3772507" y="2969568"/>
            <a:ext cx="8568952" cy="388843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28575" algn="ctr">
            <a:solidFill>
              <a:srgbClr val="333399"/>
            </a:solidFill>
            <a:miter lim="800000"/>
            <a:headEnd/>
            <a:tailEnd/>
          </a:ln>
          <a:effectLst>
            <a:outerShdw dist="63500" dir="3187806" algn="ctr" rotWithShape="0">
              <a:srgbClr val="FFD9D9"/>
            </a:outerShdw>
          </a:effectLst>
        </p:spPr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19925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sp>
        <p:nvSpPr>
          <p:cNvPr id="3" name="عنوان 1"/>
          <p:cNvSpPr txBox="1">
            <a:spLocks/>
          </p:cNvSpPr>
          <p:nvPr/>
        </p:nvSpPr>
        <p:spPr>
          <a:xfrm>
            <a:off x="2475304" y="632250"/>
            <a:ext cx="8229600" cy="1143000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smtClean="0">
                <a:solidFill>
                  <a:srgbClr val="FF0000"/>
                </a:solidFill>
              </a:rPr>
              <a:t>العوامل التى يتوقف عليها طريقة إزالة البقع</a:t>
            </a:r>
            <a:endParaRPr lang="ar-EG" dirty="0"/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2034073" y="1616912"/>
            <a:ext cx="9465705" cy="491451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ar-EG" b="1" dirty="0" smtClean="0">
                <a:solidFill>
                  <a:srgbClr val="7030A0"/>
                </a:solidFill>
              </a:rPr>
              <a:t>2</a:t>
            </a:r>
            <a:r>
              <a:rPr lang="ar-SA" sz="3200" b="1" dirty="0" smtClean="0">
                <a:solidFill>
                  <a:srgbClr val="7030A0"/>
                </a:solidFill>
              </a:rPr>
              <a:t>- لون النسيج : </a:t>
            </a:r>
            <a:r>
              <a:rPr lang="ar-SA" sz="3200" b="1" dirty="0" smtClean="0"/>
              <a:t>إن للمواد المزيلة للبقع أثراً سيئاً على الألوان لذلك عندما نستعمل المواد الفعالة – لا سيما مواد التبييض – يجب أن يختبر تأثيرها على قطعة صغيرة من ذات نوع النسيج الذي عليه البقعة حتى لا يتعرض لون النسيج إلى التلف . ولا يخفى علينا أن </a:t>
            </a:r>
            <a:r>
              <a:rPr lang="en-US" sz="3200" b="1" dirty="0" smtClean="0"/>
              <a:t> </a:t>
            </a:r>
            <a:r>
              <a:rPr lang="ar-EG" sz="3200" b="1" dirty="0" smtClean="0"/>
              <a:t> بقع </a:t>
            </a:r>
            <a:r>
              <a:rPr lang="ar-SA" sz="3200" b="1" dirty="0" smtClean="0"/>
              <a:t>الأصباغ تثبت في الأنسجة الحيوانية أكثر من ثباتها في الأنسجة النباتية .</a:t>
            </a:r>
            <a:endParaRPr lang="en-US" sz="3200" dirty="0" smtClean="0"/>
          </a:p>
          <a:p>
            <a:pPr>
              <a:buFont typeface="Arial" panose="020B0604020202020204" pitchFamily="34" charset="0"/>
              <a:buNone/>
            </a:pPr>
            <a:r>
              <a:rPr lang="ar-SA" sz="3200" b="1" dirty="0" smtClean="0">
                <a:solidFill>
                  <a:srgbClr val="7030A0"/>
                </a:solidFill>
              </a:rPr>
              <a:t>3- نوع البقعة .. وعهد حدوثها : </a:t>
            </a:r>
            <a:r>
              <a:rPr lang="ar-SA" sz="3200" b="1" dirty="0" smtClean="0"/>
              <a:t>إن نوع البقعة نباتية كانت أو معدنية أو دهنية .. .. .. الخ يقرر الطريقة والمادة التي تستعمل لإزالتها ، فكلما كانت البقعة حديثة العهد زالت بالغسيل أو باستعمال المواد ذات التأثير الضعيف التي لا تؤثر على الأنسجة ولا تستغرق وقتاً طويلاً في إزالتها .</a:t>
            </a:r>
            <a:endParaRPr lang="en-US" sz="3200" dirty="0" smtClean="0"/>
          </a:p>
          <a:p>
            <a:pPr>
              <a:buFont typeface="Arial" panose="020B0604020202020204" pitchFamily="34" charset="0"/>
              <a:buNone/>
            </a:pPr>
            <a:r>
              <a:rPr lang="ar-SA" sz="3200" b="1" dirty="0" smtClean="0"/>
              <a:t> </a:t>
            </a:r>
            <a:endParaRPr lang="ar-EG" sz="3200" dirty="0"/>
          </a:p>
        </p:txBody>
      </p:sp>
    </p:spTree>
    <p:extLst>
      <p:ext uri="{BB962C8B-B14F-4D97-AF65-F5344CB8AC3E}">
        <p14:creationId xmlns:p14="http://schemas.microsoft.com/office/powerpoint/2010/main" val="232553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13184" y="707367"/>
            <a:ext cx="9144000" cy="868346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400" b="1" smtClean="0">
                <a:solidFill>
                  <a:srgbClr val="FF0000"/>
                </a:solidFill>
              </a:rPr>
              <a:t>القاعدة العامة لازالة البقع 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98171" y="1389101"/>
            <a:ext cx="10114384" cy="60007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ar-SA" sz="3600" b="1" dirty="0" smtClean="0"/>
              <a:t>1-	تزال جميع أنواع البقع بسهولة إذا كانت حديثة واتبعنا الطريقة الصحيحة لإزالتها، وإذا ما استخدمنا المادة المناسبة لها وذلك يكون قبل غسل الثوب لأن.. .. </a:t>
            </a:r>
            <a:endParaRPr lang="en-US" sz="3600" dirty="0" smtClean="0"/>
          </a:p>
          <a:p>
            <a:pPr>
              <a:buFont typeface="Arial" panose="020B0604020202020204" pitchFamily="34" charset="0"/>
              <a:buNone/>
            </a:pPr>
            <a:r>
              <a:rPr lang="ar-SA" sz="3600" b="1" dirty="0" smtClean="0"/>
              <a:t>أ -	بعض البقع يثبت بالغسل كبقع الحبر بأنواعه .</a:t>
            </a:r>
            <a:endParaRPr lang="en-US" sz="3600" dirty="0" smtClean="0"/>
          </a:p>
          <a:p>
            <a:pPr>
              <a:buFont typeface="Arial" panose="020B0604020202020204" pitchFamily="34" charset="0"/>
              <a:buNone/>
            </a:pPr>
            <a:r>
              <a:rPr lang="ar-SA" sz="3600" b="1" dirty="0" smtClean="0"/>
              <a:t>ب -	وبعضها ينتشر في أجزاء أخرى كبقع الصدأ .</a:t>
            </a:r>
            <a:endParaRPr lang="en-US" sz="3600" dirty="0" smtClean="0"/>
          </a:p>
          <a:p>
            <a:pPr>
              <a:buFont typeface="Arial" panose="020B0604020202020204" pitchFamily="34" charset="0"/>
              <a:buNone/>
            </a:pPr>
            <a:r>
              <a:rPr lang="ar-SA" sz="3600" b="1" dirty="0" smtClean="0"/>
              <a:t>2-	إذا كان النسيج منشي فيزال النشا بالماء الدافئ قبل استعمال المواد المزيلة للبقع.</a:t>
            </a:r>
          </a:p>
          <a:p>
            <a:pPr>
              <a:buFont typeface="Arial" panose="020B0604020202020204" pitchFamily="34" charset="0"/>
              <a:buNone/>
            </a:pPr>
            <a:r>
              <a:rPr lang="ar-SA" b="1" dirty="0" smtClean="0"/>
              <a:t>3- 	</a:t>
            </a:r>
            <a:r>
              <a:rPr lang="ar-SA" sz="3600" b="1" dirty="0" smtClean="0"/>
              <a:t>تزال البقع المجهولة المصدر بأبسط المواد أولاً ، ومن ثم نستعمل المواد الأقوى مفعولاً ، وأخيراً تستعمل مواد التبييض .</a:t>
            </a:r>
            <a:endParaRPr lang="en-US" sz="3600" b="1" dirty="0" smtClean="0"/>
          </a:p>
          <a:p>
            <a:pPr>
              <a:buFont typeface="Arial" panose="020B0604020202020204" pitchFamily="34" charset="0"/>
              <a:buNone/>
            </a:pPr>
            <a:endParaRPr lang="ar-SA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10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25151" y="530086"/>
            <a:ext cx="9144000" cy="868346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400" b="1" smtClean="0">
                <a:solidFill>
                  <a:srgbClr val="FF0000"/>
                </a:solidFill>
              </a:rPr>
              <a:t>القاعدة العامة لازالة البقع 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05069" y="1510399"/>
            <a:ext cx="11056776" cy="60007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ar-SA" sz="3000" b="1" dirty="0" smtClean="0"/>
              <a:t>4-	تزال البقع المعلومة المصدر بالمواد التي تزيلها .</a:t>
            </a:r>
            <a:endParaRPr lang="en-US" sz="3000" dirty="0" smtClean="0"/>
          </a:p>
          <a:p>
            <a:pPr algn="just">
              <a:buFont typeface="Arial" panose="020B0604020202020204" pitchFamily="34" charset="0"/>
              <a:buNone/>
            </a:pPr>
            <a:r>
              <a:rPr lang="ar-SA" sz="3000" b="1" dirty="0" smtClean="0"/>
              <a:t>5-	تعاد عملية إزالة البقعة بالمحاليل المخفضة . ولا تستعمل المحاليل المركزة .. ولو كانت سريعة – لما في ذلك من تأثير سيء على الأنسجة .</a:t>
            </a:r>
            <a:endParaRPr lang="en-US" sz="3000" dirty="0" smtClean="0"/>
          </a:p>
          <a:p>
            <a:pPr algn="just">
              <a:buFont typeface="Arial" panose="020B0604020202020204" pitchFamily="34" charset="0"/>
              <a:buNone/>
            </a:pPr>
            <a:r>
              <a:rPr lang="ar-SA" sz="3000" b="1" dirty="0" smtClean="0"/>
              <a:t>6-  تستعمل مواد التبييض كآخر وسيلة لإزالة البقعة . وتستعمل باحتراس شديد مع ملاحظة تأثيرها على الأنسجة المختلفة .</a:t>
            </a:r>
            <a:endParaRPr lang="en-US" sz="3000" dirty="0" smtClean="0"/>
          </a:p>
          <a:p>
            <a:pPr algn="just">
              <a:buFont typeface="Arial" panose="020B0604020202020204" pitchFamily="34" charset="0"/>
              <a:buNone/>
            </a:pPr>
            <a:r>
              <a:rPr lang="ar-SA" sz="3000" b="1" dirty="0" smtClean="0"/>
              <a:t>7- 	ينقع النسيج في المحلول حتى تزول البقعة فقط ، ثم يغسل في الحال لمنع جفاف المادة المستعملة في النسيج لأن ذلك يؤدي لتلفه . إلا في حالة استعمال فوق أكسيد الهيدروجين فأنه لا يؤثر على</a:t>
            </a:r>
            <a:r>
              <a:rPr lang="en-US" sz="3000" b="1" dirty="0" smtClean="0"/>
              <a:t>  </a:t>
            </a:r>
            <a:r>
              <a:rPr lang="ar-EG" sz="3000" b="1" dirty="0" smtClean="0"/>
              <a:t>الاقمشة.</a:t>
            </a:r>
            <a:endParaRPr lang="en-US" sz="3000" dirty="0" smtClean="0"/>
          </a:p>
          <a:p>
            <a:pPr algn="just">
              <a:buFont typeface="Arial" panose="020B0604020202020204" pitchFamily="34" charset="0"/>
              <a:buNone/>
            </a:pPr>
            <a:r>
              <a:rPr lang="ar-SA" sz="3000" b="1" dirty="0" smtClean="0"/>
              <a:t>8- 	عندما تستعمل المحاليل الحمضية يجب معادلتها بالشطف في محلول قلوي مخفف مثل النشادر أو البوراكس أو صودا الغسيل .</a:t>
            </a:r>
            <a:endParaRPr lang="ar-SA" sz="3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72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85192" y="373201"/>
            <a:ext cx="9144000" cy="868346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400" b="1" dirty="0" smtClean="0">
                <a:solidFill>
                  <a:srgbClr val="FF0000"/>
                </a:solidFill>
              </a:rPr>
              <a:t>القاعدة العامة لازالة البقع 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4482" y="1836681"/>
            <a:ext cx="11383346" cy="57864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ar-SA" sz="4000" b="1" dirty="0" smtClean="0"/>
              <a:t>9-	في حالة الأنسجة القطنية والكتانية البيضاء .. يمكن وضع مسحوق البوراكس وملح الليمون مباشرة وصب الماء المغلي عليها أو تعريضها إلى بخاره ، أما في حالة الملونات والحرير والصوف والحرير الصناعي فلا تستعمل هذه المواد إلا في محلول مخفف .</a:t>
            </a:r>
            <a:endParaRPr lang="ar-EG" sz="4000" b="1" dirty="0" smtClean="0"/>
          </a:p>
          <a:p>
            <a:pPr algn="just">
              <a:buFont typeface="Arial" panose="020B0604020202020204" pitchFamily="34" charset="0"/>
              <a:buNone/>
            </a:pPr>
            <a:endParaRPr lang="en-US" sz="4000" dirty="0" smtClean="0"/>
          </a:p>
          <a:p>
            <a:pPr algn="just">
              <a:buFont typeface="Arial" panose="020B0604020202020204" pitchFamily="34" charset="0"/>
              <a:buNone/>
            </a:pPr>
            <a:r>
              <a:rPr lang="ar-SA" sz="4000" b="1" dirty="0" smtClean="0"/>
              <a:t>10-	قد تترك البقعة بعد إزالتها علامة خفيفة وهذه يحسن تركها ، فكثيراً ما تزول بالغسل والتعرض إلى الهواء 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30146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52789" y="310197"/>
            <a:ext cx="9144000" cy="868346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400" b="1" dirty="0" smtClean="0">
                <a:solidFill>
                  <a:srgbClr val="FF0000"/>
                </a:solidFill>
              </a:rPr>
              <a:t>الإسعافات الأولية للبقع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3812" y="1178543"/>
            <a:ext cx="11343443" cy="61436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ar-SA" sz="4000" b="1" dirty="0" smtClean="0"/>
              <a:t>مسح الفائض من البقعة بقطعة من القماش القطني الجاف .</a:t>
            </a:r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ar-EG" sz="4000" b="1" dirty="0" smtClean="0"/>
              <a:t>و</a:t>
            </a:r>
            <a:r>
              <a:rPr lang="ar-SA" sz="4000" b="1" dirty="0" smtClean="0"/>
              <a:t>ضع منشفة قطنية جافة بيضاء أسفل البقعة .</a:t>
            </a:r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ar-SA" sz="4000" b="1" dirty="0" smtClean="0"/>
              <a:t>احذري الضغط على البقعة حتى لا تتسرب إلى أعماق النسيج .</a:t>
            </a:r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ar-EG" sz="4000" b="1" dirty="0" smtClean="0"/>
              <a:t>إ</a:t>
            </a:r>
            <a:r>
              <a:rPr lang="ar-SA" sz="4000" b="1" dirty="0" smtClean="0"/>
              <a:t>زل</a:t>
            </a:r>
            <a:r>
              <a:rPr lang="ar-EG" sz="4000" b="1" dirty="0" smtClean="0"/>
              <a:t>ة</a:t>
            </a:r>
            <a:r>
              <a:rPr lang="ar-SA" sz="4000" b="1" dirty="0" smtClean="0"/>
              <a:t> المكونات الزائدة من على سطح النسيج .</a:t>
            </a:r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ar-SA" sz="4000" b="1" dirty="0" smtClean="0"/>
              <a:t>رش قليلاً من الماء البارد على البقعة ولا تخلطي معها أي محلول آخر .</a:t>
            </a:r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ar-EG" sz="4000" b="1" dirty="0" smtClean="0"/>
              <a:t>الت</a:t>
            </a:r>
            <a:r>
              <a:rPr lang="ar-SA" sz="4000" b="1" dirty="0" smtClean="0"/>
              <a:t>دل</a:t>
            </a:r>
            <a:r>
              <a:rPr lang="ar-EG" sz="4000" b="1" dirty="0" smtClean="0"/>
              <a:t>ي</a:t>
            </a:r>
            <a:r>
              <a:rPr lang="ar-SA" sz="4000" b="1" dirty="0" smtClean="0"/>
              <a:t>ك بخفة بأطراف الأصابع حتى تزول البقعة وإذا لم تزول ضعي عليها المحلول المناسب واستمري بالتدليك 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87922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1" y="0"/>
            <a:ext cx="13193962" cy="725320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60362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THANK YOU</a:t>
            </a:r>
            <a:endParaRPr lang="ar-EG" sz="36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5216" y="647867"/>
            <a:ext cx="9144000" cy="868346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400" b="1" dirty="0" smtClean="0">
                <a:solidFill>
                  <a:srgbClr val="FF0000"/>
                </a:solidFill>
              </a:rPr>
              <a:t>الإسعافات الأولية للبقع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13742" y="2691073"/>
            <a:ext cx="11345474" cy="55721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just">
              <a:buFont typeface="+mj-lt"/>
              <a:buAutoNum type="arabicPeriod" startAt="7"/>
            </a:pPr>
            <a:r>
              <a:rPr lang="ar-SA" sz="4000" b="1" dirty="0" smtClean="0"/>
              <a:t>شطف</a:t>
            </a:r>
            <a:r>
              <a:rPr lang="ar-EG" sz="4000" b="1" dirty="0" smtClean="0"/>
              <a:t> </a:t>
            </a:r>
            <a:r>
              <a:rPr lang="ar-SA" sz="4000" b="1" dirty="0" smtClean="0"/>
              <a:t>البقعة جيداً بالماء حتى يزول أثر المحلول المنظف .</a:t>
            </a:r>
            <a:endParaRPr lang="en-US" sz="4000" dirty="0" smtClean="0"/>
          </a:p>
          <a:p>
            <a:pPr marL="742950" indent="-742950" algn="just">
              <a:buFont typeface="+mj-lt"/>
              <a:buAutoNum type="arabicPeriod" startAt="7"/>
            </a:pPr>
            <a:r>
              <a:rPr lang="ar-EG" sz="4000" b="1" dirty="0" smtClean="0"/>
              <a:t>يجب </a:t>
            </a:r>
            <a:r>
              <a:rPr lang="ar-SA" sz="4000" b="1" dirty="0" smtClean="0"/>
              <a:t>ا</a:t>
            </a:r>
            <a:r>
              <a:rPr lang="ar-EG" sz="4000" b="1" dirty="0" smtClean="0"/>
              <a:t>ل</a:t>
            </a:r>
            <a:r>
              <a:rPr lang="ar-SA" sz="4000" b="1" dirty="0" smtClean="0"/>
              <a:t>حذر</a:t>
            </a:r>
            <a:r>
              <a:rPr lang="ar-EG" sz="4000" b="1" dirty="0" smtClean="0"/>
              <a:t> من</a:t>
            </a:r>
            <a:r>
              <a:rPr lang="ar-SA" sz="4000" b="1" dirty="0" smtClean="0"/>
              <a:t> أن يصا</a:t>
            </a:r>
            <a:r>
              <a:rPr lang="ar-EG" sz="4000" b="1" dirty="0" smtClean="0"/>
              <a:t>ب</a:t>
            </a:r>
            <a:r>
              <a:rPr lang="ar-SA" sz="4000" b="1" dirty="0" smtClean="0"/>
              <a:t> جلد </a:t>
            </a:r>
            <a:r>
              <a:rPr lang="ar-EG" sz="4000" b="1" dirty="0" smtClean="0"/>
              <a:t>ال</a:t>
            </a:r>
            <a:r>
              <a:rPr lang="ar-SA" sz="4000" b="1" dirty="0" smtClean="0"/>
              <a:t>يد بأي من المواد المزيلة للبقع .</a:t>
            </a:r>
            <a:endParaRPr lang="en-US" sz="4000" dirty="0" smtClean="0"/>
          </a:p>
          <a:p>
            <a:pPr marL="742950" indent="-742950" algn="just">
              <a:buFont typeface="+mj-lt"/>
              <a:buAutoNum type="arabicPeriod" startAt="7"/>
            </a:pPr>
            <a:r>
              <a:rPr lang="ar-EG" sz="4000" b="1" dirty="0" smtClean="0"/>
              <a:t>ن</a:t>
            </a:r>
            <a:r>
              <a:rPr lang="ar-SA" sz="4000" b="1" dirty="0" smtClean="0"/>
              <a:t>قوم بهذه العملية في مكان جيد التهوية . و</a:t>
            </a:r>
            <a:r>
              <a:rPr lang="ar-EG" sz="4000" b="1" dirty="0" smtClean="0"/>
              <a:t>يجب </a:t>
            </a:r>
            <a:r>
              <a:rPr lang="ar-SA" sz="4000" b="1" dirty="0" smtClean="0"/>
              <a:t>ا</a:t>
            </a:r>
            <a:r>
              <a:rPr lang="ar-EG" sz="4000" b="1" dirty="0" smtClean="0"/>
              <a:t>ل</a:t>
            </a:r>
            <a:r>
              <a:rPr lang="ar-SA" sz="4000" b="1" dirty="0" smtClean="0"/>
              <a:t>حذر</a:t>
            </a:r>
            <a:r>
              <a:rPr lang="ar-EG" sz="4000" b="1" dirty="0" smtClean="0"/>
              <a:t> من </a:t>
            </a:r>
            <a:r>
              <a:rPr lang="ar-SA" sz="4000" b="1" dirty="0" smtClean="0"/>
              <a:t>استنشاق البخار الصاعد من هذه</a:t>
            </a:r>
            <a:r>
              <a:rPr lang="ar-EG" sz="4000" b="1" dirty="0" smtClean="0"/>
              <a:t>   </a:t>
            </a:r>
            <a:r>
              <a:rPr lang="ar-SA" sz="4000" b="1" dirty="0" smtClean="0"/>
              <a:t> العملية .</a:t>
            </a:r>
            <a:endParaRPr lang="en-US" sz="4000" dirty="0" smtClean="0"/>
          </a:p>
          <a:p>
            <a:pPr marL="742950" indent="-742950" algn="just">
              <a:buFont typeface="+mj-lt"/>
              <a:buAutoNum type="arabicPeriod" startAt="7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33129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315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محاضرة (2) العناية بالملابس الفرقة الرابعة  قسم تك الملابس و الموضة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haidy</dc:creator>
  <cp:lastModifiedBy>shosho</cp:lastModifiedBy>
  <cp:revision>13</cp:revision>
  <dcterms:created xsi:type="dcterms:W3CDTF">2020-03-17T20:43:53Z</dcterms:created>
  <dcterms:modified xsi:type="dcterms:W3CDTF">2020-04-06T17:46:28Z</dcterms:modified>
</cp:coreProperties>
</file>