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46" d="100"/>
          <a:sy n="46" d="100"/>
        </p:scale>
        <p:origin x="63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16/08/1441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16/08/1441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16/08/1441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16/08/1441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fontScale="90000"/>
          </a:bodyPr>
          <a:lstStyle/>
          <a:p>
            <a:r>
              <a:rPr lang="ar-EG" dirty="0" smtClean="0">
                <a:solidFill>
                  <a:schemeClr val="bg1"/>
                </a:solidFill>
              </a:rPr>
              <a:t>محاضرة 3 ارجنومية الملابس</a:t>
            </a:r>
            <a:br>
              <a:rPr lang="ar-EG" dirty="0" smtClean="0">
                <a:solidFill>
                  <a:schemeClr val="bg1"/>
                </a:solidFill>
              </a:rPr>
            </a:br>
            <a:r>
              <a:rPr lang="ar-EG" smtClean="0">
                <a:solidFill>
                  <a:schemeClr val="bg1"/>
                </a:solidFill>
              </a:rPr>
              <a:t>الفرقة الثالثة</a:t>
            </a:r>
            <a:r>
              <a:rPr lang="ar-EG" dirty="0" smtClean="0">
                <a:solidFill>
                  <a:schemeClr val="bg1"/>
                </a:solidFill>
              </a:rPr>
              <a:t/>
            </a:r>
            <a:br>
              <a:rPr lang="ar-EG" dirty="0" smtClean="0">
                <a:solidFill>
                  <a:schemeClr val="bg1"/>
                </a:solidFill>
              </a:rPr>
            </a:br>
            <a:r>
              <a:rPr lang="ar-EG" dirty="0" smtClean="0">
                <a:solidFill>
                  <a:schemeClr val="bg1"/>
                </a:solidFill>
              </a:rPr>
              <a:t>قسم تك الملابس و الموضة</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EG" dirty="0" smtClean="0">
                <a:solidFill>
                  <a:schemeClr val="bg1"/>
                </a:solidFill>
              </a:rPr>
              <a:t>اعداد</a:t>
            </a:r>
          </a:p>
          <a:p>
            <a:r>
              <a:rPr lang="ar-EG" dirty="0" smtClean="0">
                <a:solidFill>
                  <a:schemeClr val="bg1"/>
                </a:solidFill>
              </a:rPr>
              <a:t>م.د.شيرين صلاح الدين على سالم</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69" y="0"/>
            <a:ext cx="13193962" cy="7253207"/>
          </a:xfrm>
          <a:prstGeom prst="rect">
            <a:avLst/>
          </a:prstGeom>
        </p:spPr>
      </p:pic>
      <p:sp>
        <p:nvSpPr>
          <p:cNvPr id="2" name="Rectangle 1"/>
          <p:cNvSpPr/>
          <p:nvPr/>
        </p:nvSpPr>
        <p:spPr>
          <a:xfrm>
            <a:off x="3926186" y="581525"/>
            <a:ext cx="8265814" cy="6020110"/>
          </a:xfrm>
          <a:prstGeom prst="rect">
            <a:avLst/>
          </a:prstGeom>
        </p:spPr>
        <p:txBody>
          <a:bodyPr wrap="square">
            <a:spAutoFit/>
          </a:bodyPr>
          <a:lstStyle/>
          <a:p>
            <a:pPr marL="342900" indent="-342900" algn="justLow">
              <a:lnSpc>
                <a:spcPct val="80000"/>
              </a:lnSpc>
              <a:spcBef>
                <a:spcPts val="600"/>
              </a:spcBef>
              <a:spcAft>
                <a:spcPts val="600"/>
              </a:spcAft>
              <a:buFontTx/>
              <a:buChar char="-"/>
              <a:tabLst>
                <a:tab pos="918845" algn="l"/>
              </a:tabLst>
            </a:pPr>
            <a:r>
              <a:rPr lang="ar-SA" sz="24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علم </a:t>
            </a:r>
            <a:r>
              <a:rPr lang="ar-SA" sz="24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الانثروبومتر</a:t>
            </a:r>
            <a:r>
              <a:rPr lang="ar-EG" sz="24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ى</a:t>
            </a:r>
            <a:r>
              <a:rPr lang="en-US" sz="24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Anthropometry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ar-EG"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endParaRPr lang="ar-EG"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كلمةإنثروبومترى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تعنى  قياس الجسم البشري وهي مشتقه من الكلمتين الإغريقيتين</a:t>
            </a:r>
            <a:r>
              <a:rPr lang="en-US" sz="2400" dirty="0" err="1">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anthropos</a:t>
            </a: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الإنسان ) و</a:t>
            </a:r>
            <a:r>
              <a:rPr lang="en-US" sz="2400" dirty="0" err="1">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metron</a:t>
            </a: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قياس )</a:t>
            </a:r>
            <a:r>
              <a:rPr lang="ar-SA" sz="24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فهو يقوم بتحديد الإختلافات بين الأفراد في المقاييس من خلال تطبيق الطرق الفزيائية العلمية على الإنسان , وذلك لضمان ملاءمة هذه المنتجات للمستخدمين لها, وظهرت إستخدامات كثيرة للانثروبومترى منها إستخدامه فى تصميم المنتجات ذات الإستخدام المباشر بواسطة البشرمثل ماكينات الحياكة وملحقاتها ومنضدة الماكينة , وكذلك فى عمليات تنظيم العمل وقياس القوى الجسمية للأفراد بشكل مشترك مع علوم الميكانيكا الحيوية وغيرها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ar-EG"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وفى مجال صناعة الملابس الجاهزة يستخدم الآن أجهزة المسح ثلاثى الأبعاد للجسم  </a:t>
            </a: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3d body scanning</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وهى طريقة لمعرفة قياسات جسم الإنسان وتستخدم لعمل جدول مقاسات للجسم البشرى , و من ثم يمكن إستخدامها لمعرفة مقاييس جسم عامل الحياكة من خلال عمل مسح ضوئى لأجسام العمال , </a:t>
            </a:r>
            <a:r>
              <a:rPr lang="ar-SA" sz="2400"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والهدف من إستخدام القياسات الانثروبومترية هو الحصول على أماكن عمل مناسبة ذو أبعاد مناسبة لهؤلاء العمال والحصول كذلك على ملابس مناسبة , سواء للعمال أو لأى من البشر حيث معرفة المقاييس والأبعاد بأسهل الطرق وأقصرها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en-US" sz="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www.fibre2fashion.com</a:t>
            </a:r>
            <a:r>
              <a:rPr lang="ar-SA" sz="800" baseline="300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91992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pic>
        <p:nvPicPr>
          <p:cNvPr id="3" name="Picture 2"/>
          <p:cNvPicPr>
            <a:picLocks noChangeAspect="1"/>
          </p:cNvPicPr>
          <p:nvPr/>
        </p:nvPicPr>
        <p:blipFill>
          <a:blip r:embed="rId3"/>
          <a:stretch>
            <a:fillRect/>
          </a:stretch>
        </p:blipFill>
        <p:spPr>
          <a:xfrm>
            <a:off x="2043404" y="538855"/>
            <a:ext cx="9721557" cy="3016107"/>
          </a:xfrm>
          <a:prstGeom prst="rect">
            <a:avLst/>
          </a:prstGeom>
        </p:spPr>
      </p:pic>
      <p:pic>
        <p:nvPicPr>
          <p:cNvPr id="6" name="Picture 5"/>
          <p:cNvPicPr>
            <a:picLocks noChangeAspect="1"/>
          </p:cNvPicPr>
          <p:nvPr/>
        </p:nvPicPr>
        <p:blipFill>
          <a:blip r:embed="rId4"/>
          <a:stretch>
            <a:fillRect/>
          </a:stretch>
        </p:blipFill>
        <p:spPr>
          <a:xfrm>
            <a:off x="634482" y="3475973"/>
            <a:ext cx="11076877" cy="2719554"/>
          </a:xfrm>
          <a:prstGeom prst="rect">
            <a:avLst/>
          </a:prstGeom>
        </p:spPr>
      </p:pic>
    </p:spTree>
    <p:extLst>
      <p:ext uri="{BB962C8B-B14F-4D97-AF65-F5344CB8AC3E}">
        <p14:creationId xmlns:p14="http://schemas.microsoft.com/office/powerpoint/2010/main" val="232553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388637" y="124297"/>
            <a:ext cx="9666514" cy="2566857"/>
          </a:xfrm>
          <a:prstGeom prst="rect">
            <a:avLst/>
          </a:prstGeom>
        </p:spPr>
        <p:txBody>
          <a:bodyPr wrap="square">
            <a:spAutoFit/>
          </a:bodyPr>
          <a:lstStyle/>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-1-1- الإختلافات بين الأفراد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tabLst>
                <a:tab pos="918845" algn="l"/>
              </a:tabLst>
            </a:pP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Difference between the Individuals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هناك إختلافات بين عمال الحياكة من حيث : النوع ذكر وأنثى , والأطوال والصفات , فالأفراد من نفس السن والجنس والسلالة الذين يتم فحصهم وقياسهم في نفس الظروف و بنفس الأدوات يختلف كل منهم عن الأخر, وحتى الشخص الواحد نفسه فإن قسميه الأيسر والأيمن قد يختلفان في التفاصيل. </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ومحور الإهتمام في الانثروبومترى هو دراسة المدي للأبعاد الفزيقية لجسم الإنسان كالطول والعرض والمسافة بين النقاط التشريحية , ويمكن تناول ذلك فيما يلى </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ar-E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l">
              <a:lnSpc>
                <a:spcPct val="80000"/>
              </a:lnSpc>
              <a:spcBef>
                <a:spcPts val="600"/>
              </a:spcBef>
              <a:spcAft>
                <a:spcPts val="600"/>
              </a:spcAft>
            </a:pPr>
            <a:r>
              <a:rPr lang="en-US" sz="800" baseline="300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en-US" sz="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www.ergo-eg.com</a:t>
            </a:r>
            <a:r>
              <a:rPr lang="en-US" sz="8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 baseline="300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a:t>
            </a:r>
            <a:r>
              <a:rPr lang="ar-SA" sz="8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0" y="1995376"/>
            <a:ext cx="12055151" cy="4358116"/>
          </a:xfrm>
          <a:prstGeom prst="rect">
            <a:avLst/>
          </a:prstGeom>
        </p:spPr>
        <p:txBody>
          <a:bodyPr wrap="square">
            <a:spAutoFit/>
          </a:bodyPr>
          <a:lstStyle/>
          <a:p>
            <a:pPr>
              <a:lnSpc>
                <a:spcPct val="80000"/>
              </a:lnSpc>
              <a:spcBef>
                <a:spcPts val="600"/>
              </a:spcBef>
              <a:spcAft>
                <a:spcPts val="600"/>
              </a:spcAft>
              <a:tabLst>
                <a:tab pos="918845" algn="l"/>
              </a:tabLst>
            </a:pPr>
            <a:endParaRPr lang="ar-EG"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tabLst>
                <a:tab pos="918845" algn="l"/>
              </a:tabLst>
            </a:pPr>
            <a:r>
              <a:rPr lang="ar-SA"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2- أبعاد جسم الإنسان وأنواعها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تنقسم أبعاد جسم الإنسان إلى نوعين من الأبعاد هما الأبعاد الإنشائية والأبعاد الوظيفية</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ar-E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3-2-1- الأبعاد  الإنشائية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Stricture Dimensions </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هي القياسات الخاصة بأبعاد الجسم الإنساني وأجزاؤه في الأوضاع الثابتة </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static</a:t>
            </a:r>
            <a:r>
              <a:rPr lang="en-US"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وهذه الأبعاد يتم أخذها عن طريق النقاط التشريحية المتعارف عليها في جسم الإنسان وتضمن قياسات الرأس والجذع والأطراف في الأوضاع الطبيعية</a:t>
            </a:r>
            <a:r>
              <a:rPr lang="ar-SA" dirty="0" smtClean="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EG" dirty="0" smtClean="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3-2-2 - الأبعاد الوظيفية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Functional Dimensions </a:t>
            </a: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الانثروبومترية الوظيفية في تصميم فراغات العمل </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,هي القياسات المأخوذة لجسم الإنسان في أوضاع العمل وأثناء الحركة وهي ناتجة من وصف حركة جزء من الجسم فيما يتعلق بنقطة معينة.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وبالتالي فالأبعاد الوظيفية تقوم بتحديد إحتياجات عامل الحياكة البعدية أثناء تعامله مع الماكينة في الأوضاع المتحركة الناتجة من الإستخدام وذلك تبعاً لأبعاد حدود زوايا أجزاء الجسم المختلفة , وهذا النوع من الأبعاد هو المفيد لموضوع البحث , حيث الأبعاد الوظيفية من أهم عناصر الإهتمام عند تطبيق الإرجونوميكس فى صالات الإنتاج لأنها تهتم بقياسات الجسم لعمال الحياكة أثناء تأدية عملهم </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281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239347" y="129442"/>
            <a:ext cx="9952653" cy="1425005"/>
          </a:xfrm>
          <a:prstGeom prst="rect">
            <a:avLst/>
          </a:prstGeom>
        </p:spPr>
        <p:txBody>
          <a:bodyPr wrap="square">
            <a:spAutoFit/>
          </a:bodyPr>
          <a:lstStyle/>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  الأبعاد الأدنى والأقصى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3-3-1- الأبعاد الأدنى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Minimum Distances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حيث يتم إختيار قيمة النسبة المئوية الأعلى للبعد الانثروبومترى المناسب , ويستخدم الأبعاد الأدنى لتحديد وضع مكان وسائل التحكم على الماكينات , وكذلك تستخدم في تحديد إرتفاع  الأرفف وتحديد إرتفاع جلسة المقعد وعمقها وتحديد إرتفاع وسائل المناولة بالنسبة لعمال الحياكة.</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0" y="1637882"/>
            <a:ext cx="12192000" cy="855619"/>
          </a:xfrm>
          <a:prstGeom prst="rect">
            <a:avLst/>
          </a:prstGeom>
        </p:spPr>
        <p:txBody>
          <a:bodyPr wrap="square">
            <a:spAutoFit/>
          </a:bodyPr>
          <a:lstStyle/>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-3-2- الأبعاد الأقصى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Maximum Distances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حيث يتم إختيار أقل نسبة مئوية في تحديد أقصى إرتفاع , وبعض الأبعاد القصوى المسموح بها لا يجب أن تكون أعلى من أقصى وصول رأسى ( على المستوى الرأسى) للشخص صغير الجسم , وإرتفاعات وأعماق المقعد لا يجب أن تتخطى إرتفاع باطن الركبة. </a:t>
            </a:r>
            <a:r>
              <a:rPr lang="ar-SA" baseline="300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5" name="Rectangle 4"/>
          <p:cNvSpPr/>
          <p:nvPr/>
        </p:nvSpPr>
        <p:spPr>
          <a:xfrm>
            <a:off x="0" y="2493501"/>
            <a:ext cx="12192000" cy="2496068"/>
          </a:xfrm>
          <a:prstGeom prst="rect">
            <a:avLst/>
          </a:prstGeom>
        </p:spPr>
        <p:txBody>
          <a:bodyPr wrap="square">
            <a:spAutoFit/>
          </a:bodyPr>
          <a:lstStyle/>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3-4-  طرق عرض بيانات الانثروبومترى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l">
              <a:lnSpc>
                <a:spcPct val="80000"/>
              </a:lnSpc>
              <a:spcBef>
                <a:spcPts val="600"/>
              </a:spcBef>
              <a:spcAft>
                <a:spcPts val="600"/>
              </a:spcAft>
              <a:tabLst>
                <a:tab pos="918845" algn="l"/>
              </a:tabLst>
            </a:pP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ways of Presenting Anthropometry Data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جدول الانثروبومترى بصفة عامة يتضمن معلومات هامة نذكر منها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قياسات الجسم من الثبات - الجنس ( ذكر / أنثى ) - قياسات الجسم من الحركة</a:t>
            </a:r>
            <a:r>
              <a:rPr lang="ar-SA"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وفيما يلى شرح مختصر وأمثلة لبعض طرق العرض المختلفة , والتى يمكن أن تفيد موضوع البحث فى معرفة قياسات اليد والذراع حيث يقوم العامل من خلاله بمسك القطعة لحياكتها , وكذلك قياسات القدم حيث الجلوس لفترات طويلة والضغط على الدواس , وكذلك الرقبة والرأس وأوضاع الكتف حيث جميع الأجزاء التى من خلالها يقوم عامل الحياكة بعمله</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pP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58087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44444444444444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475" y="2037030"/>
            <a:ext cx="5159029" cy="1282700"/>
          </a:xfrm>
          <a:prstGeom prst="rect">
            <a:avLst/>
          </a:prstGeom>
          <a:noFill/>
          <a:ln>
            <a:noFill/>
          </a:ln>
        </p:spPr>
      </p:pic>
      <p:sp>
        <p:nvSpPr>
          <p:cNvPr id="3" name="Rectangle 2"/>
          <p:cNvSpPr/>
          <p:nvPr/>
        </p:nvSpPr>
        <p:spPr>
          <a:xfrm>
            <a:off x="5865199" y="2291349"/>
            <a:ext cx="6096000" cy="535531"/>
          </a:xfrm>
          <a:prstGeom prst="rect">
            <a:avLst/>
          </a:prstGeom>
        </p:spPr>
        <p:txBody>
          <a:bodyPr>
            <a:spAutoFit/>
          </a:bodyPr>
          <a:lstStyle/>
          <a:p>
            <a:pPr algn="just">
              <a:lnSpc>
                <a:spcPct val="80000"/>
              </a:lnSpc>
              <a:spcBef>
                <a:spcPts val="600"/>
              </a:spcBef>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وشكل (5) يوضح أوضاع اليد المختلفة ,</a:t>
            </a:r>
            <a:r>
              <a:rPr lang="ar-E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اليد من أهم ما يستخدم عامل الحياكة حيث يقوم من خلالها بمسك الخامة التى يقوم بحياكتها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4" name="Rectangle 3"/>
          <p:cNvSpPr/>
          <p:nvPr/>
        </p:nvSpPr>
        <p:spPr>
          <a:xfrm>
            <a:off x="63374" y="113395"/>
            <a:ext cx="11986788" cy="480131"/>
          </a:xfrm>
          <a:prstGeom prst="rect">
            <a:avLst/>
          </a:prstGeom>
        </p:spPr>
        <p:txBody>
          <a:bodyPr wrap="square">
            <a:spAutoFit/>
          </a:bodyPr>
          <a:lstStyle/>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ويوضح جدول</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1</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en-US"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 وشكل (4) الأبعاد التقريبية بالسنتيمتر للوجه والرأس واليد والقدم , حيث هذه الأبعاد تكون مجال إهتمام لتصحيح تصميم الأدوات ومكان العمل فى صالات الإنتاج  بما يتناسب مع عامل الحياكة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5" name="Picture 4" descr="6666666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7259" y="593526"/>
            <a:ext cx="4962871" cy="1443504"/>
          </a:xfrm>
          <a:prstGeom prst="rect">
            <a:avLst/>
          </a:prstGeom>
          <a:noFill/>
          <a:ln>
            <a:noFill/>
          </a:ln>
        </p:spPr>
      </p:pic>
      <p:pic>
        <p:nvPicPr>
          <p:cNvPr id="10" name="Picture 9"/>
          <p:cNvPicPr>
            <a:picLocks noChangeAspect="1"/>
          </p:cNvPicPr>
          <p:nvPr/>
        </p:nvPicPr>
        <p:blipFill>
          <a:blip r:embed="rId4"/>
          <a:stretch>
            <a:fillRect/>
          </a:stretch>
        </p:blipFill>
        <p:spPr>
          <a:xfrm>
            <a:off x="467902" y="527386"/>
            <a:ext cx="5944829" cy="1509644"/>
          </a:xfrm>
          <a:prstGeom prst="rect">
            <a:avLst/>
          </a:prstGeom>
        </p:spPr>
      </p:pic>
      <p:sp>
        <p:nvSpPr>
          <p:cNvPr id="11" name="Rectangle 10"/>
          <p:cNvSpPr/>
          <p:nvPr/>
        </p:nvSpPr>
        <p:spPr>
          <a:xfrm>
            <a:off x="63374" y="3435418"/>
            <a:ext cx="11897825" cy="757130"/>
          </a:xfrm>
          <a:prstGeom prst="rect">
            <a:avLst/>
          </a:prstGeom>
        </p:spPr>
        <p:txBody>
          <a:bodyPr wrap="square">
            <a:spAutoFit/>
          </a:bodyPr>
          <a:lstStyle/>
          <a:p>
            <a:pPr algn="justLow">
              <a:lnSpc>
                <a:spcPct val="80000"/>
              </a:lnSpc>
              <a:spcBef>
                <a:spcPts val="600"/>
              </a:spcBef>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وشكل (6) يوضح أوضاع الكتف المختلفة , حيث  يقوم العامل بتحريك ذراعه سواء لتناول القطعة أو لوضع القطعة على سطح الماكينة , أو عند لضم الخيط فى وضع الإستعداد للحياكة , وشكل (7) يوضح أبعاد الرأس من الناحية الانثروبومترية حيث يقوم العامل بتحريك رأسه لأسفل عند الحياكة وذلك فى حالة الوضع الغير صحيح نتيجة لسوء تصميم محطة الحياكة.</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12" name="Picture 11" descr="3333333333333333333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58843" y="4524703"/>
            <a:ext cx="5658415" cy="1993792"/>
          </a:xfrm>
          <a:prstGeom prst="rect">
            <a:avLst/>
          </a:prstGeom>
          <a:noFill/>
          <a:ln>
            <a:noFill/>
          </a:ln>
        </p:spPr>
      </p:pic>
      <p:pic>
        <p:nvPicPr>
          <p:cNvPr id="13" name="Picture 12" descr="999999999999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61703" y="4423103"/>
            <a:ext cx="4794910" cy="1606550"/>
          </a:xfrm>
          <a:prstGeom prst="rect">
            <a:avLst/>
          </a:prstGeom>
          <a:noFill/>
          <a:ln>
            <a:noFill/>
          </a:ln>
        </p:spPr>
      </p:pic>
    </p:spTree>
    <p:extLst>
      <p:ext uri="{BB962C8B-B14F-4D97-AF65-F5344CB8AC3E}">
        <p14:creationId xmlns:p14="http://schemas.microsoft.com/office/powerpoint/2010/main" val="13553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258008" y="507406"/>
            <a:ext cx="9825134" cy="480131"/>
          </a:xfrm>
          <a:prstGeom prst="rect">
            <a:avLst/>
          </a:prstGeom>
        </p:spPr>
        <p:txBody>
          <a:bodyPr wrap="square">
            <a:spAutoFit/>
          </a:bodyPr>
          <a:lstStyle/>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وشكل (8) يوضح مجال الحركة للقدم , فمن أجزاء الجسم الهامة بالنسبة لعامل الحياكة هى القدم لأنه يقوم من خلالها بالضغط على الدواس للقيام بعملية الحياكة, فهى من الأبعاد الانثروبومترية الهامة. </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5" name="Picture 4" descr="222222222222222222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4678" y="1179631"/>
            <a:ext cx="6368402" cy="1606550"/>
          </a:xfrm>
          <a:prstGeom prst="rect">
            <a:avLst/>
          </a:prstGeom>
          <a:noFill/>
          <a:ln>
            <a:noFill/>
          </a:ln>
        </p:spPr>
      </p:pic>
      <p:sp>
        <p:nvSpPr>
          <p:cNvPr id="3" name="Rectangle 2"/>
          <p:cNvSpPr/>
          <p:nvPr/>
        </p:nvSpPr>
        <p:spPr>
          <a:xfrm>
            <a:off x="246055" y="2979281"/>
            <a:ext cx="11909567" cy="480131"/>
          </a:xfrm>
          <a:prstGeom prst="rect">
            <a:avLst/>
          </a:prstGeom>
        </p:spPr>
        <p:txBody>
          <a:bodyPr wrap="square">
            <a:spAutoFit/>
          </a:bodyPr>
          <a:lstStyle/>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ويلاحظ مما سبق أن تصميم مكان العمل ليتناسب مع مقاييس الجسم الإنساني قد تكون من أهم الإعتبارات , حيث تجعل العامل قادر على التكيف مع مكونات مكان العمل, وسنذكر بعض العوامل الانثروبومترية المؤثرة في مكان العمل وخاصه صالات الإنتاج فى مصانع الملابس الجاهزة .</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10" name="Rectangle 9"/>
          <p:cNvSpPr/>
          <p:nvPr/>
        </p:nvSpPr>
        <p:spPr>
          <a:xfrm>
            <a:off x="318537" y="3688301"/>
            <a:ext cx="11764605" cy="2400657"/>
          </a:xfrm>
          <a:prstGeom prst="rect">
            <a:avLst/>
          </a:prstGeom>
        </p:spPr>
        <p:txBody>
          <a:bodyPr wrap="square">
            <a:spAutoFit/>
          </a:bodyPr>
          <a:lstStyle/>
          <a:p>
            <a:r>
              <a:rPr lang="ar-EG" sz="2400" b="1" u="sng" dirty="0" smtClean="0"/>
              <a:t>العوامل </a:t>
            </a:r>
            <a:r>
              <a:rPr lang="ar-EG" sz="2400" b="1" u="sng" dirty="0"/>
              <a:t>الانثروبومترية المؤثرة في مكان العمل</a:t>
            </a:r>
            <a:r>
              <a:rPr lang="ar-EG" dirty="0"/>
              <a:t> </a:t>
            </a:r>
          </a:p>
          <a:p>
            <a:r>
              <a:rPr lang="ar-EG" dirty="0"/>
              <a:t> </a:t>
            </a:r>
            <a:r>
              <a:rPr lang="en-US" dirty="0"/>
              <a:t>The Anthropometry Factors that Affect Work Place                  </a:t>
            </a:r>
          </a:p>
          <a:p>
            <a:r>
              <a:rPr lang="ar-EG" dirty="0"/>
              <a:t>هناك العديد من العوامل الانثروبومترية التى تؤثر فى مكان العمل لعامل الحياكة حيث الحركة فى فراغ العمل ومدى الوصول وأسطح العمل , فكل من هذه العوامل مؤثرة فى ديناميكية عملية الحياكة , وهى كالأتى : </a:t>
            </a:r>
          </a:p>
          <a:p>
            <a:r>
              <a:rPr lang="ar-EG" dirty="0"/>
              <a:t>3-5-1- الحركة في فراغ العمل     </a:t>
            </a:r>
            <a:r>
              <a:rPr lang="en-US" dirty="0"/>
              <a:t>The Movement in the Work Space</a:t>
            </a:r>
          </a:p>
          <a:p>
            <a:r>
              <a:rPr lang="ar-EG" dirty="0"/>
              <a:t>لابد أن يراعى حركة العامل داخل مكان العمل ففراغ العمل المناسب هو الذي يسمح للمستخدم لأن يصل لكل وسائل التحكم , وأن يري كل وسائل البيان بوضوح( ), فعلى سبيل المثال لابد من توافر فراغ مناسب حول عامل الحياكة , وكذلك يكون هناك مسافة مناسبة بين العامل والدواس مثلا, وأيضا يجب أن يكون هناك فراغ كاف أسفل المناضد حتى لا تعوق حركة العامل أثناء العمل .</a:t>
            </a:r>
          </a:p>
        </p:txBody>
      </p:sp>
    </p:spTree>
    <p:extLst>
      <p:ext uri="{BB962C8B-B14F-4D97-AF65-F5344CB8AC3E}">
        <p14:creationId xmlns:p14="http://schemas.microsoft.com/office/powerpoint/2010/main" val="1530146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70"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a:solidFill>
                  <a:schemeClr val="bg1"/>
                </a:solidFill>
              </a:rPr>
              <a:t>THANK YOU</a:t>
            </a:r>
            <a:endParaRPr lang="ar-EG" sz="3600" dirty="0">
              <a:solidFill>
                <a:schemeClr val="bg1"/>
              </a:solidFill>
            </a:endParaRPr>
          </a:p>
        </p:txBody>
      </p:sp>
      <p:sp>
        <p:nvSpPr>
          <p:cNvPr id="2" name="Rectangle 1"/>
          <p:cNvSpPr/>
          <p:nvPr/>
        </p:nvSpPr>
        <p:spPr>
          <a:xfrm>
            <a:off x="3938257" y="419181"/>
            <a:ext cx="8253743" cy="3223959"/>
          </a:xfrm>
          <a:prstGeom prst="rect">
            <a:avLst/>
          </a:prstGeom>
        </p:spPr>
        <p:txBody>
          <a:bodyPr wrap="square">
            <a:spAutoFit/>
          </a:bodyPr>
          <a:lstStyle/>
          <a:p>
            <a:pPr>
              <a:lnSpc>
                <a:spcPct val="80000"/>
              </a:lnSpc>
              <a:spcBef>
                <a:spcPts val="600"/>
              </a:spcBef>
              <a:spcAft>
                <a:spcPts val="600"/>
              </a:spcAft>
              <a:tabLst>
                <a:tab pos="918845" algn="l"/>
              </a:tabLst>
            </a:pPr>
            <a:r>
              <a:rPr lang="ar-SA"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5-2- مدى الوصول                                      </a:t>
            </a:r>
            <a:r>
              <a:rPr lang="en-US" sz="2000" b="1" dirty="0">
                <a:latin typeface="Times New Roman" panose="02020603050405020304" pitchFamily="18" charset="0"/>
                <a:ea typeface="Times New Roman" panose="02020603050405020304" pitchFamily="18" charset="0"/>
                <a:cs typeface="Simplified Arabic" panose="02020603050405020304" pitchFamily="18" charset="-78"/>
              </a:rPr>
              <a:t>Reaching Extent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هناك عدة إعتبارات تستخدم لتحديد مدي الوصول للعمال وهي :-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طبيعة ومتطلبات مهمة الحياكة التي يؤديها العمال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وضع جسم العامل أثناء الوصول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3</a:t>
            </a: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-5-3- أسطح العمل                                         </a:t>
            </a:r>
            <a:r>
              <a:rPr lang="en-US" sz="2000" b="1" dirty="0">
                <a:latin typeface="Times New Roman" panose="02020603050405020304" pitchFamily="18" charset="0"/>
                <a:ea typeface="Times New Roman" panose="02020603050405020304" pitchFamily="18" charset="0"/>
                <a:cs typeface="Simplified Arabic" panose="02020603050405020304" pitchFamily="18" charset="-78"/>
              </a:rPr>
              <a:t>Work Surfaces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يتم إستخدام أسطح العمل داخل صالات الإنتاج بالنسبة لعامل الحياكة ولابد من مراعاة الملاءمة بين إرتفاع أسطح العمل وأبعاد جسم العامل ونوع العمل المطلوب أداؤه فعلى سبيل المثال يجب مراعاة الملاءمة بين أبعاد عامل الحياكة وإرتفاع منضدة الحياكة.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ويلاحظ أن نطاق الوصول الطبيعي هو المنطقة التي يمكن للعامل أن يصل إليها بشكل ملائم بساعده , و أقصى نطاق للوصول يتم عن طريق مد الذراع من الكتف</a:t>
            </a:r>
            <a:r>
              <a:rPr lang="ar-SA" sz="2000"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كما هو موضح بالشكل ( 9 ) .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6" name="Picture 5" descr="office48"/>
          <p:cNvPicPr/>
          <p:nvPr/>
        </p:nvPicPr>
        <p:blipFill>
          <a:blip r:embed="rId3">
            <a:extLst>
              <a:ext uri="{28A0092B-C50C-407E-A947-70E740481C1C}">
                <a14:useLocalDpi xmlns:a14="http://schemas.microsoft.com/office/drawing/2010/main" val="0"/>
              </a:ext>
            </a:extLst>
          </a:blip>
          <a:srcRect/>
          <a:stretch>
            <a:fillRect/>
          </a:stretch>
        </p:blipFill>
        <p:spPr bwMode="auto">
          <a:xfrm>
            <a:off x="266103" y="3437379"/>
            <a:ext cx="4489450" cy="2971800"/>
          </a:xfrm>
          <a:prstGeom prst="rect">
            <a:avLst/>
          </a:prstGeom>
          <a:noFill/>
          <a:ln>
            <a:noFill/>
          </a:ln>
        </p:spPr>
      </p:pic>
    </p:spTree>
    <p:extLst>
      <p:ext uri="{BB962C8B-B14F-4D97-AF65-F5344CB8AC3E}">
        <p14:creationId xmlns:p14="http://schemas.microsoft.com/office/powerpoint/2010/main" val="2333129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1084</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Simplified Arabic</vt:lpstr>
      <vt:lpstr>Times New Roman</vt:lpstr>
      <vt:lpstr>Office Theme</vt:lpstr>
      <vt:lpstr>محاضرة 3 ارجنومية الملابس الفرقة الثالثة قسم تك الملابس و الموضة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15</cp:revision>
  <dcterms:created xsi:type="dcterms:W3CDTF">2020-03-17T20:43:53Z</dcterms:created>
  <dcterms:modified xsi:type="dcterms:W3CDTF">2020-04-09T08:26:38Z</dcterms:modified>
</cp:coreProperties>
</file>