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46" d="100"/>
          <a:sy n="46" d="100"/>
        </p:scale>
        <p:origin x="63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03/09/1441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03/09/1441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03/09/1441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03/09/1441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03/09/1441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03/09/1441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03/09/1441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03/09/1441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fontScale="90000"/>
          </a:bodyPr>
          <a:lstStyle/>
          <a:p>
            <a:r>
              <a:rPr lang="ar-EG" dirty="0" smtClean="0">
                <a:solidFill>
                  <a:schemeClr val="bg1"/>
                </a:solidFill>
              </a:rPr>
              <a:t>محاضرة 8 ارجنومية الملابس </a:t>
            </a:r>
            <a:br>
              <a:rPr lang="ar-EG" dirty="0" smtClean="0">
                <a:solidFill>
                  <a:schemeClr val="bg1"/>
                </a:solidFill>
              </a:rPr>
            </a:br>
            <a:r>
              <a:rPr lang="ar-EG" dirty="0" smtClean="0">
                <a:solidFill>
                  <a:schemeClr val="bg1"/>
                </a:solidFill>
              </a:rPr>
              <a:t>الفرقة الثالثة </a:t>
            </a:r>
            <a:br>
              <a:rPr lang="ar-EG" dirty="0" smtClean="0">
                <a:solidFill>
                  <a:schemeClr val="bg1"/>
                </a:solidFill>
              </a:rPr>
            </a:br>
            <a:r>
              <a:rPr lang="ar-EG" dirty="0" smtClean="0">
                <a:solidFill>
                  <a:schemeClr val="bg1"/>
                </a:solidFill>
              </a:rPr>
              <a:t>قسم تك الملابس و الموضة</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EG" dirty="0" smtClean="0">
                <a:solidFill>
                  <a:schemeClr val="bg1"/>
                </a:solidFill>
              </a:rPr>
              <a:t>اعداد </a:t>
            </a:r>
          </a:p>
          <a:p>
            <a:r>
              <a:rPr lang="ar-EG" dirty="0" smtClean="0">
                <a:solidFill>
                  <a:schemeClr val="bg1"/>
                </a:solidFill>
              </a:rPr>
              <a:t>م.د.شيرين صلاح الدين على سالم</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79"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a:solidFill>
                  <a:schemeClr val="bg1"/>
                </a:solidFill>
              </a:rPr>
              <a:t>THANK YOU</a:t>
            </a:r>
            <a:endParaRPr lang="ar-EG" sz="3600" dirty="0">
              <a:solidFill>
                <a:schemeClr val="bg1"/>
              </a:solidFill>
            </a:endParaRPr>
          </a:p>
        </p:txBody>
      </p:sp>
      <p:pic>
        <p:nvPicPr>
          <p:cNvPr id="4" name="Picture 3" descr="111111111111111111111111"/>
          <p:cNvPicPr/>
          <p:nvPr/>
        </p:nvPicPr>
        <p:blipFill>
          <a:blip r:embed="rId3">
            <a:extLst>
              <a:ext uri="{28A0092B-C50C-407E-A947-70E740481C1C}">
                <a14:useLocalDpi xmlns:a14="http://schemas.microsoft.com/office/drawing/2010/main" val="0"/>
              </a:ext>
            </a:extLst>
          </a:blip>
          <a:srcRect/>
          <a:stretch>
            <a:fillRect/>
          </a:stretch>
        </p:blipFill>
        <p:spPr bwMode="auto">
          <a:xfrm>
            <a:off x="4110273" y="695938"/>
            <a:ext cx="7523430" cy="4162425"/>
          </a:xfrm>
          <a:prstGeom prst="rect">
            <a:avLst/>
          </a:prstGeom>
          <a:noFill/>
          <a:ln>
            <a:noFill/>
          </a:ln>
        </p:spPr>
      </p:pic>
    </p:spTree>
    <p:extLst>
      <p:ext uri="{BB962C8B-B14F-4D97-AF65-F5344CB8AC3E}">
        <p14:creationId xmlns:p14="http://schemas.microsoft.com/office/powerpoint/2010/main" val="233312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844" y="0"/>
            <a:ext cx="13193962" cy="7253207"/>
          </a:xfrm>
          <a:prstGeom prst="rect">
            <a:avLst/>
          </a:prstGeom>
        </p:spPr>
      </p:pic>
      <p:sp>
        <p:nvSpPr>
          <p:cNvPr id="2" name="Rectangle 1"/>
          <p:cNvSpPr/>
          <p:nvPr/>
        </p:nvSpPr>
        <p:spPr>
          <a:xfrm>
            <a:off x="3096285" y="1030873"/>
            <a:ext cx="8908610" cy="944874"/>
          </a:xfrm>
          <a:prstGeom prst="rect">
            <a:avLst/>
          </a:prstGeom>
        </p:spPr>
        <p:txBody>
          <a:bodyPr wrap="square">
            <a:spAutoFit/>
          </a:bodyPr>
          <a:lstStyle/>
          <a:p>
            <a:pPr marL="179705" algn="ctr">
              <a:lnSpc>
                <a:spcPct val="80000"/>
              </a:lnSpc>
              <a:spcBef>
                <a:spcPts val="600"/>
              </a:spcBef>
              <a:spcAft>
                <a:spcPts val="600"/>
              </a:spcAft>
            </a:pPr>
            <a:r>
              <a:rPr lang="ar-EG" sz="28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ثانيا: </a:t>
            </a:r>
            <a:r>
              <a:rPr lang="ar-SA" sz="28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التهوية </a:t>
            </a:r>
            <a:r>
              <a:rPr lang="ar-SA"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والحرارة والرطوبة</a:t>
            </a:r>
            <a:endParaRPr lang="en-US"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ctr"/>
            <a:r>
              <a:rPr lang="ar-SA"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Heating, Ventilation and Humidity </a:t>
            </a:r>
            <a:endParaRPr lang="en-US" sz="2800" dirty="0">
              <a:solidFill>
                <a:srgbClr val="FF0000"/>
              </a:solidFill>
            </a:endParaRPr>
          </a:p>
        </p:txBody>
      </p:sp>
      <p:sp>
        <p:nvSpPr>
          <p:cNvPr id="3" name="Rectangle 2"/>
          <p:cNvSpPr/>
          <p:nvPr/>
        </p:nvSpPr>
        <p:spPr>
          <a:xfrm>
            <a:off x="3775295" y="2270218"/>
            <a:ext cx="8416705" cy="1200329"/>
          </a:xfrm>
          <a:prstGeom prst="rect">
            <a:avLst/>
          </a:prstGeom>
        </p:spPr>
        <p:txBody>
          <a:bodyPr wrap="square">
            <a:spAutoFit/>
          </a:bodyPr>
          <a:lstStyle/>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توافر درجة حرارة معتدلة فى بيئة العمل حيث أن كفاءة الفرد تقل كلما زادت درجة الحرارة أو إنخفضت عن المعدل المناسب , وكذلك فإن عدم توافر درجة الحرارة المناسبة يقود الفرد إلى الضيق وإلى الوقوع فى الحوادث. </a:t>
            </a:r>
            <a:endParaRPr lang="en-US" sz="2400" dirty="0"/>
          </a:p>
        </p:txBody>
      </p:sp>
      <p:sp>
        <p:nvSpPr>
          <p:cNvPr id="4" name="Rectangle 3"/>
          <p:cNvSpPr/>
          <p:nvPr/>
        </p:nvSpPr>
        <p:spPr>
          <a:xfrm>
            <a:off x="829901" y="3478377"/>
            <a:ext cx="11606542" cy="2850011"/>
          </a:xfrm>
          <a:prstGeom prst="rect">
            <a:avLst/>
          </a:prstGeom>
        </p:spPr>
        <p:txBody>
          <a:bodyPr wrap="square">
            <a:spAutoFit/>
          </a:bodyPr>
          <a:lstStyle/>
          <a:p>
            <a:pPr marL="89535" algn="justLow">
              <a:lnSpc>
                <a:spcPct val="70000"/>
              </a:lnSpc>
              <a:spcBef>
                <a:spcPts val="600"/>
              </a:spcBef>
              <a:spcAft>
                <a:spcPts val="600"/>
              </a:spcAft>
            </a:pPr>
            <a:r>
              <a:rPr lang="ar-SA" sz="2400" b="1" u="sng"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وتنقسم أنواع التهوية إلى : </a:t>
            </a:r>
            <a:endParaRPr lang="en-US" sz="2400" b="1" u="sng"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89535" algn="justLow">
              <a:lnSpc>
                <a:spcPct val="80000"/>
              </a:lnSpc>
              <a:spcBef>
                <a:spcPts val="600"/>
              </a:spcBef>
              <a:spcAft>
                <a:spcPts val="600"/>
              </a:spcAft>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2-1 تهوية طبيعية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89535"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وذلك من خلال النوافذ والفتحات المصممة فى أسقف وجدران مكان العمل , كما يجب أن تكون فتحات التهوية داخل أماكن العمل قابلة للفتح أو التضييق والتوسيع للتحكم فى كميات الهواء الداخلة لصالة الإنتاج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89535" algn="justLow">
              <a:lnSpc>
                <a:spcPct val="80000"/>
              </a:lnSpc>
              <a:spcBef>
                <a:spcPts val="600"/>
              </a:spcBef>
              <a:spcAft>
                <a:spcPts val="600"/>
              </a:spcAft>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2-2 تهوية موضعية عن طريق ضخ الهواء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89535"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تختلف التهوية الموضعية فمنها الستائر الهوائية , والسقف الهوائى _ وهو عبارة عن سقف مصنوع من الزجاج ويكون أسفل سقف المبنى ويتم ملؤه بالهواء النقى ) ويراعى أن يكون تحرك الهواء داخل صالة الإنتاج بسرعة لا تزيد على ( 60م/دقيقة</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91992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174033" y="536072"/>
            <a:ext cx="9881118" cy="3277820"/>
          </a:xfrm>
          <a:prstGeom prst="rect">
            <a:avLst/>
          </a:prstGeom>
        </p:spPr>
        <p:txBody>
          <a:bodyPr wrap="square">
            <a:spAutoFit/>
          </a:bodyPr>
          <a:lstStyle/>
          <a:p>
            <a:pPr indent="90170" algn="justLow">
              <a:lnSpc>
                <a:spcPct val="70000"/>
              </a:lnSpc>
              <a:spcBef>
                <a:spcPts val="600"/>
              </a:spcBef>
              <a:spcAft>
                <a:spcPts val="600"/>
              </a:spcAft>
            </a:pPr>
            <a:r>
              <a:rPr lang="ar-SA"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وهناك بعض التوصيات الإرجونومية نذكر منها : </a:t>
            </a:r>
            <a:endParaRPr lang="en-US"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indent="90170" algn="justLow">
              <a:lnSpc>
                <a:spcPct val="70000"/>
              </a:lnSpc>
              <a:spcBef>
                <a:spcPts val="600"/>
              </a:spcBef>
              <a:spcAft>
                <a:spcPts val="600"/>
              </a:spcAft>
            </a:pP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أن تكون درجة حرارة الهواء فى مكان العمل بين 20أو 21 فى الشتاء وبين 20و24 درجة مئوية فى الصيف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90170" algn="justLow">
              <a:lnSpc>
                <a:spcPct val="70000"/>
              </a:lnSpc>
              <a:spcBef>
                <a:spcPts val="600"/>
              </a:spcBef>
              <a:spcAft>
                <a:spcPts val="600"/>
              </a:spcAft>
            </a:pP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درجات حرارة الأسطح للأشياء المتجاورة يجب أن تكون نفس درجة حرارة الهواء تقريباً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لا يجب أن تصل الرطوبة النسبية للهواء فى الحجرة إلى أقل من 30 بالمائة فى الشتاء , وفى الصيف عادة تكون الرطوبة النسبية الطبيعية تتغير بين 40و </a:t>
            </a:r>
            <a:r>
              <a:rPr lang="ar-SA"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6</a:t>
            </a:r>
            <a:r>
              <a:rPr lang="ar-EG"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0</a:t>
            </a:r>
            <a:r>
              <a:rPr lang="ar-SA" sz="28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وهى تعتبر نسبة مريحة</a:t>
            </a:r>
            <a:endParaRPr lang="en-US" sz="2800" dirty="0"/>
          </a:p>
        </p:txBody>
      </p:sp>
      <p:sp>
        <p:nvSpPr>
          <p:cNvPr id="3" name="Rectangle 2"/>
          <p:cNvSpPr/>
          <p:nvPr/>
        </p:nvSpPr>
        <p:spPr>
          <a:xfrm>
            <a:off x="158620" y="3937385"/>
            <a:ext cx="11784564" cy="1951303"/>
          </a:xfrm>
          <a:prstGeom prst="rect">
            <a:avLst/>
          </a:prstGeom>
        </p:spPr>
        <p:txBody>
          <a:bodyPr wrap="square">
            <a:spAutoFit/>
          </a:bodyPr>
          <a:lstStyle/>
          <a:p>
            <a:pPr marL="179705">
              <a:lnSpc>
                <a:spcPct val="80000"/>
              </a:lnSpc>
              <a:spcBef>
                <a:spcPts val="600"/>
              </a:spcBef>
              <a:spcAft>
                <a:spcPts val="600"/>
              </a:spcAft>
            </a:pPr>
            <a:r>
              <a:rPr lang="ar-EG" sz="36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ثالثا:</a:t>
            </a:r>
            <a:r>
              <a:rPr lang="ar-SA" sz="36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معالجة </a:t>
            </a:r>
            <a:r>
              <a:rPr lang="ar-SA" sz="36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الضوضاء          </a:t>
            </a:r>
            <a:r>
              <a:rPr lang="ar-SA" sz="36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sz="36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Noise Treatment</a:t>
            </a:r>
          </a:p>
          <a:p>
            <a:pPr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الضوضاء فى الوقت الحالى أصبحت عنصراً مستحدثاً من عناصر تلوث البيئة وتتركز بصفة خاصة فى المناطق الصناعية حيث الأصوات الصادرة من الماكينات , والعمال لا يدركوا الأضرار الناتجة عن إستمرار تعرضهم للضوضاء</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tabLst>
                <a:tab pos="852170" algn="l"/>
                <a:tab pos="4500245" algn="r"/>
              </a:tabLs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ومستوى الضوضاء في الصناعة بالنسبة لماكينات الحياكة يتجاوز حدود التعرض الآمن وللحماية السمعية الصحيحة يمكن وضع سدادة الأذن</a:t>
            </a:r>
            <a:r>
              <a:rPr lang="en-US" dirty="0"/>
              <a:t> </a:t>
            </a:r>
            <a:r>
              <a:rPr lang="ar-SA" sz="8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EG" sz="8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32553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17738"/>
            <a:ext cx="14241463" cy="9075738"/>
          </a:xfrm>
        </p:spPr>
      </p:pic>
      <p:sp>
        <p:nvSpPr>
          <p:cNvPr id="2" name="Rectangle 1"/>
          <p:cNvSpPr/>
          <p:nvPr/>
        </p:nvSpPr>
        <p:spPr>
          <a:xfrm>
            <a:off x="1184988" y="715483"/>
            <a:ext cx="10786188" cy="1335750"/>
          </a:xfrm>
          <a:prstGeom prst="rect">
            <a:avLst/>
          </a:prstGeom>
        </p:spPr>
        <p:txBody>
          <a:bodyPr wrap="square">
            <a:spAutoFit/>
          </a:bodyPr>
          <a:lstStyle/>
          <a:p>
            <a:pPr>
              <a:lnSpc>
                <a:spcPct val="80000"/>
              </a:lnSpc>
              <a:spcBef>
                <a:spcPts val="600"/>
              </a:spcBef>
              <a:spcAft>
                <a:spcPts val="600"/>
              </a:spcAft>
            </a:pPr>
            <a:r>
              <a:rPr lang="en-US"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400" b="1" u="sng"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بعض المشاكل التى يجب مراعاتها بادوات و ماكينات العمال داخل مصانع الملابس </a:t>
            </a:r>
            <a:r>
              <a:rPr lang="ar-SA" sz="2400" b="1" u="sng" dirty="0" smtClean="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الجاهزة</a:t>
            </a:r>
            <a:endParaRPr lang="ar-EG" sz="2400" b="1" u="sng" dirty="0" smtClean="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endParaRPr>
          </a:p>
          <a:p>
            <a:pPr>
              <a:lnSpc>
                <a:spcPct val="80000"/>
              </a:lnSpc>
              <a:spcBef>
                <a:spcPts val="600"/>
              </a:spcBef>
              <a:spcAft>
                <a:spcPts val="600"/>
              </a:spcAft>
            </a:pPr>
            <a:r>
              <a:rPr lang="ar-SA" sz="2400" b="1" u="sng" dirty="0" smtClean="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sz="2400" b="1" u="sng"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pPr>
            <a:r>
              <a:rPr lang="ar-SA"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1- المنضدة                               </a:t>
            </a:r>
            <a:r>
              <a:rPr lang="ar-SA" sz="28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Table </a:t>
            </a:r>
            <a:endParaRPr lang="en-US"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5875176" y="2149161"/>
            <a:ext cx="6096000" cy="2308324"/>
          </a:xfrm>
          <a:prstGeom prst="rect">
            <a:avLst/>
          </a:prstGeom>
        </p:spPr>
        <p:txBody>
          <a:bodyPr>
            <a:spAutoFit/>
          </a:bodyPr>
          <a:lstStyle/>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فهناك إختلاف مميز بين إرتفاع سطح الحياكة (مساحة الإبرة </a:t>
            </a: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needle area</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وإرتفاع منضدة الحياكة, فإذا كانت الماكينة مجمعة إلى المنضدة حيث يكون سطح الماكينة وإرتفاع المنضدة واحد في نفس الوقت فيجب أن تكون منضدة الحياكة ذو ميل وإرتفاع المنضدة المناسب ما بين 65- 81 سم وحدود العمق فى المنضدة يكون حوالى 48.5 سم </a:t>
            </a:r>
            <a:endParaRPr lang="en-US" sz="2400" dirty="0"/>
          </a:p>
        </p:txBody>
      </p:sp>
      <p:pic>
        <p:nvPicPr>
          <p:cNvPr id="5" name="Picture 4" descr="adjustable_table"/>
          <p:cNvPicPr/>
          <p:nvPr/>
        </p:nvPicPr>
        <p:blipFill>
          <a:blip r:embed="rId3">
            <a:extLst>
              <a:ext uri="{28A0092B-C50C-407E-A947-70E740481C1C}">
                <a14:useLocalDpi xmlns:a14="http://schemas.microsoft.com/office/drawing/2010/main" val="0"/>
              </a:ext>
            </a:extLst>
          </a:blip>
          <a:srcRect/>
          <a:stretch>
            <a:fillRect/>
          </a:stretch>
        </p:blipFill>
        <p:spPr bwMode="auto">
          <a:xfrm>
            <a:off x="485192" y="2760360"/>
            <a:ext cx="4721289" cy="2041977"/>
          </a:xfrm>
          <a:prstGeom prst="rect">
            <a:avLst/>
          </a:prstGeom>
          <a:noFill/>
          <a:ln>
            <a:noFill/>
          </a:ln>
        </p:spPr>
      </p:pic>
      <p:sp>
        <p:nvSpPr>
          <p:cNvPr id="6" name="Rectangle 5"/>
          <p:cNvSpPr/>
          <p:nvPr/>
        </p:nvSpPr>
        <p:spPr>
          <a:xfrm>
            <a:off x="1640455" y="4895853"/>
            <a:ext cx="2603597"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إمكانية التعديل فى إرتفاع الماكينة</a:t>
            </a:r>
            <a:endParaRPr lang="en-US" dirty="0"/>
          </a:p>
        </p:txBody>
      </p:sp>
      <p:sp>
        <p:nvSpPr>
          <p:cNvPr id="7" name="Rectangle 6"/>
          <p:cNvSpPr/>
          <p:nvPr/>
        </p:nvSpPr>
        <p:spPr>
          <a:xfrm>
            <a:off x="6184978" y="4984454"/>
            <a:ext cx="6096000" cy="830997"/>
          </a:xfrm>
          <a:prstGeom prst="rect">
            <a:avLst/>
          </a:prstGeom>
        </p:spPr>
        <p:txBody>
          <a:bodyPr>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وسطح ماكينة الحياكة يكون بزاوية من 10إلى 15 أسفل الأفق , بحيث تصبح القطعة فى خط البصر الطبيعى</a:t>
            </a:r>
            <a:endParaRPr lang="en-US" sz="2400" dirty="0"/>
          </a:p>
        </p:txBody>
      </p:sp>
      <p:pic>
        <p:nvPicPr>
          <p:cNvPr id="8" name="Picture 7" descr="rounded_edges[1]"/>
          <p:cNvPicPr/>
          <p:nvPr/>
        </p:nvPicPr>
        <p:blipFill>
          <a:blip r:embed="rId4">
            <a:extLst>
              <a:ext uri="{28A0092B-C50C-407E-A947-70E740481C1C}">
                <a14:useLocalDpi xmlns:a14="http://schemas.microsoft.com/office/drawing/2010/main" val="0"/>
              </a:ext>
            </a:extLst>
          </a:blip>
          <a:srcRect/>
          <a:stretch>
            <a:fillRect/>
          </a:stretch>
        </p:blipFill>
        <p:spPr bwMode="auto">
          <a:xfrm>
            <a:off x="4244053" y="4895853"/>
            <a:ext cx="2474086" cy="1466850"/>
          </a:xfrm>
          <a:prstGeom prst="rect">
            <a:avLst/>
          </a:prstGeom>
          <a:noFill/>
          <a:ln>
            <a:noFill/>
          </a:ln>
        </p:spPr>
      </p:pic>
      <p:sp>
        <p:nvSpPr>
          <p:cNvPr id="9" name="Rectangle 8"/>
          <p:cNvSpPr/>
          <p:nvPr/>
        </p:nvSpPr>
        <p:spPr>
          <a:xfrm>
            <a:off x="4596399" y="6423209"/>
            <a:ext cx="2090636"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حواف المنضدة غير حادة </a:t>
            </a:r>
            <a:endParaRPr lang="en-US" dirty="0"/>
          </a:p>
        </p:txBody>
      </p:sp>
    </p:spTree>
    <p:extLst>
      <p:ext uri="{BB962C8B-B14F-4D97-AF65-F5344CB8AC3E}">
        <p14:creationId xmlns:p14="http://schemas.microsoft.com/office/powerpoint/2010/main" val="20281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108718" y="318901"/>
            <a:ext cx="9983756" cy="1200329"/>
          </a:xfrm>
          <a:prstGeom prst="rect">
            <a:avLst/>
          </a:prstGeom>
        </p:spPr>
        <p:txBody>
          <a:bodyPr wrap="square">
            <a:spAutoFit/>
          </a:bodyPr>
          <a:lstStyle/>
          <a:p>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ويجب أن تكون المناضد ذات ميل للأمام حتى يتمكن العمال من رؤية العمل بسهولة وللتقليل من الأوضاع الصعبة للرسغ , فعند القيام بعملية الحياكة للخامات الثقيلة على المنضدة سوف تساعد على سحب الخامة من خلال الماكينة وتقل القوة اليدوية الفعلية للعامل</a:t>
            </a:r>
            <a:endParaRPr lang="en-US" sz="2400" b="1" dirty="0"/>
          </a:p>
        </p:txBody>
      </p:sp>
      <p:sp>
        <p:nvSpPr>
          <p:cNvPr id="3" name="Rectangle 2"/>
          <p:cNvSpPr/>
          <p:nvPr/>
        </p:nvSpPr>
        <p:spPr>
          <a:xfrm>
            <a:off x="3321699" y="1556954"/>
            <a:ext cx="8444204" cy="830997"/>
          </a:xfrm>
          <a:prstGeom prst="rect">
            <a:avLst/>
          </a:prstGeom>
        </p:spPr>
        <p:txBody>
          <a:bodyPr wrap="square">
            <a:spAutoFit/>
          </a:bodyPr>
          <a:lstStyle/>
          <a:p>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وكذلك يجب أن تعدل المنضدة لتتكيف مع العامل حيث إرتفاع الكوع والمرفق والرسغ حتى تحتفظ اليد بالإستقامة </a:t>
            </a:r>
            <a:endParaRPr lang="en-US" sz="2400" b="1" dirty="0"/>
          </a:p>
        </p:txBody>
      </p:sp>
      <p:pic>
        <p:nvPicPr>
          <p:cNvPr id="5" name="Picture 4" descr="elbow_height"/>
          <p:cNvPicPr/>
          <p:nvPr/>
        </p:nvPicPr>
        <p:blipFill>
          <a:blip r:embed="rId3">
            <a:extLst>
              <a:ext uri="{28A0092B-C50C-407E-A947-70E740481C1C}">
                <a14:useLocalDpi xmlns:a14="http://schemas.microsoft.com/office/drawing/2010/main" val="0"/>
              </a:ext>
            </a:extLst>
          </a:blip>
          <a:srcRect/>
          <a:stretch>
            <a:fillRect/>
          </a:stretch>
        </p:blipFill>
        <p:spPr bwMode="auto">
          <a:xfrm>
            <a:off x="270589" y="1987775"/>
            <a:ext cx="2929812" cy="1498600"/>
          </a:xfrm>
          <a:prstGeom prst="rect">
            <a:avLst/>
          </a:prstGeom>
          <a:noFill/>
          <a:ln>
            <a:noFill/>
          </a:ln>
        </p:spPr>
      </p:pic>
      <p:sp>
        <p:nvSpPr>
          <p:cNvPr id="6" name="Rectangle 5"/>
          <p:cNvSpPr/>
          <p:nvPr/>
        </p:nvSpPr>
        <p:spPr>
          <a:xfrm>
            <a:off x="-62433" y="3527513"/>
            <a:ext cx="3595856"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إستقامة رسغ العامل على المنضدة أثناء الحياكة</a:t>
            </a:r>
            <a:endParaRPr lang="en-US" dirty="0"/>
          </a:p>
        </p:txBody>
      </p:sp>
      <p:sp>
        <p:nvSpPr>
          <p:cNvPr id="7" name="Rectangle 6"/>
          <p:cNvSpPr/>
          <p:nvPr/>
        </p:nvSpPr>
        <p:spPr>
          <a:xfrm>
            <a:off x="3533423" y="2447434"/>
            <a:ext cx="8372439" cy="1200329"/>
          </a:xfrm>
          <a:prstGeom prst="rect">
            <a:avLst/>
          </a:prstGeom>
        </p:spPr>
        <p:txBody>
          <a:bodyPr wrap="square">
            <a:spAutoFit/>
          </a:bodyPr>
          <a:lstStyle/>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 يتطلب الجلوس فى العمل مراعاة الفراغ بين أعلى الركبة وأسفل حافة المنضدة و تكون المسافة مابين 15- 25 سم , حيث تكون قدم العامل على الدواس وبهذه المسافة لن يكون هناك ضغط من المنضدة على أرجل العامل </a:t>
            </a:r>
            <a:endParaRPr lang="en-US" sz="2400" dirty="0"/>
          </a:p>
        </p:txBody>
      </p:sp>
      <p:sp>
        <p:nvSpPr>
          <p:cNvPr id="8" name="Rectangle 7"/>
          <p:cNvSpPr/>
          <p:nvPr/>
        </p:nvSpPr>
        <p:spPr>
          <a:xfrm>
            <a:off x="3533423" y="3647763"/>
            <a:ext cx="8506293" cy="830997"/>
          </a:xfrm>
          <a:prstGeom prst="rect">
            <a:avLst/>
          </a:prstGeom>
        </p:spPr>
        <p:txBody>
          <a:bodyPr wrap="square">
            <a:spAutoFit/>
          </a:bodyPr>
          <a:lstStyle/>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حيث يستخدم العامل الدواس ويحتاج إلى مساحة ليستطيع تحريك قدميه بأكثر سهولة حتى لا يتسبب للعامل فى الإجهاد والإصابات </a:t>
            </a:r>
            <a:endParaRPr lang="en-US" sz="2400" dirty="0"/>
          </a:p>
        </p:txBody>
      </p:sp>
      <p:pic>
        <p:nvPicPr>
          <p:cNvPr id="9" name="Picture 8" descr="thigh_thickness"/>
          <p:cNvPicPr/>
          <p:nvPr/>
        </p:nvPicPr>
        <p:blipFill>
          <a:blip r:embed="rId4">
            <a:extLst>
              <a:ext uri="{28A0092B-C50C-407E-A947-70E740481C1C}">
                <a14:useLocalDpi xmlns:a14="http://schemas.microsoft.com/office/drawing/2010/main" val="0"/>
              </a:ext>
            </a:extLst>
          </a:blip>
          <a:srcRect/>
          <a:stretch>
            <a:fillRect/>
          </a:stretch>
        </p:blipFill>
        <p:spPr bwMode="auto">
          <a:xfrm>
            <a:off x="186612" y="4172061"/>
            <a:ext cx="3433665" cy="1609725"/>
          </a:xfrm>
          <a:prstGeom prst="rect">
            <a:avLst/>
          </a:prstGeom>
          <a:noFill/>
          <a:ln>
            <a:noFill/>
          </a:ln>
        </p:spPr>
      </p:pic>
      <p:sp>
        <p:nvSpPr>
          <p:cNvPr id="10" name="Rectangle 9"/>
          <p:cNvSpPr/>
          <p:nvPr/>
        </p:nvSpPr>
        <p:spPr>
          <a:xfrm>
            <a:off x="0" y="5905128"/>
            <a:ext cx="3837909"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مراعاة الفراغ بين أعلى الركبة وأسفل حافة المنضدة </a:t>
            </a:r>
            <a:endParaRPr lang="en-US" dirty="0"/>
          </a:p>
        </p:txBody>
      </p:sp>
      <p:sp>
        <p:nvSpPr>
          <p:cNvPr id="11" name="Rectangle 10"/>
          <p:cNvSpPr/>
          <p:nvPr/>
        </p:nvSpPr>
        <p:spPr>
          <a:xfrm>
            <a:off x="3200401" y="4459254"/>
            <a:ext cx="8987503" cy="830997"/>
          </a:xfrm>
          <a:prstGeom prst="rect">
            <a:avLst/>
          </a:prstGeom>
        </p:spPr>
        <p:txBody>
          <a:bodyPr wrap="square">
            <a:spAutoFit/>
          </a:bodyPr>
          <a:lstStyle/>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وقد قامت شركة </a:t>
            </a:r>
            <a:r>
              <a:rPr lang="en-US"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KESSLER</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بإبتكار العديد من قواعد مناضد الحياكة الإرجونومية التى يسهل تعديلها </a:t>
            </a:r>
            <a:endParaRPr lang="en-US" sz="2400" dirty="0"/>
          </a:p>
        </p:txBody>
      </p:sp>
      <p:sp>
        <p:nvSpPr>
          <p:cNvPr id="12" name="Rectangle 11"/>
          <p:cNvSpPr/>
          <p:nvPr/>
        </p:nvSpPr>
        <p:spPr>
          <a:xfrm>
            <a:off x="3837909" y="5443463"/>
            <a:ext cx="8295459" cy="1200329"/>
          </a:xfrm>
          <a:prstGeom prst="rect">
            <a:avLst/>
          </a:prstGeom>
        </p:spPr>
        <p:txBody>
          <a:bodyPr wrap="square">
            <a:spAutoFit/>
          </a:bodyPr>
          <a:lstStyle/>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والتى تتميز بالتعديل الآلى للإرتفاع وتقوم بإمتصاص الإهتزاز الناشئ عن عملية الحياكة , فهى قابلة للتعديل الإرجونومى للإمكانيات الفردية للعمال من طول وقصر حيث تناسب الفروق الفردية بين العمال .</a:t>
            </a:r>
            <a:endParaRPr lang="en-US" sz="2400" dirty="0"/>
          </a:p>
        </p:txBody>
      </p:sp>
    </p:spTree>
    <p:extLst>
      <p:ext uri="{BB962C8B-B14F-4D97-AF65-F5344CB8AC3E}">
        <p14:creationId xmlns:p14="http://schemas.microsoft.com/office/powerpoint/2010/main" val="258087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pic>
        <p:nvPicPr>
          <p:cNvPr id="3" name="Picture 2" descr="img_00000063"/>
          <p:cNvPicPr/>
          <p:nvPr/>
        </p:nvPicPr>
        <p:blipFill>
          <a:blip r:embed="rId3">
            <a:extLst>
              <a:ext uri="{28A0092B-C50C-407E-A947-70E740481C1C}">
                <a14:useLocalDpi xmlns:a14="http://schemas.microsoft.com/office/drawing/2010/main" val="0"/>
              </a:ext>
            </a:extLst>
          </a:blip>
          <a:srcRect/>
          <a:stretch>
            <a:fillRect/>
          </a:stretch>
        </p:blipFill>
        <p:spPr bwMode="auto">
          <a:xfrm>
            <a:off x="8205901" y="249496"/>
            <a:ext cx="3633010" cy="2549688"/>
          </a:xfrm>
          <a:prstGeom prst="rect">
            <a:avLst/>
          </a:prstGeom>
          <a:noFill/>
          <a:ln>
            <a:noFill/>
          </a:ln>
        </p:spPr>
      </p:pic>
      <p:pic>
        <p:nvPicPr>
          <p:cNvPr id="5" name="Picture 4" descr="img_00000002"/>
          <p:cNvPicPr/>
          <p:nvPr/>
        </p:nvPicPr>
        <p:blipFill>
          <a:blip r:embed="rId4">
            <a:extLst>
              <a:ext uri="{28A0092B-C50C-407E-A947-70E740481C1C}">
                <a14:useLocalDpi xmlns:a14="http://schemas.microsoft.com/office/drawing/2010/main" val="0"/>
              </a:ext>
            </a:extLst>
          </a:blip>
          <a:srcRect/>
          <a:stretch>
            <a:fillRect/>
          </a:stretch>
        </p:blipFill>
        <p:spPr bwMode="auto">
          <a:xfrm>
            <a:off x="3107094" y="249496"/>
            <a:ext cx="4702210" cy="2615002"/>
          </a:xfrm>
          <a:prstGeom prst="rect">
            <a:avLst/>
          </a:prstGeom>
          <a:noFill/>
          <a:ln>
            <a:noFill/>
          </a:ln>
        </p:spPr>
      </p:pic>
      <p:sp>
        <p:nvSpPr>
          <p:cNvPr id="2" name="Rectangle 1"/>
          <p:cNvSpPr/>
          <p:nvPr/>
        </p:nvSpPr>
        <p:spPr>
          <a:xfrm>
            <a:off x="6275070" y="2936423"/>
            <a:ext cx="3068468"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قاعدة ماكينة حياكة مصممة إرجونوميكيا</a:t>
            </a:r>
            <a:endParaRPr lang="en-US" dirty="0"/>
          </a:p>
        </p:txBody>
      </p:sp>
      <p:sp>
        <p:nvSpPr>
          <p:cNvPr id="6" name="Rectangle 5"/>
          <p:cNvSpPr/>
          <p:nvPr/>
        </p:nvSpPr>
        <p:spPr>
          <a:xfrm>
            <a:off x="0" y="3442994"/>
            <a:ext cx="12083142" cy="1621982"/>
          </a:xfrm>
          <a:prstGeom prst="rect">
            <a:avLst/>
          </a:prstGeom>
        </p:spPr>
        <p:txBody>
          <a:bodyPr wrap="square">
            <a:spAutoFit/>
          </a:bodyPr>
          <a:lstStyle/>
          <a:p>
            <a:pPr>
              <a:lnSpc>
                <a:spcPct val="80000"/>
              </a:lnSpc>
              <a:spcBef>
                <a:spcPts val="600"/>
              </a:spcBef>
              <a:spcAft>
                <a:spcPts val="600"/>
              </a:spcAft>
            </a:pPr>
            <a:r>
              <a:rPr lang="ar-SA"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الكرسى                                                           </a:t>
            </a:r>
            <a:r>
              <a:rPr lang="en-US"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Chair</a:t>
            </a:r>
          </a:p>
          <a:p>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الكرسى لابد أن يصمم لكى يقلل التعب الناتج عن الضغط الغير ضرورى الواقع على الجانب السفلى من الفخد أو المتسبب فى إعاقة سريان الدم إلى المقعدة بسبب التوزيع الغير مناسب لوزن الجسم , بالإضافة إلى ذلك فإن الجلوس لفترات طويلة على ذات الوضع يؤدى إلى عدم الراحة كالإحساس بالتنميل</a:t>
            </a:r>
            <a:endParaRPr lang="en-US" sz="2400" dirty="0"/>
          </a:p>
        </p:txBody>
      </p:sp>
      <p:pic>
        <p:nvPicPr>
          <p:cNvPr id="7" name="Picture 6" descr="chair"/>
          <p:cNvPicPr/>
          <p:nvPr/>
        </p:nvPicPr>
        <p:blipFill>
          <a:blip r:embed="rId5">
            <a:extLst>
              <a:ext uri="{28A0092B-C50C-407E-A947-70E740481C1C}">
                <a14:useLocalDpi xmlns:a14="http://schemas.microsoft.com/office/drawing/2010/main" val="0"/>
              </a:ext>
            </a:extLst>
          </a:blip>
          <a:srcRect/>
          <a:stretch>
            <a:fillRect/>
          </a:stretch>
        </p:blipFill>
        <p:spPr bwMode="auto">
          <a:xfrm>
            <a:off x="3340359" y="4617104"/>
            <a:ext cx="2575638" cy="2183363"/>
          </a:xfrm>
          <a:prstGeom prst="rect">
            <a:avLst/>
          </a:prstGeom>
          <a:noFill/>
          <a:ln>
            <a:noFill/>
          </a:ln>
        </p:spPr>
      </p:pic>
      <p:sp>
        <p:nvSpPr>
          <p:cNvPr id="8" name="Rectangle 7"/>
          <p:cNvSpPr/>
          <p:nvPr/>
        </p:nvSpPr>
        <p:spPr>
          <a:xfrm>
            <a:off x="6348787" y="5748055"/>
            <a:ext cx="2013692"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الكرسى المناسب للحياكة </a:t>
            </a:r>
            <a:endParaRPr lang="en-US" dirty="0"/>
          </a:p>
        </p:txBody>
      </p:sp>
    </p:spTree>
    <p:extLst>
      <p:ext uri="{BB962C8B-B14F-4D97-AF65-F5344CB8AC3E}">
        <p14:creationId xmlns:p14="http://schemas.microsoft.com/office/powerpoint/2010/main" val="153014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764" y="275042"/>
            <a:ext cx="11769506" cy="2831544"/>
          </a:xfrm>
          <a:prstGeom prst="rect">
            <a:avLst/>
          </a:prstGeom>
        </p:spPr>
        <p:txBody>
          <a:bodyPr wrap="square">
            <a:spAutoFit/>
          </a:bodyPr>
          <a:lstStyle/>
          <a:p>
            <a:pPr>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وعلم الإرجونوميكس يوصى بتوافر مجموعة من العوامل  في الكرسى المستخدم لعملية الحياكة نذكر منها الآتي:-</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أن يكون ذو إرتفاع حوالى ( 51:40 سم ) وذلك من الأرض إلى المقعدة ,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أن يكون قابل للتعديل لملاءمة الفروق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الفردية,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وذلك للحصول على راحة الرسغ والذراع والرقبة والكتف , فلابد أن يكون الرسغ ذو إستقامة والكوع يكون قريب من الجسم لإرتخاء الكتف أوعدم إنحناء الرأس أكثر من اللزوم , فالكراسى بالتالى يمكن أن يعدل إرتفاعها لأعلى ولأسفل حيث تسمح للعامل أن يكون في الإرتفاع المناسب له أثناء العمل , وبالتالى سيقلل ذلك من إحتياجه لإنحناء رقبته.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tabLst>
                <a:tab pos="852170" algn="l"/>
                <a:tab pos="4500245" algn="r"/>
              </a:tabLs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ويجب أن يكون مقعد العمل قابل للدوران حتى يسمح للعامل أن يلف لأخذ القطعة, وذلك أفضل من إستدارة العامل للوصول إلى الجانب أو إلى الخلف</a:t>
            </a:r>
            <a:r>
              <a:rPr lang="en-US" sz="2400" dirty="0"/>
              <a:t> </a:t>
            </a:r>
            <a:r>
              <a:rPr lang="en-US" sz="2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pic>
        <p:nvPicPr>
          <p:cNvPr id="3" name="Picture 2" descr="chair_good_posture"/>
          <p:cNvPicPr/>
          <p:nvPr/>
        </p:nvPicPr>
        <p:blipFill>
          <a:blip r:embed="rId2">
            <a:extLst>
              <a:ext uri="{28A0092B-C50C-407E-A947-70E740481C1C}">
                <a14:useLocalDpi xmlns:a14="http://schemas.microsoft.com/office/drawing/2010/main" val="0"/>
              </a:ext>
            </a:extLst>
          </a:blip>
          <a:srcRect/>
          <a:stretch>
            <a:fillRect/>
          </a:stretch>
        </p:blipFill>
        <p:spPr bwMode="auto">
          <a:xfrm>
            <a:off x="479834" y="2779415"/>
            <a:ext cx="2643612" cy="2295326"/>
          </a:xfrm>
          <a:prstGeom prst="rect">
            <a:avLst/>
          </a:prstGeom>
          <a:noFill/>
          <a:ln>
            <a:noFill/>
          </a:ln>
        </p:spPr>
      </p:pic>
      <p:sp>
        <p:nvSpPr>
          <p:cNvPr id="4" name="Rectangle 3"/>
          <p:cNvSpPr/>
          <p:nvPr/>
        </p:nvSpPr>
        <p:spPr>
          <a:xfrm>
            <a:off x="90434" y="5074741"/>
            <a:ext cx="3700051"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إمكانية دوران الكرسى تسمح بلف العامل بسهولة </a:t>
            </a:r>
            <a:endParaRPr lang="en-US" dirty="0"/>
          </a:p>
        </p:txBody>
      </p:sp>
      <p:sp>
        <p:nvSpPr>
          <p:cNvPr id="5" name="Rectangle 4"/>
          <p:cNvSpPr/>
          <p:nvPr/>
        </p:nvSpPr>
        <p:spPr>
          <a:xfrm>
            <a:off x="3790485" y="3236458"/>
            <a:ext cx="8277785" cy="2539157"/>
          </a:xfrm>
          <a:prstGeom prst="rect">
            <a:avLst/>
          </a:prstGeom>
        </p:spPr>
        <p:txBody>
          <a:bodyPr wrap="square">
            <a:spAutoFit/>
          </a:bodyPr>
          <a:lstStyle/>
          <a:p>
            <a:pPr algn="justLow"/>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المسند الخلفى للكرسى يجب أن يكون مبطن وأن تكون الحواف دائرية,  فالكرسي الجيد يجب أن يحتوى على ظهر مدعم قطنياً وأن يكون قابل للتعديل من الإرتفاع , وبذلك يستطيع العامل أن يعدل منه ليلائم منحنى ظهر العامل</a:t>
            </a:r>
            <a:r>
              <a:rPr lang="ar-SA" sz="24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وأن تكون الحافة الأمامية ذو ميل لتساعد في حماية الظهر و أسفل الركبة من الضغط الناتج عند حواف الكرسى.</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tabLst>
                <a:tab pos="852170" algn="l"/>
                <a:tab pos="4500245" algn="r"/>
              </a:tabLs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ولإختيار الكرسى الأمثل لابد أن يؤخذ في الإعتبار متطلبات الحركة بالنسبة للمهمة , وحجم العامل فالمهام تطلب كثير من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الإمالة</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57989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wingstation_small"/>
          <p:cNvPicPr/>
          <p:nvPr/>
        </p:nvPicPr>
        <p:blipFill>
          <a:blip r:embed="rId2">
            <a:extLst>
              <a:ext uri="{28A0092B-C50C-407E-A947-70E740481C1C}">
                <a14:useLocalDpi xmlns:a14="http://schemas.microsoft.com/office/drawing/2010/main" val="0"/>
              </a:ext>
            </a:extLst>
          </a:blip>
          <a:srcRect/>
          <a:stretch>
            <a:fillRect/>
          </a:stretch>
        </p:blipFill>
        <p:spPr bwMode="auto">
          <a:xfrm>
            <a:off x="8102851" y="161641"/>
            <a:ext cx="3887804" cy="2708307"/>
          </a:xfrm>
          <a:prstGeom prst="rect">
            <a:avLst/>
          </a:prstGeom>
          <a:noFill/>
          <a:ln>
            <a:noFill/>
          </a:ln>
        </p:spPr>
      </p:pic>
      <p:sp>
        <p:nvSpPr>
          <p:cNvPr id="3" name="Rectangle 2"/>
          <p:cNvSpPr/>
          <p:nvPr/>
        </p:nvSpPr>
        <p:spPr>
          <a:xfrm>
            <a:off x="9270962" y="3009483"/>
            <a:ext cx="2069797" cy="313932"/>
          </a:xfrm>
          <a:prstGeom prst="rect">
            <a:avLst/>
          </a:prstGeom>
        </p:spPr>
        <p:txBody>
          <a:bodyPr wrap="none">
            <a:spAutoFit/>
          </a:bodyPr>
          <a:lstStyle/>
          <a:p>
            <a:pPr algn="justLow">
              <a:lnSpc>
                <a:spcPct val="8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الوضع الصحيح للكرسى  </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pic>
        <p:nvPicPr>
          <p:cNvPr id="4" name="Picture 3" descr="Untitled-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73691" y="81481"/>
            <a:ext cx="2314575" cy="3323415"/>
          </a:xfrm>
          <a:prstGeom prst="rect">
            <a:avLst/>
          </a:prstGeom>
          <a:noFill/>
          <a:ln>
            <a:noFill/>
          </a:ln>
        </p:spPr>
      </p:pic>
      <p:sp>
        <p:nvSpPr>
          <p:cNvPr id="5" name="Rectangle 4"/>
          <p:cNvSpPr/>
          <p:nvPr/>
        </p:nvSpPr>
        <p:spPr>
          <a:xfrm>
            <a:off x="3534112" y="1743188"/>
            <a:ext cx="1739579"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تدعيم المنطقة القطنية</a:t>
            </a:r>
            <a:endParaRPr lang="en-US" dirty="0"/>
          </a:p>
        </p:txBody>
      </p:sp>
      <p:sp>
        <p:nvSpPr>
          <p:cNvPr id="6" name="Rectangle 5"/>
          <p:cNvSpPr/>
          <p:nvPr/>
        </p:nvSpPr>
        <p:spPr>
          <a:xfrm>
            <a:off x="506994" y="3544431"/>
            <a:ext cx="11380206" cy="1320361"/>
          </a:xfrm>
          <a:prstGeom prst="rect">
            <a:avLst/>
          </a:prstGeom>
        </p:spPr>
        <p:txBody>
          <a:bodyPr wrap="square">
            <a:spAutoFit/>
          </a:bodyPr>
          <a:lstStyle/>
          <a:p>
            <a:pPr>
              <a:lnSpc>
                <a:spcPct val="80000"/>
              </a:lnSpc>
              <a:spcBef>
                <a:spcPts val="600"/>
              </a:spcBef>
              <a:spcAft>
                <a:spcPts val="600"/>
              </a:spcAft>
            </a:pPr>
            <a:r>
              <a:rPr lang="ar-EG"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a:t>
            </a:r>
            <a:r>
              <a:rPr lang="ar-SA"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الملحقات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Attachments</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3-1-  الدواس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Treadle / pedal</a:t>
            </a:r>
            <a:r>
              <a:rPr lang="en-US"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الدواس من أهم الملحقات الموجودة فى مكان العمل لعمال الحياكة بصالة الإنتاج حيث له دور أساسى فى عملية الحياكة , لذا يجب أن يراعى فى تصميم الدواس أن يسهل إستخدامه لكل من العامل الواقف والجالس</a:t>
            </a:r>
            <a:endParaRPr lang="en-US" dirty="0"/>
          </a:p>
        </p:txBody>
      </p:sp>
      <p:sp>
        <p:nvSpPr>
          <p:cNvPr id="7" name="Rectangle 6"/>
          <p:cNvSpPr/>
          <p:nvPr/>
        </p:nvSpPr>
        <p:spPr>
          <a:xfrm>
            <a:off x="4273236" y="5004327"/>
            <a:ext cx="7717419" cy="923330"/>
          </a:xfrm>
          <a:prstGeom prst="rect">
            <a:avLst/>
          </a:prstGeom>
        </p:spPr>
        <p:txBody>
          <a:bodyPr wrap="squar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وأبعاد الدواس المثالية تختلف من دواس لأخر , وقد قامت شركة </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Kessler</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بعمل مجموعة من الدواسات الإرجونومية حيث أبتكرت الدواس ذو التحكم الحساس ( </a:t>
            </a:r>
            <a:r>
              <a:rPr lang="en-US" dirty="0" err="1">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thesensor</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controlled pedal</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والذى يتميز بالسرعة والضغط الحساس , ويسمح بنفس الجهد لممارسة الضغط المساوى من خلال القدمين.</a:t>
            </a:r>
            <a:endParaRPr lang="en-US" dirty="0"/>
          </a:p>
        </p:txBody>
      </p:sp>
      <p:pic>
        <p:nvPicPr>
          <p:cNvPr id="8" name="Picture 7" descr="treadle_less_force"/>
          <p:cNvPicPr/>
          <p:nvPr/>
        </p:nvPicPr>
        <p:blipFill>
          <a:blip r:embed="rId4">
            <a:extLst>
              <a:ext uri="{28A0092B-C50C-407E-A947-70E740481C1C}">
                <a14:useLocalDpi xmlns:a14="http://schemas.microsoft.com/office/drawing/2010/main" val="0"/>
              </a:ext>
            </a:extLst>
          </a:blip>
          <a:srcRect/>
          <a:stretch>
            <a:fillRect/>
          </a:stretch>
        </p:blipFill>
        <p:spPr bwMode="auto">
          <a:xfrm>
            <a:off x="878375" y="4693197"/>
            <a:ext cx="1943100" cy="1545590"/>
          </a:xfrm>
          <a:prstGeom prst="rect">
            <a:avLst/>
          </a:prstGeom>
          <a:noFill/>
          <a:ln>
            <a:noFill/>
          </a:ln>
        </p:spPr>
      </p:pic>
      <p:sp>
        <p:nvSpPr>
          <p:cNvPr id="9" name="Rectangle 8"/>
          <p:cNvSpPr/>
          <p:nvPr/>
        </p:nvSpPr>
        <p:spPr>
          <a:xfrm>
            <a:off x="81665" y="6296703"/>
            <a:ext cx="5848354" cy="286232"/>
          </a:xfrm>
          <a:prstGeom prst="rect">
            <a:avLst/>
          </a:prstGeom>
        </p:spPr>
        <p:txBody>
          <a:bodyPr wrap="square">
            <a:spAutoFit/>
          </a:bodyPr>
          <a:lstStyle/>
          <a:p>
            <a:pPr>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تصميم الدواس يحقق الوضع الصحيح والمناسب للقدم , كما يقلل </a:t>
            </a: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القوة </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المطلوبة</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409789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818" y="269403"/>
            <a:ext cx="11479794" cy="646331"/>
          </a:xfrm>
          <a:prstGeom prst="rect">
            <a:avLst/>
          </a:prstGeom>
        </p:spPr>
        <p:txBody>
          <a:bodyPr wrap="squar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نوعان من الدواسات الإرجونومية التى تحقق الآمان بشكل كبير لقدم العامل , ولا تحتاج إلى ضغط ثابت من قدم عامل الحياكة , وهى دواسات أقرب إلى المثالية لمحطات العمل الصحيحة </a:t>
            </a:r>
            <a:endParaRPr lang="en-US" dirty="0"/>
          </a:p>
        </p:txBody>
      </p:sp>
      <p:pic>
        <p:nvPicPr>
          <p:cNvPr id="3" name="Picture 2" descr="16661"/>
          <p:cNvPicPr/>
          <p:nvPr/>
        </p:nvPicPr>
        <p:blipFill>
          <a:blip r:embed="rId2">
            <a:extLst>
              <a:ext uri="{28A0092B-C50C-407E-A947-70E740481C1C}">
                <a14:useLocalDpi xmlns:a14="http://schemas.microsoft.com/office/drawing/2010/main" val="0"/>
              </a:ext>
            </a:extLst>
          </a:blip>
          <a:srcRect/>
          <a:stretch>
            <a:fillRect/>
          </a:stretch>
        </p:blipFill>
        <p:spPr bwMode="auto">
          <a:xfrm>
            <a:off x="9400043" y="1132484"/>
            <a:ext cx="1847850" cy="790575"/>
          </a:xfrm>
          <a:prstGeom prst="rect">
            <a:avLst/>
          </a:prstGeom>
          <a:noFill/>
          <a:ln>
            <a:noFill/>
          </a:ln>
        </p:spPr>
      </p:pic>
      <p:sp>
        <p:nvSpPr>
          <p:cNvPr id="4" name="Rectangle 3"/>
          <p:cNvSpPr/>
          <p:nvPr/>
        </p:nvSpPr>
        <p:spPr>
          <a:xfrm>
            <a:off x="8429748" y="1955143"/>
            <a:ext cx="3534942"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يمثل دواس إرجونومى مساحته</a:t>
            </a:r>
            <a:r>
              <a:rPr lang="ar-SA" dirty="0">
                <a:solidFill>
                  <a:srgbClr val="000000"/>
                </a:solidFill>
                <a:ea typeface="Times New Roman" panose="02020603050405020304" pitchFamily="18" charset="0"/>
                <a:cs typeface="Times New Roman" panose="02020603050405020304" pitchFamily="18" charset="0"/>
              </a:rPr>
              <a:t> </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50سم </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x</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50سم</a:t>
            </a:r>
            <a:endParaRPr lang="en-US" dirty="0"/>
          </a:p>
        </p:txBody>
      </p:sp>
      <p:pic>
        <p:nvPicPr>
          <p:cNvPr id="5" name="Picture 4" descr="img_00000066"/>
          <p:cNvPicPr/>
          <p:nvPr/>
        </p:nvPicPr>
        <p:blipFill>
          <a:blip r:embed="rId3">
            <a:extLst>
              <a:ext uri="{28A0092B-C50C-407E-A947-70E740481C1C}">
                <a14:useLocalDpi xmlns:a14="http://schemas.microsoft.com/office/drawing/2010/main" val="0"/>
              </a:ext>
            </a:extLst>
          </a:blip>
          <a:srcRect/>
          <a:stretch>
            <a:fillRect/>
          </a:stretch>
        </p:blipFill>
        <p:spPr bwMode="auto">
          <a:xfrm>
            <a:off x="3772136" y="915734"/>
            <a:ext cx="1895475" cy="1257300"/>
          </a:xfrm>
          <a:prstGeom prst="rect">
            <a:avLst/>
          </a:prstGeom>
          <a:noFill/>
          <a:ln>
            <a:noFill/>
          </a:ln>
        </p:spPr>
      </p:pic>
      <p:sp>
        <p:nvSpPr>
          <p:cNvPr id="6" name="Rectangle 5"/>
          <p:cNvSpPr/>
          <p:nvPr/>
        </p:nvSpPr>
        <p:spPr>
          <a:xfrm>
            <a:off x="2891488" y="2324475"/>
            <a:ext cx="3656770"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يمثل دواس إرجونومى مساحته15.5 سم </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x</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19سم</a:t>
            </a:r>
            <a:endParaRPr lang="en-US" dirty="0"/>
          </a:p>
        </p:txBody>
      </p:sp>
      <p:pic>
        <p:nvPicPr>
          <p:cNvPr id="7" name="Picture 6" descr="chair_treadle"/>
          <p:cNvPicPr/>
          <p:nvPr/>
        </p:nvPicPr>
        <p:blipFill>
          <a:blip r:embed="rId4">
            <a:extLst>
              <a:ext uri="{28A0092B-C50C-407E-A947-70E740481C1C}">
                <a14:useLocalDpi xmlns:a14="http://schemas.microsoft.com/office/drawing/2010/main" val="0"/>
              </a:ext>
            </a:extLst>
          </a:blip>
          <a:srcRect/>
          <a:stretch>
            <a:fillRect/>
          </a:stretch>
        </p:blipFill>
        <p:spPr bwMode="auto">
          <a:xfrm>
            <a:off x="6280200" y="2693807"/>
            <a:ext cx="5538260" cy="2810818"/>
          </a:xfrm>
          <a:prstGeom prst="rect">
            <a:avLst/>
          </a:prstGeom>
          <a:noFill/>
          <a:ln>
            <a:noFill/>
          </a:ln>
        </p:spPr>
      </p:pic>
      <p:sp>
        <p:nvSpPr>
          <p:cNvPr id="8" name="Rectangle 7"/>
          <p:cNvSpPr/>
          <p:nvPr/>
        </p:nvSpPr>
        <p:spPr>
          <a:xfrm>
            <a:off x="7596504" y="5619377"/>
            <a:ext cx="3607077" cy="369332"/>
          </a:xfrm>
          <a:prstGeom prst="rect">
            <a:avLst/>
          </a:prstGeom>
        </p:spPr>
        <p:txBody>
          <a:bodyPr wrap="none">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وضع المسند المناسب للعامل فى حالة الجلوس </a:t>
            </a:r>
            <a:endParaRPr lang="en-US" dirty="0"/>
          </a:p>
        </p:txBody>
      </p:sp>
      <p:sp>
        <p:nvSpPr>
          <p:cNvPr id="9" name="Rectangle 8"/>
          <p:cNvSpPr/>
          <p:nvPr/>
        </p:nvSpPr>
        <p:spPr>
          <a:xfrm>
            <a:off x="184200" y="3637551"/>
            <a:ext cx="6096000" cy="923330"/>
          </a:xfrm>
          <a:prstGeom prst="rect">
            <a:avLst/>
          </a:prstGeom>
        </p:spPr>
        <p:txBody>
          <a:bodyPr>
            <a:spAutoFit/>
          </a:bodyPr>
          <a:lstStyle/>
          <a:p>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وعند التعديل فى تصميم الدواس يراعى التزود بمسند القدم </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Foot rest</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حيث يكون بمثابة دعامة للقدم اليسرى , وبالتالى تسمح لكلا القدمين بالتوازن أثناء عملية الحياكة</a:t>
            </a:r>
            <a:endParaRPr lang="en-US" dirty="0"/>
          </a:p>
        </p:txBody>
      </p:sp>
    </p:spTree>
    <p:extLst>
      <p:ext uri="{BB962C8B-B14F-4D97-AF65-F5344CB8AC3E}">
        <p14:creationId xmlns:p14="http://schemas.microsoft.com/office/powerpoint/2010/main" val="1571327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1018</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Simplified Arabic</vt:lpstr>
      <vt:lpstr>Times New Roman</vt:lpstr>
      <vt:lpstr>Office Theme</vt:lpstr>
      <vt:lpstr>محاضرة 8 ارجنومية الملابس  الفرقة الثالثة  قسم تك الملابس و الموضة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23</cp:revision>
  <dcterms:created xsi:type="dcterms:W3CDTF">2020-03-17T20:43:53Z</dcterms:created>
  <dcterms:modified xsi:type="dcterms:W3CDTF">2020-04-24T22:21:13Z</dcterms:modified>
</cp:coreProperties>
</file>