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74" r:id="rId6"/>
    <p:sldId id="279" r:id="rId7"/>
    <p:sldId id="281" r:id="rId8"/>
    <p:sldId id="282" r:id="rId9"/>
    <p:sldId id="283" r:id="rId10"/>
    <p:sldId id="284" r:id="rId11"/>
    <p:sldId id="285" r:id="rId12"/>
    <p:sldId id="286" r:id="rId13"/>
    <p:sldId id="259" r:id="rId14"/>
    <p:sldId id="271" r:id="rId15"/>
    <p:sldId id="272" r:id="rId16"/>
    <p:sldId id="265" r:id="rId17"/>
    <p:sldId id="261" r:id="rId18"/>
    <p:sldId id="275" r:id="rId19"/>
    <p:sldId id="289" r:id="rId20"/>
    <p:sldId id="277" r:id="rId21"/>
    <p:sldId id="276" r:id="rId22"/>
    <p:sldId id="28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A8040F-3359-4840-A127-F2F24A14FDB5}"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8040F-3359-4840-A127-F2F24A14FDB5}"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8040F-3359-4840-A127-F2F24A14FDB5}"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8040F-3359-4840-A127-F2F24A14FDB5}"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A8040F-3359-4840-A127-F2F24A14FDB5}"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A8040F-3359-4840-A127-F2F24A14FDB5}"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A8040F-3359-4840-A127-F2F24A14FDB5}" type="datetimeFigureOut">
              <a:rPr lang="en-US" smtClean="0"/>
              <a:pPr/>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A8040F-3359-4840-A127-F2F24A14FDB5}" type="datetimeFigureOut">
              <a:rPr lang="en-US" smtClean="0"/>
              <a:pPr/>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8040F-3359-4840-A127-F2F24A14FDB5}" type="datetimeFigureOut">
              <a:rPr lang="en-US" smtClean="0"/>
              <a:pPr/>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8040F-3359-4840-A127-F2F24A14FDB5}"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8040F-3359-4840-A127-F2F24A14FDB5}"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8040F-3359-4840-A127-F2F24A14FDB5}" type="datetimeFigureOut">
              <a:rPr lang="en-US" smtClean="0"/>
              <a:pPr/>
              <a:t>4/1/2020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B0D16-62B9-44C0-A73A-DA2C1BC228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2057400" y="1593264"/>
            <a:ext cx="6324600" cy="4585871"/>
          </a:xfrm>
          <a:prstGeom prst="rect">
            <a:avLst/>
          </a:prstGeom>
          <a:noFill/>
        </p:spPr>
        <p:txBody>
          <a:bodyPr wrap="square" rtlCol="0">
            <a:spAutoFit/>
          </a:bodyPr>
          <a:lstStyle/>
          <a:p>
            <a:pPr algn="ctr"/>
            <a:r>
              <a:rPr lang="ar-EG" sz="3600" b="1" dirty="0" smtClean="0">
                <a:solidFill>
                  <a:schemeClr val="tx2">
                    <a:lumMod val="50000"/>
                  </a:schemeClr>
                </a:solidFill>
              </a:rPr>
              <a:t>محاضرة فى </a:t>
            </a:r>
          </a:p>
          <a:p>
            <a:pPr algn="ctr"/>
            <a:r>
              <a:rPr lang="ar-EG" sz="3600" b="1" dirty="0" smtClean="0">
                <a:solidFill>
                  <a:schemeClr val="accent6">
                    <a:lumMod val="50000"/>
                  </a:schemeClr>
                </a:solidFill>
              </a:rPr>
              <a:t>مادة / الرسم من الطبيعة  </a:t>
            </a:r>
          </a:p>
          <a:p>
            <a:pPr algn="ctr"/>
            <a:r>
              <a:rPr lang="ar-EG" sz="3600" dirty="0" smtClean="0">
                <a:solidFill>
                  <a:schemeClr val="tx2">
                    <a:lumMod val="50000"/>
                  </a:schemeClr>
                </a:solidFill>
              </a:rPr>
              <a:t>الفرقة الأولى – قسم طباعة منسوجات  </a:t>
            </a:r>
          </a:p>
          <a:p>
            <a:pPr algn="ctr"/>
            <a:r>
              <a:rPr lang="ar-EG" sz="3600" dirty="0" smtClean="0">
                <a:solidFill>
                  <a:schemeClr val="tx2">
                    <a:lumMod val="50000"/>
                  </a:schemeClr>
                </a:solidFill>
              </a:rPr>
              <a:t>الأربعاء الموافق </a:t>
            </a:r>
            <a:r>
              <a:rPr lang="ar-EG" sz="3600" dirty="0" smtClean="0">
                <a:solidFill>
                  <a:schemeClr val="tx2">
                    <a:lumMod val="50000"/>
                  </a:schemeClr>
                </a:solidFill>
              </a:rPr>
              <a:t>1/4/2020 </a:t>
            </a:r>
            <a:endParaRPr lang="ar-EG" sz="3600" dirty="0" smtClean="0">
              <a:solidFill>
                <a:schemeClr val="tx2">
                  <a:lumMod val="50000"/>
                </a:schemeClr>
              </a:solidFill>
            </a:endParaRPr>
          </a:p>
          <a:p>
            <a:pPr algn="ctr"/>
            <a:endParaRPr lang="ar-EG" sz="3200" b="1" dirty="0" smtClean="0">
              <a:solidFill>
                <a:schemeClr val="accent1">
                  <a:lumMod val="50000"/>
                </a:schemeClr>
              </a:solidFill>
            </a:endParaRPr>
          </a:p>
          <a:p>
            <a:pPr algn="ctr"/>
            <a:r>
              <a:rPr lang="ar-EG" sz="3200" b="1" dirty="0" smtClean="0">
                <a:solidFill>
                  <a:schemeClr val="accent1">
                    <a:lumMod val="50000"/>
                  </a:schemeClr>
                </a:solidFill>
              </a:rPr>
              <a:t>القائم على التدريس </a:t>
            </a:r>
          </a:p>
          <a:p>
            <a:pPr algn="ctr"/>
            <a:r>
              <a:rPr lang="ar-EG" sz="2800" b="1" dirty="0" smtClean="0">
                <a:solidFill>
                  <a:schemeClr val="accent6">
                    <a:lumMod val="50000"/>
                  </a:schemeClr>
                </a:solidFill>
              </a:rPr>
              <a:t>أ.م.د / انجى صابر أحمد </a:t>
            </a:r>
            <a:endParaRPr lang="ar-EG" sz="2800" b="1" dirty="0" smtClean="0">
              <a:solidFill>
                <a:schemeClr val="accent6">
                  <a:lumMod val="50000"/>
                </a:schemeClr>
              </a:solidFill>
            </a:endParaRPr>
          </a:p>
          <a:p>
            <a:pPr algn="ctr"/>
            <a:r>
              <a:rPr lang="ar-EG" sz="2800" b="1" dirty="0" smtClean="0">
                <a:solidFill>
                  <a:schemeClr val="tx2">
                    <a:lumMod val="50000"/>
                  </a:schemeClr>
                </a:solidFill>
              </a:rPr>
              <a:t>أستاذ مساعد بقسم التربية الفنية </a:t>
            </a:r>
          </a:p>
          <a:p>
            <a:pPr algn="ctr"/>
            <a:r>
              <a:rPr lang="ar-EG" sz="2800" b="1" dirty="0" smtClean="0">
                <a:solidFill>
                  <a:schemeClr val="tx2">
                    <a:lumMod val="50000"/>
                  </a:schemeClr>
                </a:solidFill>
              </a:rPr>
              <a:t>بكلية التربية النوعية – جامعة بنها</a:t>
            </a:r>
            <a:endParaRPr lang="ar-EG" sz="2800" b="1" dirty="0" smtClean="0">
              <a:solidFill>
                <a:schemeClr val="tx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678" y="3124200"/>
            <a:ext cx="2814165" cy="3124200"/>
          </a:xfrm>
          <a:prstGeom prst="rect">
            <a:avLst/>
          </a:prstGeom>
          <a:ln>
            <a:solidFill>
              <a:schemeClr val="accent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024" y="4257430"/>
            <a:ext cx="3614376" cy="1990970"/>
          </a:xfrm>
          <a:prstGeom prst="rect">
            <a:avLst/>
          </a:prstGeom>
          <a:ln>
            <a:solidFill>
              <a:schemeClr val="accent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2779" y="1965775"/>
            <a:ext cx="3694436" cy="2316850"/>
          </a:xfrm>
          <a:prstGeom prst="rect">
            <a:avLst/>
          </a:prstGeom>
          <a:ln>
            <a:solidFill>
              <a:schemeClr val="accent1"/>
            </a:solidFill>
          </a:ln>
        </p:spPr>
      </p:pic>
      <p:sp>
        <p:nvSpPr>
          <p:cNvPr id="10" name="TextBox 9"/>
          <p:cNvSpPr txBox="1"/>
          <p:nvPr/>
        </p:nvSpPr>
        <p:spPr>
          <a:xfrm>
            <a:off x="4697484" y="1565484"/>
            <a:ext cx="3760716" cy="707886"/>
          </a:xfrm>
          <a:prstGeom prst="rect">
            <a:avLst/>
          </a:prstGeom>
          <a:noFill/>
        </p:spPr>
        <p:txBody>
          <a:bodyPr wrap="square" rtlCol="0">
            <a:spAutoFit/>
          </a:bodyPr>
          <a:lstStyle/>
          <a:p>
            <a:pPr algn="r" rtl="1"/>
            <a:r>
              <a:rPr lang="ar-EG" sz="2000" b="1" dirty="0" smtClean="0"/>
              <a:t>أولاً : رسم منظور الكرسى من نقطة واحدة  من زوايا مختلفة : </a:t>
            </a:r>
            <a:endParaRPr lang="en-US" sz="2000" b="1" dirty="0"/>
          </a:p>
        </p:txBody>
      </p:sp>
    </p:spTree>
    <p:extLst>
      <p:ext uri="{BB962C8B-B14F-4D97-AF65-F5344CB8AC3E}">
        <p14:creationId xmlns:p14="http://schemas.microsoft.com/office/powerpoint/2010/main" val="2175200067"/>
      </p:ext>
    </p:extLst>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697484" y="1565484"/>
            <a:ext cx="3760716" cy="400110"/>
          </a:xfrm>
          <a:prstGeom prst="rect">
            <a:avLst/>
          </a:prstGeom>
          <a:noFill/>
        </p:spPr>
        <p:txBody>
          <a:bodyPr wrap="square" rtlCol="0">
            <a:spAutoFit/>
          </a:bodyPr>
          <a:lstStyle/>
          <a:p>
            <a:pPr algn="r" rtl="1"/>
            <a:r>
              <a:rPr lang="ar-EG" sz="2000" b="1" dirty="0" smtClean="0"/>
              <a:t>أولاً : رسم منظور الكرسى من نقطتين : </a:t>
            </a:r>
            <a:endParaRPr lang="en-US" sz="20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281674"/>
            <a:ext cx="4584633" cy="3628689"/>
          </a:xfrm>
          <a:prstGeom prst="rect">
            <a:avLst/>
          </a:prstGeom>
          <a:ln>
            <a:solidFill>
              <a:schemeClr val="accent1"/>
            </a:solidFill>
          </a:ln>
        </p:spPr>
      </p:pic>
    </p:spTree>
    <p:extLst>
      <p:ext uri="{BB962C8B-B14F-4D97-AF65-F5344CB8AC3E}">
        <p14:creationId xmlns:p14="http://schemas.microsoft.com/office/powerpoint/2010/main" val="896870763"/>
      </p:ext>
    </p:extLst>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697484" y="1565484"/>
            <a:ext cx="3760716" cy="400110"/>
          </a:xfrm>
          <a:prstGeom prst="rect">
            <a:avLst/>
          </a:prstGeom>
          <a:noFill/>
        </p:spPr>
        <p:txBody>
          <a:bodyPr wrap="square" rtlCol="0">
            <a:spAutoFit/>
          </a:bodyPr>
          <a:lstStyle/>
          <a:p>
            <a:pPr algn="r" rtl="1"/>
            <a:r>
              <a:rPr lang="ar-EG" sz="2000" b="1" dirty="0" smtClean="0">
                <a:solidFill>
                  <a:prstClr val="black"/>
                </a:solidFill>
              </a:rPr>
              <a:t>أولاً : رسم منظور الكرسى من ثلاث نقاط  : </a:t>
            </a:r>
            <a:endParaRPr lang="en-US" sz="2000" b="1"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812" y="2680847"/>
            <a:ext cx="3818837" cy="3124200"/>
          </a:xfrm>
          <a:prstGeom prst="rect">
            <a:avLst/>
          </a:prstGeom>
          <a:ln>
            <a:solidFill>
              <a:schemeClr val="accent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946" y="2680846"/>
            <a:ext cx="2671417" cy="3124200"/>
          </a:xfrm>
          <a:prstGeom prst="rect">
            <a:avLst/>
          </a:prstGeom>
          <a:ln>
            <a:solidFill>
              <a:schemeClr val="accent1"/>
            </a:solidFill>
          </a:ln>
        </p:spPr>
      </p:pic>
    </p:spTree>
    <p:extLst>
      <p:ext uri="{BB962C8B-B14F-4D97-AF65-F5344CB8AC3E}">
        <p14:creationId xmlns:p14="http://schemas.microsoft.com/office/powerpoint/2010/main" val="1044267793"/>
      </p:ext>
    </p:extLst>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706272" y="2514600"/>
            <a:ext cx="8001000" cy="3539430"/>
          </a:xfrm>
          <a:prstGeom prst="rect">
            <a:avLst/>
          </a:prstGeom>
        </p:spPr>
        <p:txBody>
          <a:bodyPr wrap="square">
            <a:spAutoFit/>
          </a:bodyPr>
          <a:lstStyle/>
          <a:p>
            <a:pPr marL="0" marR="0" lvl="0" indent="0" algn="r" defTabSz="914400" rtl="1" eaLnBrk="1" fontAlgn="auto" latinLnBrk="0" hangingPunct="1">
              <a:buClrTx/>
              <a:buSzTx/>
              <a:buFontTx/>
              <a:buNone/>
              <a:tabLst/>
              <a:defRPr/>
            </a:pPr>
            <a:r>
              <a:rPr kumimoji="0" lang="ar-EG" sz="2400" b="1" i="0" u="none" strike="noStrike" kern="0" cap="none" spc="0" normalizeH="0" baseline="0" noProof="0" dirty="0" smtClean="0">
                <a:ln>
                  <a:noFill/>
                </a:ln>
                <a:solidFill>
                  <a:schemeClr val="accent6">
                    <a:lumMod val="50000"/>
                  </a:schemeClr>
                </a:solidFill>
                <a:effectLst/>
                <a:uLnTx/>
                <a:uFillTx/>
                <a:latin typeface="Corbel"/>
                <a:ea typeface="+mj-ea"/>
                <a:cs typeface="Tahoma" panose="020B0604030504040204" pitchFamily="34" charset="0"/>
              </a:rPr>
              <a:t>= </a:t>
            </a:r>
            <a:r>
              <a:rPr kumimoji="0" lang="ar-EG" sz="2800" b="1" i="0" u="none" strike="noStrike" kern="0" cap="none" spc="0" normalizeH="0" baseline="0" noProof="0" dirty="0" smtClean="0">
                <a:ln>
                  <a:noFill/>
                </a:ln>
                <a:solidFill>
                  <a:schemeClr val="accent6">
                    <a:lumMod val="50000"/>
                  </a:schemeClr>
                </a:solidFill>
                <a:effectLst/>
                <a:uLnTx/>
                <a:uFillTx/>
                <a:latin typeface="Corbel"/>
                <a:ea typeface="+mj-ea"/>
                <a:cs typeface="Tahoma" panose="020B0604030504040204" pitchFamily="34" charset="0"/>
              </a:rPr>
              <a:t>الأدوات المستخدمة : </a:t>
            </a:r>
            <a:br>
              <a:rPr kumimoji="0" lang="ar-EG" sz="2800" b="1" i="0" u="none" strike="noStrike" kern="0" cap="none" spc="0" normalizeH="0" baseline="0" noProof="0" dirty="0" smtClean="0">
                <a:ln>
                  <a:noFill/>
                </a:ln>
                <a:solidFill>
                  <a:schemeClr val="accent6">
                    <a:lumMod val="50000"/>
                  </a:schemeClr>
                </a:solidFill>
                <a:effectLst/>
                <a:uLnTx/>
                <a:uFillTx/>
                <a:latin typeface="Corbel"/>
                <a:ea typeface="+mj-ea"/>
                <a:cs typeface="Tahoma" panose="020B0604030504040204" pitchFamily="34" charset="0"/>
              </a:rPr>
            </a:br>
            <a:r>
              <a:rPr kumimoji="0" lang="ar-EG" sz="28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 أقلام رصاص ( درجات مختلفة ) </a:t>
            </a:r>
          </a:p>
          <a:p>
            <a:pPr marL="342900" marR="0" lvl="0" indent="-342900" algn="r" defTabSz="914400" rtl="1" eaLnBrk="1" fontAlgn="auto" latinLnBrk="0" hangingPunct="1">
              <a:buClrTx/>
              <a:buSzTx/>
              <a:buFontTx/>
              <a:buChar char="-"/>
              <a:tabLst/>
              <a:defRPr/>
            </a:pPr>
            <a:r>
              <a:rPr kumimoji="0" lang="ar-EG" sz="28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أو أقلام فحم . </a:t>
            </a:r>
            <a:endParaRPr lang="ar-EG" sz="2800" b="1" kern="0" dirty="0">
              <a:solidFill>
                <a:srgbClr val="FF0000"/>
              </a:solidFill>
              <a:latin typeface="Corbel"/>
              <a:ea typeface="+mj-ea"/>
              <a:cs typeface="Tahoma" panose="020B0604030504040204" pitchFamily="34" charset="0"/>
            </a:endParaRPr>
          </a:p>
          <a:p>
            <a:pPr marL="342900" marR="0" lvl="0" indent="-342900" algn="r" defTabSz="914400" rtl="1" eaLnBrk="1" fontAlgn="auto" latinLnBrk="0" hangingPunct="1">
              <a:buClrTx/>
              <a:buSzTx/>
              <a:buFontTx/>
              <a:buChar char="-"/>
              <a:tabLst/>
              <a:defRPr/>
            </a:pPr>
            <a:endParaRPr kumimoji="0" lang="ar-EG" sz="2800" b="1" i="0" u="none" strike="noStrike" kern="0" cap="none" spc="0" normalizeH="0" baseline="0" noProof="0" dirty="0" smtClean="0">
              <a:ln>
                <a:noFill/>
              </a:ln>
              <a:solidFill>
                <a:srgbClr val="FF0000"/>
              </a:solidFill>
              <a:effectLst/>
              <a:uLnTx/>
              <a:uFillTx/>
              <a:latin typeface="Corbel"/>
              <a:ea typeface="+mj-ea"/>
              <a:cs typeface="Tahoma" panose="020B0604030504040204" pitchFamily="34" charset="0"/>
            </a:endParaRPr>
          </a:p>
          <a:p>
            <a:pPr marR="0" lvl="0" algn="r" defTabSz="914400" rtl="1" eaLnBrk="1" fontAlgn="auto" latinLnBrk="0" hangingPunct="1">
              <a:buClrTx/>
              <a:buSzTx/>
              <a:tabLst/>
              <a:defRPr/>
            </a:pPr>
            <a:r>
              <a:rPr kumimoji="0" lang="ar-EG" sz="2800" b="1" i="0" u="none" strike="noStrike" kern="0" cap="none" spc="0" normalizeH="0" baseline="0" noProof="0" dirty="0" smtClean="0">
                <a:ln>
                  <a:noFill/>
                </a:ln>
                <a:solidFill>
                  <a:schemeClr val="accent6">
                    <a:lumMod val="50000"/>
                  </a:schemeClr>
                </a:solidFill>
                <a:effectLst/>
                <a:uLnTx/>
                <a:uFillTx/>
                <a:latin typeface="Corbel"/>
                <a:ea typeface="+mj-ea"/>
                <a:cs typeface="Tahoma" panose="020B0604030504040204" pitchFamily="34" charset="0"/>
              </a:rPr>
              <a:t>=الخامة المستخدمة : </a:t>
            </a:r>
          </a:p>
          <a:p>
            <a:pPr marL="342900" marR="0" lvl="0" indent="-342900" algn="r" defTabSz="914400" rtl="1" eaLnBrk="1" fontAlgn="auto" latinLnBrk="0" hangingPunct="1">
              <a:buClrTx/>
              <a:buSzTx/>
              <a:buFontTx/>
              <a:buChar char="-"/>
              <a:tabLst/>
              <a:defRPr/>
            </a:pPr>
            <a:r>
              <a:rPr kumimoji="0" lang="ar-EG" sz="28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ورق كانسون أبيض . </a:t>
            </a:r>
          </a:p>
          <a:p>
            <a:pPr algn="just" rtl="1"/>
            <a:r>
              <a:rPr lang="ar-EG" sz="2800" b="1" kern="0" dirty="0" smtClean="0">
                <a:solidFill>
                  <a:schemeClr val="accent1">
                    <a:lumMod val="50000"/>
                  </a:schemeClr>
                </a:solidFill>
                <a:latin typeface="Corbel"/>
                <a:ea typeface="+mj-ea"/>
                <a:cs typeface="Tahoma" panose="020B0604030504040204" pitchFamily="34" charset="0"/>
              </a:rPr>
              <a:t>- </a:t>
            </a:r>
            <a:r>
              <a:rPr lang="ar-EG" sz="28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الاسكتش </a:t>
            </a:r>
            <a:r>
              <a:rPr lang="ar-EG" sz="28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بوك </a:t>
            </a:r>
            <a:r>
              <a:rPr lang="en-US" sz="28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sketchbook</a:t>
            </a:r>
            <a:r>
              <a:rPr lang="ar-EG" sz="28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ar-EG" sz="28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endParaRPr lang="en-US" sz="28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342900" marR="0" lvl="0" indent="-342900" algn="r" defTabSz="914400" rtl="1" eaLnBrk="1" fontAlgn="auto" latinLnBrk="0" hangingPunct="1">
              <a:buClrTx/>
              <a:buSzTx/>
              <a:buFontTx/>
              <a:buChar char="-"/>
              <a:tabLst/>
              <a:defRPr/>
            </a:pPr>
            <a:endParaRPr kumimoji="0" lang="en-US" sz="2800" b="1" i="0" u="none" strike="noStrike" kern="0" cap="none" spc="0" normalizeH="0" baseline="0" noProof="0" dirty="0" smtClean="0">
              <a:ln>
                <a:noFill/>
              </a:ln>
              <a:solidFill>
                <a:schemeClr val="accent1">
                  <a:lumMod val="50000"/>
                </a:schemeClr>
              </a:solidFill>
              <a:effectLst/>
              <a:uLnTx/>
              <a:uFillTx/>
            </a:endParaRPr>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208548"/>
            <a:ext cx="9144000" cy="6858000"/>
          </a:xfrm>
          <a:prstGeom prst="rect">
            <a:avLst/>
          </a:prstGeom>
          <a:noFill/>
        </p:spPr>
      </p:pic>
      <p:pic>
        <p:nvPicPr>
          <p:cNvPr id="6" name="Picture 5" descr="https://cdn.baianat.com/articles/9_1562172563174_d1bg5k.jpg"/>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33800"/>
            <a:ext cx="3139600" cy="2540402"/>
          </a:xfrm>
          <a:prstGeom prst="rect">
            <a:avLst/>
          </a:prstGeom>
          <a:noFill/>
          <a:ln>
            <a:solidFill>
              <a:sysClr val="window" lastClr="FFFFFF">
                <a:lumMod val="75000"/>
              </a:sysClr>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3736536"/>
            <a:ext cx="3200400" cy="2537666"/>
          </a:xfrm>
          <a:prstGeom prst="rect">
            <a:avLst/>
          </a:prstGeom>
        </p:spPr>
      </p:pic>
      <p:pic>
        <p:nvPicPr>
          <p:cNvPr id="4" name="Picture 3"/>
          <p:cNvPicPr>
            <a:picLocks noChangeAspect="1"/>
          </p:cNvPicPr>
          <p:nvPr/>
        </p:nvPicPr>
        <p:blipFill>
          <a:blip r:embed="rId5"/>
          <a:stretch>
            <a:fillRect/>
          </a:stretch>
        </p:blipFill>
        <p:spPr>
          <a:xfrm>
            <a:off x="5334000" y="1293341"/>
            <a:ext cx="2667000" cy="2337288"/>
          </a:xfrm>
          <a:prstGeom prst="rect">
            <a:avLst/>
          </a:prstGeom>
        </p:spPr>
      </p:pic>
      <p:pic>
        <p:nvPicPr>
          <p:cNvPr id="5" name="Picture 4"/>
          <p:cNvPicPr>
            <a:picLocks noChangeAspect="1"/>
          </p:cNvPicPr>
          <p:nvPr/>
        </p:nvPicPr>
        <p:blipFill>
          <a:blip r:embed="rId6"/>
          <a:stretch>
            <a:fillRect/>
          </a:stretch>
        </p:blipFill>
        <p:spPr>
          <a:xfrm>
            <a:off x="2317905" y="1295400"/>
            <a:ext cx="2340007" cy="2311412"/>
          </a:xfrm>
          <a:prstGeom prst="rect">
            <a:avLst/>
          </a:prstGeom>
          <a:ln>
            <a:solidFill>
              <a:schemeClr val="tx2">
                <a:lumMod val="50000"/>
              </a:schemeClr>
            </a:solidFill>
          </a:ln>
        </p:spPr>
      </p:pic>
    </p:spTree>
    <p:extLst>
      <p:ext uri="{BB962C8B-B14F-4D97-AF65-F5344CB8AC3E}">
        <p14:creationId xmlns:p14="http://schemas.microsoft.com/office/powerpoint/2010/main" val="3310902140"/>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77817"/>
            <a:ext cx="9144000" cy="6858000"/>
          </a:xfrm>
          <a:prstGeom prst="rect">
            <a:avLst/>
          </a:prstGeom>
          <a:noFill/>
        </p:spPr>
      </p:pic>
      <p:sp>
        <p:nvSpPr>
          <p:cNvPr id="7" name="Rectangle 6"/>
          <p:cNvSpPr/>
          <p:nvPr/>
        </p:nvSpPr>
        <p:spPr>
          <a:xfrm>
            <a:off x="1028700" y="2070834"/>
            <a:ext cx="7772400" cy="1200329"/>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1" kern="0" dirty="0" smtClean="0">
                <a:solidFill>
                  <a:schemeClr val="accent1">
                    <a:lumMod val="50000"/>
                  </a:schemeClr>
                </a:solidFill>
                <a:latin typeface="Arial" panose="020B0604020202020204" pitchFamily="34" charset="0"/>
                <a:ea typeface="+mj-ea"/>
              </a:rPr>
              <a:t>نماذج</a:t>
            </a:r>
            <a:r>
              <a:rPr kumimoji="0" lang="ar-EG" sz="24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j-ea"/>
              </a:rPr>
              <a:t> لدراسات </a:t>
            </a:r>
            <a:r>
              <a:rPr kumimoji="0" lang="ar-EG" sz="24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j-ea"/>
              </a:rPr>
              <a:t>لعنصر</a:t>
            </a:r>
            <a:r>
              <a:rPr kumimoji="0" lang="ar-EG" sz="2400" b="1" i="0" u="none" strike="noStrike" kern="0" cap="none" spc="0" normalizeH="0" noProof="0" dirty="0" smtClean="0">
                <a:ln>
                  <a:noFill/>
                </a:ln>
                <a:solidFill>
                  <a:schemeClr val="accent1">
                    <a:lumMod val="50000"/>
                  </a:schemeClr>
                </a:solidFill>
                <a:effectLst/>
                <a:uLnTx/>
                <a:uFillTx/>
                <a:latin typeface="Arial" panose="020B0604020202020204" pitchFamily="34" charset="0"/>
                <a:ea typeface="+mj-ea"/>
              </a:rPr>
              <a:t> </a:t>
            </a:r>
            <a:r>
              <a:rPr kumimoji="0" lang="ar-EG" sz="2400" b="1" i="0" u="none" strike="noStrike" kern="0" cap="none" spc="0" normalizeH="0" noProof="0" dirty="0" smtClean="0">
                <a:ln>
                  <a:noFill/>
                </a:ln>
                <a:solidFill>
                  <a:schemeClr val="accent1">
                    <a:lumMod val="50000"/>
                  </a:schemeClr>
                </a:solidFill>
                <a:effectLst/>
                <a:uLnTx/>
                <a:uFillTx/>
                <a:latin typeface="Arial" panose="020B0604020202020204" pitchFamily="34" charset="0"/>
                <a:ea typeface="+mj-ea"/>
              </a:rPr>
              <a:t>الكرسى </a:t>
            </a:r>
            <a:r>
              <a:rPr kumimoji="0" lang="ar-EG" sz="24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j-ea"/>
              </a:rPr>
              <a:t>بأقلام الرصاص بوضعيات</a:t>
            </a:r>
            <a:r>
              <a:rPr kumimoji="0" lang="ar-EG" sz="2400" b="1" i="0" u="none" strike="noStrike" kern="0" cap="none" spc="0" normalizeH="0" noProof="0" dirty="0" smtClean="0">
                <a:ln>
                  <a:noFill/>
                </a:ln>
                <a:solidFill>
                  <a:schemeClr val="accent1">
                    <a:lumMod val="50000"/>
                  </a:schemeClr>
                </a:solidFill>
                <a:effectLst/>
                <a:uLnTx/>
                <a:uFillTx/>
                <a:latin typeface="Arial" panose="020B0604020202020204" pitchFamily="34" charset="0"/>
                <a:ea typeface="+mj-ea"/>
              </a:rPr>
              <a:t> وزوايا وأشكال مختلفة</a:t>
            </a:r>
            <a:r>
              <a:rPr kumimoji="0" lang="ar-EG" sz="24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j-ea"/>
              </a:rPr>
              <a:t> </a:t>
            </a:r>
            <a:r>
              <a:rPr kumimoji="0" lang="ar-EG" sz="24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j-ea"/>
              </a:rPr>
              <a:t>مع عناصر أخرى :  </a:t>
            </a:r>
            <a:r>
              <a:rPr kumimoji="0" lang="ar-EG" sz="24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j-ea"/>
              </a:rPr>
              <a:t/>
            </a:r>
            <a:br>
              <a:rPr kumimoji="0" lang="ar-EG" sz="24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j-ea"/>
              </a:rPr>
            </a:br>
            <a:endParaRPr kumimoji="0" lang="en-US" sz="2400" b="1" i="0" u="none" strike="noStrike" kern="0" cap="none" spc="0" normalizeH="0" baseline="0" noProof="0" dirty="0" smtClean="0">
              <a:ln>
                <a:noFill/>
              </a:ln>
              <a:solidFill>
                <a:schemeClr val="accent1">
                  <a:lumMod val="50000"/>
                </a:schemeClr>
              </a:solidFill>
              <a:effectLst/>
              <a:uLnTx/>
              <a:uFillTx/>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590" y="2944303"/>
            <a:ext cx="2870010" cy="3333750"/>
          </a:xfrm>
          <a:prstGeom prst="rect">
            <a:avLst/>
          </a:prstGeom>
          <a:ln>
            <a:solidFill>
              <a:schemeClr val="tx2">
                <a:lumMod val="50000"/>
              </a:schemeClr>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944303"/>
            <a:ext cx="2209800" cy="3333750"/>
          </a:xfrm>
          <a:prstGeom prst="rect">
            <a:avLst/>
          </a:prstGeom>
          <a:ln>
            <a:solidFill>
              <a:schemeClr val="tx2">
                <a:lumMod val="50000"/>
              </a:schemeClr>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848" y="2944303"/>
            <a:ext cx="2284752" cy="3333750"/>
          </a:xfrm>
          <a:prstGeom prst="rect">
            <a:avLst/>
          </a:prstGeom>
          <a:ln>
            <a:solidFill>
              <a:schemeClr val="tx2">
                <a:lumMod val="50000"/>
              </a:schemeClr>
            </a:solidFill>
          </a:ln>
        </p:spPr>
      </p:pic>
    </p:spTree>
    <p:extLst>
      <p:ext uri="{BB962C8B-B14F-4D97-AF65-F5344CB8AC3E}">
        <p14:creationId xmlns:p14="http://schemas.microsoft.com/office/powerpoint/2010/main" val="1184769754"/>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0"/>
            <a:ext cx="2913542" cy="4019550"/>
          </a:xfrm>
          <a:prstGeom prst="rect">
            <a:avLst/>
          </a:prstGeom>
          <a:ln>
            <a:solidFill>
              <a:schemeClr val="tx2">
                <a:lumMod val="50000"/>
              </a:schemeClr>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942" y="3941945"/>
            <a:ext cx="3242229" cy="2335504"/>
          </a:xfrm>
          <a:prstGeom prst="rect">
            <a:avLst/>
          </a:prstGeom>
          <a:ln>
            <a:solidFill>
              <a:schemeClr val="tx2">
                <a:lumMod val="50000"/>
              </a:schemeClr>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7766" y="1448639"/>
            <a:ext cx="3242229" cy="2266813"/>
          </a:xfrm>
          <a:prstGeom prst="rect">
            <a:avLst/>
          </a:prstGeom>
          <a:ln>
            <a:solidFill>
              <a:schemeClr val="tx2">
                <a:lumMod val="50000"/>
              </a:schemeClr>
            </a:solidFill>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475" y="2865437"/>
            <a:ext cx="2579889" cy="3365184"/>
          </a:xfrm>
          <a:prstGeom prst="rect">
            <a:avLst/>
          </a:prstGeom>
          <a:ln>
            <a:solidFill>
              <a:schemeClr val="tx2">
                <a:lumMod val="50000"/>
              </a:schemeClr>
            </a:solidFill>
          </a:ln>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65329" y="2848306"/>
            <a:ext cx="2498678" cy="3365184"/>
          </a:xfrm>
          <a:prstGeom prst="rect">
            <a:avLst/>
          </a:prstGeom>
          <a:ln>
            <a:solidFill>
              <a:schemeClr val="tx2">
                <a:lumMod val="50000"/>
              </a:schemeClr>
            </a:solidFill>
          </a:ln>
        </p:spPr>
      </p:pic>
      <p:pic>
        <p:nvPicPr>
          <p:cNvPr id="7" name="Picture 6"/>
          <p:cNvPicPr>
            <a:picLocks noChangeAspect="1"/>
          </p:cNvPicPr>
          <p:nvPr/>
        </p:nvPicPr>
        <p:blipFill>
          <a:blip r:embed="rId6"/>
          <a:stretch>
            <a:fillRect/>
          </a:stretch>
        </p:blipFill>
        <p:spPr>
          <a:xfrm>
            <a:off x="6177318" y="2848306"/>
            <a:ext cx="2362200" cy="3392622"/>
          </a:xfrm>
          <a:prstGeom prst="rect">
            <a:avLst/>
          </a:prstGeom>
          <a:ln>
            <a:solidFill>
              <a:schemeClr val="tx2">
                <a:lumMod val="50000"/>
              </a:schemeClr>
            </a:solidFill>
          </a:ln>
        </p:spPr>
      </p:pic>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 name="Picture 6"/>
          <p:cNvPicPr>
            <a:picLocks noChangeAspect="1"/>
          </p:cNvPicPr>
          <p:nvPr/>
        </p:nvPicPr>
        <p:blipFill>
          <a:blip r:embed="rId3"/>
          <a:stretch>
            <a:fillRect/>
          </a:stretch>
        </p:blipFill>
        <p:spPr>
          <a:xfrm>
            <a:off x="6107163" y="2523723"/>
            <a:ext cx="2341938" cy="3210819"/>
          </a:xfrm>
          <a:prstGeom prst="rect">
            <a:avLst/>
          </a:prstGeom>
          <a:ln>
            <a:solidFill>
              <a:schemeClr val="accent1"/>
            </a:solidFill>
          </a:ln>
        </p:spPr>
      </p:pic>
      <p:pic>
        <p:nvPicPr>
          <p:cNvPr id="8" name="Picture 7"/>
          <p:cNvPicPr>
            <a:picLocks noChangeAspect="1"/>
          </p:cNvPicPr>
          <p:nvPr/>
        </p:nvPicPr>
        <p:blipFill>
          <a:blip r:embed="rId4"/>
          <a:stretch>
            <a:fillRect/>
          </a:stretch>
        </p:blipFill>
        <p:spPr>
          <a:xfrm>
            <a:off x="3352800" y="2523723"/>
            <a:ext cx="2243521" cy="3188483"/>
          </a:xfrm>
          <a:prstGeom prst="rect">
            <a:avLst/>
          </a:prstGeom>
          <a:ln>
            <a:solidFill>
              <a:schemeClr val="accent1"/>
            </a:solidFill>
          </a:ln>
        </p:spPr>
      </p:pic>
      <p:pic>
        <p:nvPicPr>
          <p:cNvPr id="10" name="Picture 9"/>
          <p:cNvPicPr>
            <a:picLocks noChangeAspect="1"/>
          </p:cNvPicPr>
          <p:nvPr/>
        </p:nvPicPr>
        <p:blipFill>
          <a:blip r:embed="rId5"/>
          <a:stretch>
            <a:fillRect/>
          </a:stretch>
        </p:blipFill>
        <p:spPr>
          <a:xfrm>
            <a:off x="685800" y="2523723"/>
            <a:ext cx="2273956" cy="3188483"/>
          </a:xfrm>
          <a:prstGeom prst="rect">
            <a:avLst/>
          </a:prstGeom>
          <a:ln>
            <a:solidFill>
              <a:schemeClr val="tx2">
                <a:lumMod val="50000"/>
              </a:schemeClr>
            </a:solidFill>
          </a:ln>
        </p:spPr>
      </p:pic>
    </p:spTree>
    <p:extLst>
      <p:ext uri="{BB962C8B-B14F-4D97-AF65-F5344CB8AC3E}">
        <p14:creationId xmlns:p14="http://schemas.microsoft.com/office/powerpoint/2010/main" val="743032585"/>
      </p:ext>
    </p:extLst>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 name="Picture 5"/>
          <p:cNvPicPr>
            <a:picLocks noChangeAspect="1"/>
          </p:cNvPicPr>
          <p:nvPr/>
        </p:nvPicPr>
        <p:blipFill>
          <a:blip r:embed="rId3"/>
          <a:stretch>
            <a:fillRect/>
          </a:stretch>
        </p:blipFill>
        <p:spPr>
          <a:xfrm>
            <a:off x="5977819" y="2667000"/>
            <a:ext cx="2619417" cy="3657600"/>
          </a:xfrm>
          <a:prstGeom prst="rect">
            <a:avLst/>
          </a:prstGeom>
          <a:ln>
            <a:solidFill>
              <a:schemeClr val="tx2">
                <a:lumMod val="50000"/>
              </a:schemeClr>
            </a:solidFill>
          </a:ln>
        </p:spPr>
      </p:pic>
      <p:pic>
        <p:nvPicPr>
          <p:cNvPr id="9" name="Picture 8"/>
          <p:cNvPicPr>
            <a:picLocks noChangeAspect="1"/>
          </p:cNvPicPr>
          <p:nvPr/>
        </p:nvPicPr>
        <p:blipFill>
          <a:blip r:embed="rId4"/>
          <a:stretch>
            <a:fillRect/>
          </a:stretch>
        </p:blipFill>
        <p:spPr>
          <a:xfrm>
            <a:off x="3276600" y="2672687"/>
            <a:ext cx="2473187" cy="3651913"/>
          </a:xfrm>
          <a:prstGeom prst="rect">
            <a:avLst/>
          </a:prstGeom>
          <a:ln>
            <a:solidFill>
              <a:schemeClr val="tx2">
                <a:lumMod val="50000"/>
              </a:schemeClr>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639" y="2667000"/>
            <a:ext cx="2534361" cy="3657600"/>
          </a:xfrm>
          <a:prstGeom prst="rect">
            <a:avLst/>
          </a:prstGeom>
          <a:ln>
            <a:solidFill>
              <a:schemeClr val="tx2">
                <a:lumMod val="50000"/>
              </a:schemeClr>
            </a:solidFill>
          </a:ln>
        </p:spPr>
      </p:pic>
    </p:spTree>
    <p:extLst>
      <p:ext uri="{BB962C8B-B14F-4D97-AF65-F5344CB8AC3E}">
        <p14:creationId xmlns:p14="http://schemas.microsoft.com/office/powerpoint/2010/main" val="2744544142"/>
      </p:ext>
    </p:extLst>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762000" y="3000165"/>
            <a:ext cx="7543800" cy="558743"/>
          </a:xfrm>
          <a:prstGeom prst="rect">
            <a:avLst/>
          </a:prstGeom>
        </p:spPr>
        <p:txBody>
          <a:bodyPr wrap="square">
            <a:spAutoFit/>
          </a:bodyPr>
          <a:lstStyle/>
          <a:p>
            <a:pPr algn="r" rtl="1">
              <a:lnSpc>
                <a:spcPct val="115000"/>
              </a:lnSpc>
              <a:spcAft>
                <a:spcPts val="1000"/>
              </a:spcAft>
            </a:pPr>
            <a:endParaRPr lang="en-US" sz="2800" dirty="0">
              <a:effectLst/>
              <a:latin typeface="Calibri" panose="020F0502020204030204" pitchFamily="34" charset="0"/>
              <a:ea typeface="Calibri" panose="020F0502020204030204" pitchFamily="34" charset="0"/>
            </a:endParaRPr>
          </a:p>
        </p:txBody>
      </p:sp>
      <p:sp>
        <p:nvSpPr>
          <p:cNvPr id="5" name="Rectangle 4"/>
          <p:cNvSpPr/>
          <p:nvPr/>
        </p:nvSpPr>
        <p:spPr>
          <a:xfrm>
            <a:off x="720204" y="3000165"/>
            <a:ext cx="7676297" cy="3046988"/>
          </a:xfrm>
          <a:prstGeom prst="rect">
            <a:avLst/>
          </a:prstGeom>
        </p:spPr>
        <p:txBody>
          <a:bodyPr wrap="square">
            <a:spAutoFit/>
          </a:bodyPr>
          <a:lstStyle/>
          <a:p>
            <a:pPr lvl="0" algn="ctr" rtl="1">
              <a:defRPr/>
            </a:pPr>
            <a:r>
              <a:rPr kumimoji="0" lang="ar-EG" sz="3200" b="1" i="0" u="none" strike="noStrike" kern="0" cap="none" spc="0" normalizeH="0" baseline="0" noProof="0" dirty="0" smtClean="0">
                <a:ln>
                  <a:noFill/>
                </a:ln>
                <a:solidFill>
                  <a:schemeClr val="tx2">
                    <a:lumMod val="50000"/>
                  </a:schemeClr>
                </a:solidFill>
                <a:effectLst/>
                <a:uLnTx/>
                <a:uFillTx/>
                <a:latin typeface="Corbel"/>
                <a:ea typeface="+mj-ea"/>
                <a:cs typeface="Tahoma" panose="020B0604030504040204" pitchFamily="34" charset="0"/>
              </a:rPr>
              <a:t>المشروع </a:t>
            </a:r>
            <a:r>
              <a:rPr kumimoji="0" lang="ar-EG" sz="3200" b="1" i="0" u="none" strike="noStrike" kern="0" cap="none" spc="0" normalizeH="0" baseline="0" noProof="0" dirty="0" smtClean="0">
                <a:ln>
                  <a:noFill/>
                </a:ln>
                <a:solidFill>
                  <a:schemeClr val="tx2">
                    <a:lumMod val="50000"/>
                  </a:schemeClr>
                </a:solidFill>
                <a:effectLst/>
                <a:uLnTx/>
                <a:uFillTx/>
                <a:latin typeface="Corbel"/>
                <a:ea typeface="+mj-ea"/>
                <a:cs typeface="Tahoma" panose="020B0604030504040204" pitchFamily="34" charset="0"/>
              </a:rPr>
              <a:t>الخامس </a:t>
            </a:r>
            <a:r>
              <a:rPr kumimoji="0" lang="ar-EG" sz="3200" b="1" i="0" u="none" strike="noStrike" kern="0" cap="none" spc="0" normalizeH="0" baseline="0" noProof="0" dirty="0" smtClean="0">
                <a:ln>
                  <a:noFill/>
                </a:ln>
                <a:solidFill>
                  <a:schemeClr val="tx2">
                    <a:lumMod val="50000"/>
                  </a:schemeClr>
                </a:solidFill>
                <a:effectLst/>
                <a:uLnTx/>
                <a:uFillTx/>
                <a:latin typeface="Corbel"/>
                <a:ea typeface="+mj-ea"/>
                <a:cs typeface="Tahoma" panose="020B0604030504040204" pitchFamily="34" charset="0"/>
              </a:rPr>
              <a:t>/ طبيعة صامتة</a:t>
            </a:r>
            <a:br>
              <a:rPr kumimoji="0" lang="ar-EG" sz="3200" b="1" i="0" u="none" strike="noStrike" kern="0" cap="none" spc="0" normalizeH="0" baseline="0" noProof="0" dirty="0" smtClean="0">
                <a:ln>
                  <a:noFill/>
                </a:ln>
                <a:solidFill>
                  <a:schemeClr val="tx2">
                    <a:lumMod val="50000"/>
                  </a:schemeClr>
                </a:solidFill>
                <a:effectLst/>
                <a:uLnTx/>
                <a:uFillTx/>
                <a:latin typeface="Corbel"/>
                <a:ea typeface="+mj-ea"/>
                <a:cs typeface="Tahoma" panose="020B0604030504040204" pitchFamily="34" charset="0"/>
              </a:rPr>
            </a:br>
            <a:r>
              <a:rPr kumimoji="0" lang="ar-EG" sz="3200" b="1" i="0" u="none" strike="noStrike" kern="0" cap="none" spc="0" normalizeH="0" baseline="0" noProof="0" dirty="0" smtClean="0">
                <a:ln>
                  <a:noFill/>
                </a:ln>
                <a:solidFill>
                  <a:schemeClr val="tx2">
                    <a:lumMod val="50000"/>
                  </a:schemeClr>
                </a:solidFill>
                <a:effectLst/>
                <a:uLnTx/>
                <a:uFillTx/>
                <a:latin typeface="Corbel"/>
                <a:ea typeface="+mj-ea"/>
                <a:cs typeface="Tahoma" panose="020B0604030504040204" pitchFamily="34" charset="0"/>
              </a:rPr>
              <a:t>- عمل دراسة بالأبيض</a:t>
            </a:r>
            <a:r>
              <a:rPr kumimoji="0" lang="ar-EG" sz="3200" b="1" i="0" u="none" strike="noStrike" kern="0" cap="none" spc="0" normalizeH="0" noProof="0" dirty="0" smtClean="0">
                <a:ln>
                  <a:noFill/>
                </a:ln>
                <a:solidFill>
                  <a:schemeClr val="tx2">
                    <a:lumMod val="50000"/>
                  </a:schemeClr>
                </a:solidFill>
                <a:effectLst/>
                <a:uLnTx/>
                <a:uFillTx/>
                <a:latin typeface="Corbel"/>
                <a:ea typeface="+mj-ea"/>
                <a:cs typeface="Tahoma" panose="020B0604030504040204" pitchFamily="34" charset="0"/>
              </a:rPr>
              <a:t> والأسود </a:t>
            </a:r>
            <a:r>
              <a:rPr lang="ar-EG" sz="3200" b="1" kern="0" noProof="0" dirty="0" smtClean="0">
                <a:solidFill>
                  <a:schemeClr val="tx2">
                    <a:lumMod val="50000"/>
                  </a:schemeClr>
                </a:solidFill>
                <a:latin typeface="Corbel"/>
                <a:ea typeface="+mj-ea"/>
                <a:cs typeface="Tahoma" panose="020B0604030504040204" pitchFamily="34" charset="0"/>
              </a:rPr>
              <a:t>بالقلم الرصاص أو الفحم </a:t>
            </a:r>
            <a:r>
              <a:rPr kumimoji="0" lang="ar-EG" sz="3200" b="1" i="0" u="none" strike="noStrike" kern="0" cap="none" spc="0" normalizeH="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لعنصر </a:t>
            </a:r>
            <a:r>
              <a:rPr kumimoji="0" lang="ar-EG" sz="3200" b="1" i="0" u="none" strike="noStrike" kern="0" cap="none" spc="0" normalizeH="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الكرسى </a:t>
            </a:r>
            <a:r>
              <a:rPr lang="ar-EG" sz="3200" b="1" kern="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بوضعيات وزوايا وأشكال </a:t>
            </a:r>
            <a:r>
              <a:rPr lang="ar-EG" sz="3200" b="1" kern="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مختلفة</a:t>
            </a:r>
            <a:r>
              <a:rPr lang="ar-EG" sz="3200" b="1" kern="0" dirty="0" smtClean="0">
                <a:solidFill>
                  <a:schemeClr val="tx2">
                    <a:lumMod val="50000"/>
                  </a:schemeClr>
                </a:solidFill>
                <a:latin typeface="Arial" panose="020B0604020202020204" pitchFamily="34" charset="0"/>
              </a:rPr>
              <a:t> </a:t>
            </a:r>
            <a:r>
              <a:rPr kumimoji="0" lang="ar-EG" sz="3200" b="1" i="0" u="none" strike="noStrike" kern="0" cap="none" spc="0" normalizeH="0" noProof="0" dirty="0" smtClean="0">
                <a:ln>
                  <a:noFill/>
                </a:ln>
                <a:solidFill>
                  <a:schemeClr val="tx2">
                    <a:lumMod val="50000"/>
                  </a:schemeClr>
                </a:solidFill>
                <a:effectLst/>
                <a:uLnTx/>
                <a:uFillTx/>
                <a:latin typeface="Corbel"/>
                <a:ea typeface="+mj-ea"/>
                <a:cs typeface="Tahoma" panose="020B0604030504040204" pitchFamily="34" charset="0"/>
              </a:rPr>
              <a:t>مع عناصر أخرى من عناصر </a:t>
            </a:r>
            <a:r>
              <a:rPr kumimoji="0" lang="ar-EG" sz="3200" b="1" i="0" u="none" strike="noStrike" kern="0" cap="none" spc="0" normalizeH="0" baseline="0" noProof="0" dirty="0" smtClean="0">
                <a:ln>
                  <a:noFill/>
                </a:ln>
                <a:solidFill>
                  <a:schemeClr val="tx2">
                    <a:lumMod val="50000"/>
                  </a:schemeClr>
                </a:solidFill>
                <a:effectLst/>
                <a:uLnTx/>
                <a:uFillTx/>
                <a:latin typeface="Corbel"/>
                <a:ea typeface="+mj-ea"/>
                <a:cs typeface="Tahoma" panose="020B0604030504040204" pitchFamily="34" charset="0"/>
              </a:rPr>
              <a:t>الطبيعة </a:t>
            </a:r>
            <a:r>
              <a:rPr kumimoji="0" lang="ar-EG" sz="3200" b="1" i="0" u="none" strike="noStrike" kern="0" cap="none" spc="0" normalizeH="0" baseline="0" noProof="0" dirty="0" smtClean="0">
                <a:ln>
                  <a:noFill/>
                </a:ln>
                <a:solidFill>
                  <a:schemeClr val="tx2">
                    <a:lumMod val="50000"/>
                  </a:schemeClr>
                </a:solidFill>
                <a:effectLst/>
                <a:uLnTx/>
                <a:uFillTx/>
                <a:latin typeface="Corbel"/>
                <a:ea typeface="+mj-ea"/>
                <a:cs typeface="Tahoma" panose="020B0604030504040204" pitchFamily="34" charset="0"/>
              </a:rPr>
              <a:t>الصامتة </a:t>
            </a:r>
            <a:br>
              <a:rPr kumimoji="0" lang="ar-EG" sz="3200" b="1" i="0" u="none" strike="noStrike" kern="0" cap="none" spc="0" normalizeH="0" baseline="0" noProof="0" dirty="0" smtClean="0">
                <a:ln>
                  <a:noFill/>
                </a:ln>
                <a:solidFill>
                  <a:schemeClr val="tx2">
                    <a:lumMod val="50000"/>
                  </a:schemeClr>
                </a:solidFill>
                <a:effectLst/>
                <a:uLnTx/>
                <a:uFillTx/>
                <a:latin typeface="Corbel"/>
                <a:ea typeface="+mj-ea"/>
                <a:cs typeface="Tahoma" panose="020B0604030504040204" pitchFamily="34" charset="0"/>
              </a:rPr>
            </a:br>
            <a:endParaRPr kumimoji="0" lang="en-US" sz="3200" b="0" i="0" u="none" strike="noStrike" kern="0" cap="none" spc="0" normalizeH="0" baseline="0" noProof="0" dirty="0" smtClean="0">
              <a:ln>
                <a:noFill/>
              </a:ln>
              <a:solidFill>
                <a:schemeClr val="tx2">
                  <a:lumMod val="50000"/>
                </a:schemeClr>
              </a:solidFill>
              <a:effectLst/>
              <a:uLnTx/>
              <a:uFillTx/>
            </a:endParaRPr>
          </a:p>
        </p:txBody>
      </p:sp>
    </p:spTree>
    <p:extLst>
      <p:ext uri="{BB962C8B-B14F-4D97-AF65-F5344CB8AC3E}">
        <p14:creationId xmlns:p14="http://schemas.microsoft.com/office/powerpoint/2010/main" val="2641757915"/>
      </p:ext>
    </p:extLst>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5"/>
          <p:cNvSpPr/>
          <p:nvPr/>
        </p:nvSpPr>
        <p:spPr>
          <a:xfrm>
            <a:off x="781050" y="1879657"/>
            <a:ext cx="7581900" cy="4062651"/>
          </a:xfrm>
          <a:prstGeom prst="rect">
            <a:avLst/>
          </a:prstGeom>
        </p:spPr>
        <p:txBody>
          <a:bodyPr wrap="square">
            <a:spAutoFit/>
          </a:bodyPr>
          <a:lstStyle/>
          <a:p>
            <a:pPr lvl="0" algn="ctr">
              <a:lnSpc>
                <a:spcPct val="120000"/>
              </a:lnSpc>
              <a:defRPr/>
            </a:pPr>
            <a:r>
              <a:rPr kumimoji="0" lang="ar-EG" sz="40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تدريب : </a:t>
            </a:r>
            <a:r>
              <a:rPr kumimoji="0" lang="ar-EG" sz="2500" b="1" i="0" u="none" strike="noStrike" kern="0" cap="none" spc="0" normalizeH="0" baseline="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
            </a:r>
            <a:br>
              <a:rPr kumimoji="0" lang="ar-EG" sz="2500" b="1" i="0" u="none" strike="noStrike" kern="0" cap="none" spc="0" normalizeH="0" baseline="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ar-EG" sz="2500" b="1" i="0" u="none" strike="noStrike" kern="0" cap="none" spc="0" normalizeH="0" baseline="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بناءً على ما سبق : </a:t>
            </a:r>
            <a:br>
              <a:rPr kumimoji="0" lang="ar-EG" sz="2500" b="1" i="0" u="none" strike="noStrike" kern="0" cap="none" spc="0" normalizeH="0" baseline="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ar-EG" sz="2500" b="1" i="0" u="none" strike="noStrike" kern="0" cap="none" spc="0" normalizeH="0" baseline="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 قم بعمل دراسة ظل ونور باستخدام </a:t>
            </a:r>
            <a:r>
              <a:rPr kumimoji="0" lang="ar-EG" sz="2500" b="1" i="0" u="none" strike="noStrike" kern="0" cap="none" spc="0" normalizeH="0" baseline="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القلم </a:t>
            </a:r>
            <a:r>
              <a:rPr kumimoji="0" lang="ar-EG" sz="2500" b="1" i="0" u="none" strike="noStrike" kern="0" cap="none" spc="0" normalizeH="0" baseline="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الرصاص أو أقلام الفحم</a:t>
            </a:r>
            <a:r>
              <a:rPr kumimoji="0" lang="ar-EG" sz="2500" b="1" i="0" u="none" strike="noStrike" kern="0" cap="none" spc="0" normalizeH="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 لعنصر </a:t>
            </a:r>
            <a:r>
              <a:rPr kumimoji="0" lang="ar-EG" sz="2500" b="1" i="0" u="none" strike="noStrike" kern="0" cap="none" spc="0" normalizeH="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الكرسى</a:t>
            </a:r>
            <a:r>
              <a:rPr lang="ar-EG" sz="2500" b="1" kern="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ar-EG" sz="2500" b="1" kern="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بوضعيه ما </a:t>
            </a:r>
            <a:r>
              <a:rPr lang="ar-EG" sz="2500" b="1" kern="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مع عناصر أخرى من عناصر الطبيعة الصامتة </a:t>
            </a:r>
            <a:r>
              <a:rPr kumimoji="0" lang="ar-EG" sz="2500" b="1" i="0" u="none" strike="noStrike" kern="0" cap="none" spc="0" normalizeH="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ar-EG" sz="2500" b="1" i="0" u="none" strike="noStrike" kern="0" cap="none" spc="0" normalizeH="0" baseline="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EG" sz="2500" b="1" i="0" u="none" strike="noStrike" kern="0" cap="none" spc="0" normalizeH="0" baseline="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يوضع</a:t>
            </a:r>
            <a:r>
              <a:rPr kumimoji="0" lang="ar-EG" sz="2500" b="1" i="0" u="none" strike="noStrike" kern="0" cap="none" spc="0" normalizeH="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EG" sz="2500" b="1" i="0" u="none" strike="noStrike" kern="0" cap="none" spc="0" normalizeH="0" baseline="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أمامك ، مع مراعاة الدقة فى </a:t>
            </a:r>
            <a:r>
              <a:rPr kumimoji="0" lang="ar-EG" sz="2500" b="1" i="0" u="none" strike="noStrike" kern="0" cap="none" spc="0" normalizeH="0" baseline="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إظهار </a:t>
            </a:r>
            <a:r>
              <a:rPr kumimoji="0" lang="ar-EG" sz="2500" b="1" i="0" u="none" strike="noStrike" kern="0" cap="none" spc="0" normalizeH="0" baseline="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تفاصيل العناصر باستخدام أحد تقنيات التظليل المختلفة ، والنسب بين أجزاء </a:t>
            </a:r>
            <a:r>
              <a:rPr kumimoji="0" lang="ar-EG" sz="2500" b="1" i="0" u="none" strike="noStrike" kern="0" cap="none" spc="0" normalizeH="0" baseline="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العناصر</a:t>
            </a:r>
            <a:endParaRPr kumimoji="0" lang="en-US" sz="2500" b="0" i="0" u="none" strike="noStrike" kern="0" cap="none" spc="0" normalizeH="0" baseline="0" noProof="0" dirty="0" smtClean="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4518911"/>
      </p:ext>
    </p:extLst>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1219200" y="2693995"/>
            <a:ext cx="7010399" cy="2585323"/>
          </a:xfrm>
          <a:prstGeom prst="rect">
            <a:avLst/>
          </a:prstGeom>
        </p:spPr>
        <p:txBody>
          <a:bodyPr wrap="square">
            <a:spAutoFit/>
          </a:bodyPr>
          <a:lstStyle/>
          <a:p>
            <a:pPr marL="342900" lvl="0" indent="-342900" algn="just">
              <a:buFont typeface="Simplified Arabic" panose="02020603050405020304" pitchFamily="18" charset="-78"/>
              <a:buChar char="-"/>
            </a:pPr>
            <a:r>
              <a:rPr lang="en-US" b="1" dirty="0">
                <a:latin typeface="Calibri" panose="020F0502020204030204" pitchFamily="34" charset="0"/>
                <a:ea typeface="Calibri" panose="020F0502020204030204" pitchFamily="34" charset="0"/>
                <a:cs typeface="Arial" panose="020B0604020202020204" pitchFamily="34" charset="0"/>
              </a:rPr>
              <a:t>https://www.pinterest.co.uk/pin/748512400555486185</a:t>
            </a:r>
            <a:r>
              <a:rPr lang="en-US" b="1" dirty="0" smtClean="0">
                <a:latin typeface="Calibri" panose="020F0502020204030204" pitchFamily="34" charset="0"/>
                <a:ea typeface="Calibri" panose="020F0502020204030204" pitchFamily="34" charset="0"/>
                <a:cs typeface="Arial" panose="020B0604020202020204" pitchFamily="34" charset="0"/>
              </a:rPr>
              <a:t>/</a:t>
            </a:r>
            <a:endParaRPr lang="ar-EG" b="1"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implified Arabic" panose="02020603050405020304" pitchFamily="18" charset="-78"/>
              <a:buChar char="-"/>
            </a:pPr>
            <a:r>
              <a:rPr lang="en-US" b="1" dirty="0">
                <a:latin typeface="Calibri" panose="020F0502020204030204" pitchFamily="34" charset="0"/>
                <a:ea typeface="Calibri" panose="020F0502020204030204" pitchFamily="34" charset="0"/>
                <a:cs typeface="Arial" panose="020B0604020202020204" pitchFamily="34" charset="0"/>
              </a:rPr>
              <a:t>https://www.pinterest.co.uk/pin/656118239448591327/?</a:t>
            </a:r>
            <a:r>
              <a:rPr lang="en-US" b="1" dirty="0" smtClean="0">
                <a:latin typeface="Calibri" panose="020F0502020204030204" pitchFamily="34" charset="0"/>
                <a:ea typeface="Calibri" panose="020F0502020204030204" pitchFamily="34" charset="0"/>
                <a:cs typeface="Arial" panose="020B0604020202020204" pitchFamily="34" charset="0"/>
              </a:rPr>
              <a:t>d=t&amp;mt=signupOrPersonalizedLogin</a:t>
            </a:r>
            <a:endParaRPr lang="ar-EG" b="1"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implified Arabic" panose="02020603050405020304" pitchFamily="18" charset="-78"/>
              <a:buChar char="-"/>
            </a:pPr>
            <a:r>
              <a:rPr lang="en-US" b="1" dirty="0">
                <a:latin typeface="Calibri" panose="020F0502020204030204" pitchFamily="34" charset="0"/>
                <a:ea typeface="Calibri" panose="020F0502020204030204" pitchFamily="34" charset="0"/>
                <a:cs typeface="Arial" panose="020B0604020202020204" pitchFamily="34" charset="0"/>
              </a:rPr>
              <a:t>https://www.pinterest.co.uk/pin/717972365571929227</a:t>
            </a:r>
            <a:r>
              <a:rPr lang="en-US" b="1" dirty="0" smtClean="0">
                <a:latin typeface="Calibri" panose="020F0502020204030204" pitchFamily="34" charset="0"/>
                <a:ea typeface="Calibri" panose="020F0502020204030204" pitchFamily="34" charset="0"/>
                <a:cs typeface="Arial" panose="020B0604020202020204" pitchFamily="34" charset="0"/>
              </a:rPr>
              <a:t>/</a:t>
            </a:r>
            <a:endParaRPr lang="ar-EG" b="1"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implified Arabic" panose="02020603050405020304" pitchFamily="18" charset="-78"/>
              <a:buChar char="-"/>
            </a:pPr>
            <a:r>
              <a:rPr lang="en-US" b="1" dirty="0">
                <a:latin typeface="Calibri" panose="020F0502020204030204" pitchFamily="34" charset="0"/>
                <a:ea typeface="Calibri" panose="020F0502020204030204" pitchFamily="34" charset="0"/>
                <a:cs typeface="Arial" panose="020B0604020202020204" pitchFamily="34" charset="0"/>
              </a:rPr>
              <a:t>https://www.pinterest.co.uk/pin/388365167866764427</a:t>
            </a:r>
            <a:r>
              <a:rPr lang="en-US" b="1" dirty="0" smtClean="0">
                <a:latin typeface="Calibri" panose="020F0502020204030204" pitchFamily="34" charset="0"/>
                <a:ea typeface="Calibri" panose="020F0502020204030204" pitchFamily="34" charset="0"/>
                <a:cs typeface="Arial" panose="020B0604020202020204" pitchFamily="34" charset="0"/>
              </a:rPr>
              <a:t>/</a:t>
            </a:r>
            <a:endParaRPr lang="ar-EG" b="1"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implified Arabic" panose="02020603050405020304" pitchFamily="18" charset="-78"/>
              <a:buChar char="-"/>
            </a:pPr>
            <a:r>
              <a:rPr lang="en-US" b="1" dirty="0">
                <a:latin typeface="Calibri" panose="020F0502020204030204" pitchFamily="34" charset="0"/>
                <a:ea typeface="Calibri" panose="020F0502020204030204" pitchFamily="34" charset="0"/>
                <a:cs typeface="Arial" panose="020B0604020202020204" pitchFamily="34" charset="0"/>
              </a:rPr>
              <a:t>https://www.pinterest.co.uk/pin/309974386850883019</a:t>
            </a:r>
            <a:r>
              <a:rPr lang="en-US" b="1" dirty="0" smtClean="0">
                <a:latin typeface="Calibri" panose="020F0502020204030204" pitchFamily="34" charset="0"/>
                <a:ea typeface="Calibri" panose="020F0502020204030204" pitchFamily="34" charset="0"/>
                <a:cs typeface="Arial" panose="020B0604020202020204" pitchFamily="34" charset="0"/>
              </a:rPr>
              <a:t>/</a:t>
            </a:r>
            <a:endParaRPr lang="ar-EG" b="1"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implified Arabic" panose="02020603050405020304" pitchFamily="18" charset="-78"/>
              <a:buChar char="-"/>
            </a:pPr>
            <a:r>
              <a:rPr lang="en-US" b="1" dirty="0">
                <a:latin typeface="Calibri" panose="020F0502020204030204" pitchFamily="34" charset="0"/>
                <a:ea typeface="Calibri" panose="020F0502020204030204" pitchFamily="34" charset="0"/>
                <a:cs typeface="Arial" panose="020B0604020202020204" pitchFamily="34" charset="0"/>
              </a:rPr>
              <a:t>https://www.pinterest.co.uk/pin/748512400554639383</a:t>
            </a:r>
            <a:r>
              <a:rPr lang="en-US" b="1" dirty="0" smtClean="0">
                <a:latin typeface="Calibri" panose="020F0502020204030204" pitchFamily="34" charset="0"/>
                <a:ea typeface="Calibri" panose="020F0502020204030204" pitchFamily="34" charset="0"/>
                <a:cs typeface="Arial" panose="020B0604020202020204" pitchFamily="34" charset="0"/>
              </a:rPr>
              <a:t>/</a:t>
            </a:r>
            <a:endParaRPr lang="ar-EG" b="1"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implified Arabic" panose="02020603050405020304" pitchFamily="18" charset="-78"/>
              <a:buChar char="-"/>
            </a:pPr>
            <a:r>
              <a:rPr lang="en-US" b="1" dirty="0">
                <a:latin typeface="Calibri" panose="020F0502020204030204" pitchFamily="34" charset="0"/>
                <a:ea typeface="Calibri" panose="020F0502020204030204" pitchFamily="34" charset="0"/>
                <a:cs typeface="Arial" panose="020B0604020202020204" pitchFamily="34" charset="0"/>
              </a:rPr>
              <a:t>https://www.pinterest.co.uk/pin/793970609286838586</a:t>
            </a:r>
            <a:r>
              <a:rPr lang="en-US" b="1" dirty="0" smtClean="0">
                <a:latin typeface="Calibri" panose="020F0502020204030204" pitchFamily="34" charset="0"/>
                <a:ea typeface="Calibri" panose="020F0502020204030204" pitchFamily="34" charset="0"/>
                <a:cs typeface="Arial" panose="020B0604020202020204" pitchFamily="34" charset="0"/>
              </a:rPr>
              <a:t>/</a:t>
            </a:r>
            <a:endParaRPr lang="ar-EG" b="1" dirty="0" smtClean="0">
              <a:latin typeface="Calibri" panose="020F0502020204030204" pitchFamily="34" charset="0"/>
              <a:ea typeface="Calibri" panose="020F0502020204030204" pitchFamily="34" charset="0"/>
              <a:cs typeface="Arial" panose="020B0604020202020204" pitchFamily="34" charset="0"/>
            </a:endParaRPr>
          </a:p>
          <a:p>
            <a:pPr lvl="0" algn="just"/>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p:cNvSpPr txBox="1"/>
          <p:nvPr/>
        </p:nvSpPr>
        <p:spPr>
          <a:xfrm>
            <a:off x="5562600" y="1676818"/>
            <a:ext cx="2438400" cy="523220"/>
          </a:xfrm>
          <a:prstGeom prst="rect">
            <a:avLst/>
          </a:prstGeom>
          <a:noFill/>
        </p:spPr>
        <p:txBody>
          <a:bodyPr wrap="square" rtlCol="0">
            <a:spAutoFit/>
          </a:bodyPr>
          <a:lstStyle/>
          <a:p>
            <a:pPr algn="r" rtl="1"/>
            <a:r>
              <a:rPr lang="ar-EG" sz="2800" b="1" dirty="0" smtClean="0">
                <a:solidFill>
                  <a:schemeClr val="accent1">
                    <a:lumMod val="50000"/>
                  </a:schemeClr>
                </a:solidFill>
              </a:rPr>
              <a:t>الروابط : </a:t>
            </a:r>
            <a:endParaRPr lang="en-US" sz="2800" b="1" dirty="0">
              <a:solidFill>
                <a:schemeClr val="accent1">
                  <a:lumMod val="50000"/>
                </a:schemeClr>
              </a:solidFill>
            </a:endParaRPr>
          </a:p>
        </p:txBody>
      </p:sp>
    </p:spTree>
    <p:extLst>
      <p:ext uri="{BB962C8B-B14F-4D97-AF65-F5344CB8AC3E}">
        <p14:creationId xmlns:p14="http://schemas.microsoft.com/office/powerpoint/2010/main" val="982479907"/>
      </p:ext>
    </p:extLst>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5"/>
          <p:cNvSpPr/>
          <p:nvPr/>
        </p:nvSpPr>
        <p:spPr>
          <a:xfrm>
            <a:off x="1600200" y="3184951"/>
            <a:ext cx="6172200" cy="830997"/>
          </a:xfrm>
          <a:prstGeom prst="rect">
            <a:avLst/>
          </a:prstGeom>
        </p:spPr>
        <p:txBody>
          <a:bodyPr wrap="square">
            <a:spAutoFit/>
          </a:bodyPr>
          <a:lstStyle/>
          <a:p>
            <a:pPr algn="ctr">
              <a:lnSpc>
                <a:spcPct val="120000"/>
              </a:lnSpc>
              <a:defRPr/>
            </a:pPr>
            <a:r>
              <a:rPr lang="ar-EG" sz="4000" b="1" kern="0" dirty="0" smtClean="0">
                <a:solidFill>
                  <a:srgbClr val="4F81BD">
                    <a:lumMod val="50000"/>
                  </a:srgbClr>
                </a:solidFill>
                <a:latin typeface="Corbel"/>
                <a:cs typeface="Tahoma" panose="020B0604030504040204" pitchFamily="34" charset="0"/>
              </a:rPr>
              <a:t>مع تمنياتى بالتوفيق </a:t>
            </a:r>
            <a:endParaRPr lang="en-US" sz="2800" kern="0" dirty="0" smtClean="0">
              <a:solidFill>
                <a:srgbClr val="4F81BD">
                  <a:lumMod val="50000"/>
                </a:srgbClr>
              </a:solidFill>
            </a:endParaRPr>
          </a:p>
        </p:txBody>
      </p:sp>
    </p:spTree>
    <p:extLst>
      <p:ext uri="{BB962C8B-B14F-4D97-AF65-F5344CB8AC3E}">
        <p14:creationId xmlns:p14="http://schemas.microsoft.com/office/powerpoint/2010/main" val="2081524221"/>
      </p:ext>
    </p:extLst>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1066800" y="2286000"/>
            <a:ext cx="7391400" cy="3804118"/>
          </a:xfrm>
          <a:prstGeom prst="rect">
            <a:avLst/>
          </a:prstGeom>
        </p:spPr>
        <p:txBody>
          <a:bodyPr wrap="square">
            <a:spAutoFit/>
          </a:bodyPr>
          <a:lstStyle/>
          <a:p>
            <a:pPr algn="just" rtl="1">
              <a:lnSpc>
                <a:spcPct val="90000"/>
              </a:lnSpc>
            </a:pPr>
            <a:r>
              <a:rPr lang="ar-SA" sz="2000" b="1" dirty="0" smtClean="0">
                <a:solidFill>
                  <a:schemeClr val="accent6">
                    <a:lumMod val="50000"/>
                  </a:schemeClr>
                </a:solidFill>
                <a:latin typeface="Calibri" panose="020F0502020204030204" pitchFamily="34" charset="0"/>
                <a:ea typeface="Calibri" panose="020F0502020204030204" pitchFamily="34" charset="0"/>
              </a:rPr>
              <a:t> </a:t>
            </a:r>
            <a:r>
              <a:rPr lang="ar-SA" sz="2800" b="1" dirty="0" smtClean="0">
                <a:solidFill>
                  <a:schemeClr val="accent6">
                    <a:lumMod val="50000"/>
                  </a:schemeClr>
                </a:solidFill>
                <a:latin typeface="Calibri" panose="020F0502020204030204" pitchFamily="34" charset="0"/>
                <a:ea typeface="Calibri" panose="020F0502020204030204" pitchFamily="34" charset="0"/>
              </a:rPr>
              <a:t>المنظور</a:t>
            </a:r>
            <a:r>
              <a:rPr lang="ar-EG" sz="2800" b="1" dirty="0" smtClean="0">
                <a:solidFill>
                  <a:schemeClr val="accent6">
                    <a:lumMod val="50000"/>
                  </a:schemeClr>
                </a:solidFill>
                <a:latin typeface="Calibri" panose="020F0502020204030204" pitchFamily="34" charset="0"/>
                <a:ea typeface="Calibri" panose="020F0502020204030204" pitchFamily="34" charset="0"/>
              </a:rPr>
              <a:t> :</a:t>
            </a:r>
            <a:endParaRPr lang="en-US" sz="2800" b="1" dirty="0">
              <a:solidFill>
                <a:schemeClr val="accent6">
                  <a:lumMod val="50000"/>
                </a:schemeClr>
              </a:solidFill>
              <a:latin typeface="Calibri" panose="020F0502020204030204" pitchFamily="34" charset="0"/>
              <a:ea typeface="Calibri" panose="020F0502020204030204" pitchFamily="34" charset="0"/>
            </a:endParaRPr>
          </a:p>
          <a:p>
            <a:pPr algn="just" rtl="1">
              <a:lnSpc>
                <a:spcPct val="90000"/>
              </a:lnSpc>
            </a:pPr>
            <a:r>
              <a:rPr lang="ar-SA" sz="2000" b="1" dirty="0">
                <a:latin typeface="Calibri" panose="020F0502020204030204" pitchFamily="34" charset="0"/>
                <a:ea typeface="Calibri" panose="020F0502020204030204" pitchFamily="34" charset="0"/>
              </a:rPr>
              <a:t> </a:t>
            </a:r>
            <a:r>
              <a:rPr lang="ar-SA" sz="2000" b="1" dirty="0" smtClean="0">
                <a:latin typeface="Calibri" panose="020F0502020204030204" pitchFamily="34" charset="0"/>
                <a:ea typeface="Calibri" panose="020F0502020204030204" pitchFamily="34" charset="0"/>
              </a:rPr>
              <a:t> </a:t>
            </a:r>
            <a:r>
              <a:rPr lang="ar-SA" sz="2000" b="1" dirty="0">
                <a:solidFill>
                  <a:schemeClr val="accent1">
                    <a:lumMod val="50000"/>
                  </a:schemeClr>
                </a:solidFill>
                <a:latin typeface="Calibri" panose="020F0502020204030204" pitchFamily="34" charset="0"/>
                <a:ea typeface="Calibri" panose="020F0502020204030204" pitchFamily="34" charset="0"/>
              </a:rPr>
              <a:t>هو تقنية رسم هندسية تستخدم لإضافة البعد والعمق </a:t>
            </a:r>
            <a:r>
              <a:rPr lang="ar-SA" sz="2000" b="1" dirty="0" smtClean="0">
                <a:solidFill>
                  <a:schemeClr val="accent1">
                    <a:lumMod val="50000"/>
                  </a:schemeClr>
                </a:solidFill>
                <a:latin typeface="Calibri" panose="020F0502020204030204" pitchFamily="34" charset="0"/>
                <a:ea typeface="Calibri" panose="020F0502020204030204" pitchFamily="34" charset="0"/>
              </a:rPr>
              <a:t>(</a:t>
            </a:r>
            <a:r>
              <a:rPr lang="ar-EG" sz="2000" b="1" dirty="0" smtClean="0">
                <a:solidFill>
                  <a:schemeClr val="accent1">
                    <a:lumMod val="50000"/>
                  </a:schemeClr>
                </a:solidFill>
                <a:latin typeface="Calibri" panose="020F0502020204030204" pitchFamily="34" charset="0"/>
                <a:ea typeface="Calibri" panose="020F0502020204030204" pitchFamily="34" charset="0"/>
              </a:rPr>
              <a:t> </a:t>
            </a:r>
            <a:r>
              <a:rPr lang="ar-SA" sz="2000" b="1" dirty="0" smtClean="0">
                <a:solidFill>
                  <a:schemeClr val="accent1">
                    <a:lumMod val="50000"/>
                  </a:schemeClr>
                </a:solidFill>
                <a:latin typeface="Calibri" panose="020F0502020204030204" pitchFamily="34" charset="0"/>
                <a:ea typeface="Calibri" panose="020F0502020204030204" pitchFamily="34" charset="0"/>
              </a:rPr>
              <a:t>الرسومات </a:t>
            </a:r>
            <a:r>
              <a:rPr lang="ar-SA" sz="2000" b="1" dirty="0">
                <a:solidFill>
                  <a:schemeClr val="accent1">
                    <a:lumMod val="50000"/>
                  </a:schemeClr>
                </a:solidFill>
                <a:latin typeface="Calibri" panose="020F0502020204030204" pitchFamily="34" charset="0"/>
                <a:ea typeface="Calibri" panose="020F0502020204030204" pitchFamily="34" charset="0"/>
              </a:rPr>
              <a:t>ثلاثية </a:t>
            </a:r>
            <a:r>
              <a:rPr lang="ar-SA" sz="2000" b="1" dirty="0" smtClean="0">
                <a:solidFill>
                  <a:schemeClr val="accent1">
                    <a:lumMod val="50000"/>
                  </a:schemeClr>
                </a:solidFill>
                <a:latin typeface="Calibri" panose="020F0502020204030204" pitchFamily="34" charset="0"/>
                <a:ea typeface="Calibri" panose="020F0502020204030204" pitchFamily="34" charset="0"/>
              </a:rPr>
              <a:t>الأبعاد</a:t>
            </a:r>
            <a:r>
              <a:rPr lang="ar-EG" sz="2000" b="1" dirty="0" smtClean="0">
                <a:solidFill>
                  <a:schemeClr val="accent1">
                    <a:lumMod val="50000"/>
                  </a:schemeClr>
                </a:solidFill>
                <a:latin typeface="Calibri" panose="020F0502020204030204" pitchFamily="34" charset="0"/>
                <a:ea typeface="Calibri" panose="020F0502020204030204" pitchFamily="34" charset="0"/>
              </a:rPr>
              <a:t> </a:t>
            </a:r>
            <a:r>
              <a:rPr lang="ar-SA" sz="2000" b="1" dirty="0" smtClean="0">
                <a:solidFill>
                  <a:schemeClr val="accent1">
                    <a:lumMod val="50000"/>
                  </a:schemeClr>
                </a:solidFill>
                <a:latin typeface="Calibri" panose="020F0502020204030204" pitchFamily="34" charset="0"/>
                <a:ea typeface="Calibri" panose="020F0502020204030204" pitchFamily="34" charset="0"/>
              </a:rPr>
              <a:t>) </a:t>
            </a:r>
            <a:r>
              <a:rPr lang="ar-SA" sz="2000" b="1" dirty="0">
                <a:solidFill>
                  <a:schemeClr val="accent1">
                    <a:lumMod val="50000"/>
                  </a:schemeClr>
                </a:solidFill>
                <a:latin typeface="Calibri" panose="020F0502020204030204" pitchFamily="34" charset="0"/>
                <a:ea typeface="Calibri" panose="020F0502020204030204" pitchFamily="34" charset="0"/>
              </a:rPr>
              <a:t>إلى الأعمال الفنية المسطحة </a:t>
            </a:r>
            <a:r>
              <a:rPr lang="ar-SA" sz="2000" b="1" dirty="0" smtClean="0">
                <a:solidFill>
                  <a:schemeClr val="accent1">
                    <a:lumMod val="50000"/>
                  </a:schemeClr>
                </a:solidFill>
                <a:latin typeface="Calibri" panose="020F0502020204030204" pitchFamily="34" charset="0"/>
                <a:ea typeface="Calibri" panose="020F0502020204030204" pitchFamily="34" charset="0"/>
              </a:rPr>
              <a:t>(</a:t>
            </a:r>
            <a:r>
              <a:rPr lang="ar-EG" sz="2000" b="1" dirty="0" smtClean="0">
                <a:solidFill>
                  <a:schemeClr val="accent1">
                    <a:lumMod val="50000"/>
                  </a:schemeClr>
                </a:solidFill>
                <a:latin typeface="Calibri" panose="020F0502020204030204" pitchFamily="34" charset="0"/>
                <a:ea typeface="Calibri" panose="020F0502020204030204" pitchFamily="34" charset="0"/>
              </a:rPr>
              <a:t> </a:t>
            </a:r>
            <a:r>
              <a:rPr lang="ar-SA" sz="2000" b="1" dirty="0" smtClean="0">
                <a:solidFill>
                  <a:schemeClr val="accent1">
                    <a:lumMod val="50000"/>
                  </a:schemeClr>
                </a:solidFill>
                <a:latin typeface="Calibri" panose="020F0502020204030204" pitchFamily="34" charset="0"/>
                <a:ea typeface="Calibri" panose="020F0502020204030204" pitchFamily="34" charset="0"/>
              </a:rPr>
              <a:t>الرسومات </a:t>
            </a:r>
            <a:r>
              <a:rPr lang="ar-SA" sz="2000" b="1" dirty="0">
                <a:solidFill>
                  <a:schemeClr val="accent1">
                    <a:lumMod val="50000"/>
                  </a:schemeClr>
                </a:solidFill>
                <a:latin typeface="Calibri" panose="020F0502020204030204" pitchFamily="34" charset="0"/>
                <a:ea typeface="Calibri" panose="020F0502020204030204" pitchFamily="34" charset="0"/>
              </a:rPr>
              <a:t>ثنائية </a:t>
            </a:r>
            <a:r>
              <a:rPr lang="ar-SA" sz="2000" b="1" dirty="0" smtClean="0">
                <a:solidFill>
                  <a:schemeClr val="accent1">
                    <a:lumMod val="50000"/>
                  </a:schemeClr>
                </a:solidFill>
                <a:latin typeface="Calibri" panose="020F0502020204030204" pitchFamily="34" charset="0"/>
                <a:ea typeface="Calibri" panose="020F0502020204030204" pitchFamily="34" charset="0"/>
              </a:rPr>
              <a:t>الأبعاد</a:t>
            </a:r>
            <a:r>
              <a:rPr lang="ar-EG" sz="2000" b="1" dirty="0">
                <a:solidFill>
                  <a:schemeClr val="accent1">
                    <a:lumMod val="50000"/>
                  </a:schemeClr>
                </a:solidFill>
                <a:latin typeface="Calibri" panose="020F0502020204030204" pitchFamily="34" charset="0"/>
                <a:ea typeface="Calibri" panose="020F0502020204030204" pitchFamily="34" charset="0"/>
              </a:rPr>
              <a:t> </a:t>
            </a:r>
            <a:r>
              <a:rPr lang="ar-EG" sz="2000" b="1" dirty="0" smtClean="0">
                <a:solidFill>
                  <a:schemeClr val="accent1">
                    <a:lumMod val="50000"/>
                  </a:schemeClr>
                </a:solidFill>
                <a:latin typeface="Calibri" panose="020F0502020204030204" pitchFamily="34" charset="0"/>
                <a:ea typeface="Calibri" panose="020F0502020204030204" pitchFamily="34" charset="0"/>
              </a:rPr>
              <a:t>) .</a:t>
            </a:r>
          </a:p>
          <a:p>
            <a:pPr algn="just" rtl="1">
              <a:lnSpc>
                <a:spcPct val="90000"/>
              </a:lnSpc>
            </a:pPr>
            <a:endParaRPr lang="en-US" sz="2000" b="1" dirty="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r>
              <a:rPr lang="ar-SA" sz="2000" b="1" dirty="0" smtClean="0">
                <a:solidFill>
                  <a:schemeClr val="accent1">
                    <a:lumMod val="50000"/>
                  </a:schemeClr>
                </a:solidFill>
                <a:latin typeface="Calibri" panose="020F0502020204030204" pitchFamily="34" charset="0"/>
                <a:ea typeface="Calibri" panose="020F0502020204030204" pitchFamily="34" charset="0"/>
              </a:rPr>
              <a:t>ويرجع </a:t>
            </a:r>
            <a:r>
              <a:rPr lang="ar-SA" sz="2000" b="1" dirty="0">
                <a:solidFill>
                  <a:schemeClr val="accent1">
                    <a:lumMod val="50000"/>
                  </a:schemeClr>
                </a:solidFill>
                <a:latin typeface="Calibri" panose="020F0502020204030204" pitchFamily="34" charset="0"/>
                <a:ea typeface="Calibri" panose="020F0502020204030204" pitchFamily="34" charset="0"/>
              </a:rPr>
              <a:t>الفضل الأول لإكتشاف نظرية المنظور إلى فيليبو برونليسكي، ولكن استخدمت قواعد المنظور في لوحات أكثر شهرة من قبل فنانين آخرين مثل ليوناردو دافينشي و بييرو ديلا فرانشيسكا، ويمكنك أن ترى المنظور في مشاهد كثيرة من حولك</a:t>
            </a:r>
            <a:r>
              <a:rPr lang="ar-SA" sz="2000" b="1" dirty="0" smtClean="0">
                <a:solidFill>
                  <a:schemeClr val="accent1">
                    <a:lumMod val="50000"/>
                  </a:schemeClr>
                </a:solidFill>
                <a:latin typeface="Calibri" panose="020F0502020204030204" pitchFamily="34" charset="0"/>
                <a:ea typeface="Calibri" panose="020F0502020204030204" pitchFamily="34" charset="0"/>
              </a:rPr>
              <a:t>.</a:t>
            </a:r>
            <a:endParaRPr lang="ar-EG" sz="2000" b="1" dirty="0" smtClean="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endParaRPr lang="en-US" sz="2000" b="1" dirty="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r>
              <a:rPr lang="ar-SA" sz="2000" b="1" dirty="0">
                <a:solidFill>
                  <a:schemeClr val="accent1">
                    <a:lumMod val="50000"/>
                  </a:schemeClr>
                </a:solidFill>
                <a:latin typeface="Calibri" panose="020F0502020204030204" pitchFamily="34" charset="0"/>
                <a:ea typeface="Calibri" panose="020F0502020204030204" pitchFamily="34" charset="0"/>
              </a:rPr>
              <a:t>ويعتمد الرسم ثلاثي الأبعاد علي المنظور ( </a:t>
            </a:r>
            <a:r>
              <a:rPr lang="en-US" sz="2000" b="1" dirty="0">
                <a:solidFill>
                  <a:schemeClr val="accent1">
                    <a:lumMod val="50000"/>
                  </a:schemeClr>
                </a:solidFill>
                <a:latin typeface="Simplified Arabic" panose="02020603050405020304" pitchFamily="18" charset="-78"/>
                <a:ea typeface="Calibri" panose="020F0502020204030204" pitchFamily="34" charset="0"/>
              </a:rPr>
              <a:t>PERSPECTIVE</a:t>
            </a:r>
            <a:r>
              <a:rPr lang="ar-SA" sz="2000" b="1" dirty="0">
                <a:solidFill>
                  <a:schemeClr val="accent1">
                    <a:lumMod val="50000"/>
                  </a:schemeClr>
                </a:solidFill>
                <a:latin typeface="Calibri" panose="020F0502020204030204" pitchFamily="34" charset="0"/>
                <a:ea typeface="Calibri" panose="020F0502020204030204" pitchFamily="34" charset="0"/>
              </a:rPr>
              <a:t> ) كليا، والمقصود بالمنظور هو تمثيل الأجسام المرئية على سطح منبسط </a:t>
            </a:r>
            <a:r>
              <a:rPr lang="ar-SA" sz="2000" b="1" dirty="0" smtClean="0">
                <a:solidFill>
                  <a:schemeClr val="accent1">
                    <a:lumMod val="50000"/>
                  </a:schemeClr>
                </a:solidFill>
                <a:latin typeface="Calibri" panose="020F0502020204030204" pitchFamily="34" charset="0"/>
                <a:ea typeface="Calibri" panose="020F0502020204030204" pitchFamily="34" charset="0"/>
              </a:rPr>
              <a:t>(</a:t>
            </a:r>
            <a:r>
              <a:rPr lang="ar-EG" sz="2000" b="1" dirty="0" smtClean="0">
                <a:solidFill>
                  <a:schemeClr val="accent1">
                    <a:lumMod val="50000"/>
                  </a:schemeClr>
                </a:solidFill>
                <a:latin typeface="Calibri" panose="020F0502020204030204" pitchFamily="34" charset="0"/>
                <a:ea typeface="Calibri" panose="020F0502020204030204" pitchFamily="34" charset="0"/>
              </a:rPr>
              <a:t> </a:t>
            </a:r>
            <a:r>
              <a:rPr lang="ar-SA" sz="2000" b="1" dirty="0" smtClean="0">
                <a:solidFill>
                  <a:schemeClr val="accent1">
                    <a:lumMod val="50000"/>
                  </a:schemeClr>
                </a:solidFill>
                <a:latin typeface="Calibri" panose="020F0502020204030204" pitchFamily="34" charset="0"/>
                <a:ea typeface="Calibri" panose="020F0502020204030204" pitchFamily="34" charset="0"/>
              </a:rPr>
              <a:t>اللوحة</a:t>
            </a:r>
            <a:r>
              <a:rPr lang="ar-EG" sz="2000" b="1" dirty="0" smtClean="0">
                <a:solidFill>
                  <a:schemeClr val="accent1">
                    <a:lumMod val="50000"/>
                  </a:schemeClr>
                </a:solidFill>
                <a:latin typeface="Calibri" panose="020F0502020204030204" pitchFamily="34" charset="0"/>
                <a:ea typeface="Calibri" panose="020F0502020204030204" pitchFamily="34" charset="0"/>
              </a:rPr>
              <a:t> </a:t>
            </a:r>
            <a:r>
              <a:rPr lang="ar-SA" sz="2000" b="1" dirty="0" smtClean="0">
                <a:solidFill>
                  <a:schemeClr val="accent1">
                    <a:lumMod val="50000"/>
                  </a:schemeClr>
                </a:solidFill>
                <a:latin typeface="Calibri" panose="020F0502020204030204" pitchFamily="34" charset="0"/>
                <a:ea typeface="Calibri" panose="020F0502020204030204" pitchFamily="34" charset="0"/>
              </a:rPr>
              <a:t>) </a:t>
            </a:r>
            <a:r>
              <a:rPr lang="ar-SA" sz="2000" b="1" dirty="0">
                <a:solidFill>
                  <a:schemeClr val="accent1">
                    <a:lumMod val="50000"/>
                  </a:schemeClr>
                </a:solidFill>
                <a:latin typeface="Calibri" panose="020F0502020204030204" pitchFamily="34" charset="0"/>
                <a:ea typeface="Calibri" panose="020F0502020204030204" pitchFamily="34" charset="0"/>
              </a:rPr>
              <a:t>لتظهر كما تبدو لعين الشخص الناظر في وضع معين وعلى بعد معين، و ليس كما تكون في الواقع، ولذلك وضع الورقة بالنسبة للشخص الذي يرسم يجب أن تكون في وضع افقي فالمنظور هو مجال رؤية الشخص الناظر للشئ.</a:t>
            </a:r>
            <a:endParaRPr lang="en-US" sz="2000" b="1" dirty="0">
              <a:solidFill>
                <a:schemeClr val="accent1">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94053485"/>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689811" y="2365100"/>
            <a:ext cx="7772400" cy="4081117"/>
          </a:xfrm>
          <a:prstGeom prst="rect">
            <a:avLst/>
          </a:prstGeom>
        </p:spPr>
        <p:txBody>
          <a:bodyPr wrap="square">
            <a:spAutoFit/>
          </a:bodyPr>
          <a:lstStyle/>
          <a:p>
            <a:pPr algn="just" rtl="1">
              <a:lnSpc>
                <a:spcPct val="90000"/>
              </a:lnSpc>
            </a:pPr>
            <a:r>
              <a:rPr lang="ar-SA" sz="2400" dirty="0">
                <a:solidFill>
                  <a:schemeClr val="accent1">
                    <a:lumMod val="50000"/>
                  </a:schemeClr>
                </a:solidFill>
                <a:latin typeface="Calibri" panose="020F0502020204030204" pitchFamily="34" charset="0"/>
                <a:ea typeface="Calibri" panose="020F0502020204030204" pitchFamily="34" charset="0"/>
              </a:rPr>
              <a:t>فالمنظور ليس فقط لإظهار بعد ثالث للرسم ولكنه ايضا يستخدم لبيان بعد أو قرب العناصرعن عين الناظر حيث يظهر ذلك بوضوح في المثال </a:t>
            </a:r>
            <a:r>
              <a:rPr lang="ar-SA" sz="2400" dirty="0" smtClean="0">
                <a:solidFill>
                  <a:schemeClr val="accent1">
                    <a:lumMod val="50000"/>
                  </a:schemeClr>
                </a:solidFill>
                <a:latin typeface="Calibri" panose="020F0502020204030204" pitchFamily="34" charset="0"/>
                <a:ea typeface="Calibri" panose="020F0502020204030204" pitchFamily="34" charset="0"/>
              </a:rPr>
              <a:t>التالي</a:t>
            </a:r>
            <a:r>
              <a:rPr lang="ar-EG" sz="2400" dirty="0" smtClean="0">
                <a:solidFill>
                  <a:schemeClr val="accent1">
                    <a:lumMod val="50000"/>
                  </a:schemeClr>
                </a:solidFill>
                <a:latin typeface="Calibri" panose="020F0502020204030204" pitchFamily="34" charset="0"/>
                <a:ea typeface="Calibri" panose="020F0502020204030204" pitchFamily="34" charset="0"/>
              </a:rPr>
              <a:t> </a:t>
            </a:r>
            <a:r>
              <a:rPr lang="ar-SA" sz="2400" dirty="0" smtClean="0">
                <a:solidFill>
                  <a:schemeClr val="accent1">
                    <a:lumMod val="50000"/>
                  </a:schemeClr>
                </a:solidFill>
                <a:latin typeface="Calibri" panose="020F0502020204030204" pitchFamily="34" charset="0"/>
                <a:ea typeface="Calibri" panose="020F0502020204030204" pitchFamily="34" charset="0"/>
              </a:rPr>
              <a:t>:</a:t>
            </a:r>
            <a:r>
              <a:rPr lang="ar-EG" sz="2400" dirty="0" smtClean="0">
                <a:solidFill>
                  <a:schemeClr val="accent1">
                    <a:lumMod val="50000"/>
                  </a:schemeClr>
                </a:solidFill>
                <a:latin typeface="Calibri" panose="020F0502020204030204" pitchFamily="34" charset="0"/>
                <a:ea typeface="Calibri" panose="020F0502020204030204" pitchFamily="34" charset="0"/>
              </a:rPr>
              <a:t> </a:t>
            </a:r>
          </a:p>
          <a:p>
            <a:pPr algn="just" rtl="1">
              <a:lnSpc>
                <a:spcPct val="90000"/>
              </a:lnSpc>
            </a:pPr>
            <a:r>
              <a:rPr lang="ar-EG" sz="2400" dirty="0" smtClean="0">
                <a:solidFill>
                  <a:schemeClr val="accent1">
                    <a:lumMod val="50000"/>
                  </a:schemeClr>
                </a:solidFill>
                <a:latin typeface="Calibri" panose="020F0502020204030204" pitchFamily="34" charset="0"/>
                <a:ea typeface="Calibri" panose="020F0502020204030204" pitchFamily="34" charset="0"/>
              </a:rPr>
              <a:t>شكل (1)</a:t>
            </a:r>
            <a:endParaRPr lang="en-US" sz="2400" dirty="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r>
              <a:rPr lang="ar-SA" sz="2400" dirty="0">
                <a:solidFill>
                  <a:schemeClr val="accent1">
                    <a:lumMod val="50000"/>
                  </a:schemeClr>
                </a:solidFill>
                <a:latin typeface="Calibri" panose="020F0502020204030204" pitchFamily="34" charset="0"/>
                <a:ea typeface="Calibri" panose="020F0502020204030204" pitchFamily="34" charset="0"/>
              </a:rPr>
              <a:t>فالشكل في الصور التالية اسطواني ولكن عين الناظر تري الجزء الدائري منه فقط بسبب زاوية الرؤية فيظهر فى النهاية على شكل </a:t>
            </a:r>
            <a:r>
              <a:rPr lang="ar-SA" sz="2400" dirty="0" smtClean="0">
                <a:solidFill>
                  <a:schemeClr val="accent1">
                    <a:lumMod val="50000"/>
                  </a:schemeClr>
                </a:solidFill>
                <a:latin typeface="Calibri" panose="020F0502020204030204" pitchFamily="34" charset="0"/>
                <a:ea typeface="Calibri" panose="020F0502020204030204" pitchFamily="34" charset="0"/>
              </a:rPr>
              <a:t>دائرة</a:t>
            </a:r>
            <a:r>
              <a:rPr lang="ar-EG" sz="2400" dirty="0" smtClean="0">
                <a:solidFill>
                  <a:schemeClr val="accent1">
                    <a:lumMod val="50000"/>
                  </a:schemeClr>
                </a:solidFill>
                <a:latin typeface="Calibri" panose="020F0502020204030204" pitchFamily="34" charset="0"/>
                <a:ea typeface="Calibri" panose="020F0502020204030204" pitchFamily="34" charset="0"/>
              </a:rPr>
              <a:t> ،</a:t>
            </a:r>
            <a:r>
              <a:rPr lang="ar-SA" sz="2400" dirty="0" smtClean="0">
                <a:solidFill>
                  <a:schemeClr val="accent1">
                    <a:lumMod val="50000"/>
                  </a:schemeClr>
                </a:solidFill>
                <a:latin typeface="Calibri" panose="020F0502020204030204" pitchFamily="34" charset="0"/>
                <a:ea typeface="Calibri" panose="020F0502020204030204" pitchFamily="34" charset="0"/>
              </a:rPr>
              <a:t> </a:t>
            </a:r>
            <a:r>
              <a:rPr lang="ar-SA" sz="2400" dirty="0">
                <a:solidFill>
                  <a:schemeClr val="accent1">
                    <a:lumMod val="50000"/>
                  </a:schemeClr>
                </a:solidFill>
                <a:latin typeface="Calibri" panose="020F0502020204030204" pitchFamily="34" charset="0"/>
                <a:ea typeface="Calibri" panose="020F0502020204030204" pitchFamily="34" charset="0"/>
              </a:rPr>
              <a:t>وكذلك القلم فهو يبدو كدائرة صغيرة سوداء، لانه في وضع أفقي تماما بالنسبة للناظر إليه، ولكن مع إمالة زاوية الرؤية قليلا، يظهر الشكل الخاص بالقلم بشكل </a:t>
            </a:r>
            <a:r>
              <a:rPr lang="ar-SA" sz="2400" dirty="0" smtClean="0">
                <a:solidFill>
                  <a:schemeClr val="accent1">
                    <a:lumMod val="50000"/>
                  </a:schemeClr>
                </a:solidFill>
                <a:latin typeface="Calibri" panose="020F0502020204030204" pitchFamily="34" charset="0"/>
                <a:ea typeface="Calibri" panose="020F0502020204030204" pitchFamily="34" charset="0"/>
              </a:rPr>
              <a:t>أوضح</a:t>
            </a:r>
            <a:r>
              <a:rPr lang="ar-EG" sz="2400" dirty="0" smtClean="0">
                <a:solidFill>
                  <a:schemeClr val="accent1">
                    <a:lumMod val="50000"/>
                  </a:schemeClr>
                </a:solidFill>
                <a:latin typeface="Calibri" panose="020F0502020204030204" pitchFamily="34" charset="0"/>
                <a:ea typeface="Calibri" panose="020F0502020204030204" pitchFamily="34" charset="0"/>
              </a:rPr>
              <a:t> </a:t>
            </a:r>
            <a:r>
              <a:rPr lang="ar-SA" sz="2400" dirty="0" smtClean="0">
                <a:solidFill>
                  <a:schemeClr val="accent1">
                    <a:lumMod val="50000"/>
                  </a:schemeClr>
                </a:solidFill>
                <a:latin typeface="Calibri" panose="020F0502020204030204" pitchFamily="34" charset="0"/>
                <a:ea typeface="Calibri" panose="020F0502020204030204" pitchFamily="34" charset="0"/>
              </a:rPr>
              <a:t>.</a:t>
            </a:r>
            <a:r>
              <a:rPr lang="ar-SA" sz="2400" dirty="0">
                <a:latin typeface="Calibri" panose="020F0502020204030204" pitchFamily="34" charset="0"/>
                <a:ea typeface="Calibri" panose="020F0502020204030204" pitchFamily="34" charset="0"/>
                <a:cs typeface="Simplified Arabic" panose="02020603050405020304" pitchFamily="18" charset="-78"/>
              </a:rPr>
              <a:t> </a:t>
            </a:r>
            <a:endParaRPr lang="ar-EG" sz="2400" dirty="0" smtClean="0">
              <a:latin typeface="Calibri" panose="020F0502020204030204" pitchFamily="34" charset="0"/>
              <a:ea typeface="Calibri" panose="020F0502020204030204" pitchFamily="34" charset="0"/>
              <a:cs typeface="Simplified Arabic" panose="02020603050405020304" pitchFamily="18" charset="-78"/>
            </a:endParaRPr>
          </a:p>
          <a:p>
            <a:pPr algn="just" rtl="1">
              <a:lnSpc>
                <a:spcPct val="90000"/>
              </a:lnSpc>
            </a:pPr>
            <a:endParaRPr lang="ar-EG" sz="2400" dirty="0" smtClean="0">
              <a:latin typeface="Calibri" panose="020F0502020204030204" pitchFamily="34" charset="0"/>
              <a:ea typeface="Calibri" panose="020F0502020204030204" pitchFamily="34" charset="0"/>
              <a:cs typeface="Simplified Arabic" panose="02020603050405020304" pitchFamily="18" charset="-78"/>
            </a:endParaRPr>
          </a:p>
          <a:p>
            <a:pPr algn="just" rtl="1">
              <a:lnSpc>
                <a:spcPct val="90000"/>
              </a:lnSpc>
            </a:pPr>
            <a:r>
              <a:rPr lang="ar-SA" sz="2400" dirty="0" smtClean="0">
                <a:solidFill>
                  <a:schemeClr val="accent1">
                    <a:lumMod val="50000"/>
                  </a:schemeClr>
                </a:solidFill>
                <a:latin typeface="Calibri" panose="020F0502020204030204" pitchFamily="34" charset="0"/>
                <a:ea typeface="Calibri" panose="020F0502020204030204" pitchFamily="34" charset="0"/>
              </a:rPr>
              <a:t>وهناك </a:t>
            </a:r>
            <a:r>
              <a:rPr lang="ar-SA" sz="2400" dirty="0">
                <a:solidFill>
                  <a:schemeClr val="accent1">
                    <a:lumMod val="50000"/>
                  </a:schemeClr>
                </a:solidFill>
                <a:latin typeface="Calibri" panose="020F0502020204030204" pitchFamily="34" charset="0"/>
                <a:ea typeface="Calibri" panose="020F0502020204030204" pitchFamily="34" charset="0"/>
              </a:rPr>
              <a:t>أشياء تبدو أصغر من حجمها الطبيعى فى المنظور بسبب بعدها عن خط الأفق أو  مستوى الرؤية، فعلى سبيل المثال نرى شخص ما من على بعد يبدو أصغر من شخص قريب منك، على الرغم من انهم نفس الحجم </a:t>
            </a:r>
            <a:r>
              <a:rPr lang="ar-SA" sz="2400" dirty="0" smtClean="0">
                <a:solidFill>
                  <a:schemeClr val="accent1">
                    <a:lumMod val="50000"/>
                  </a:schemeClr>
                </a:solidFill>
                <a:latin typeface="Calibri" panose="020F0502020204030204" pitchFamily="34" charset="0"/>
                <a:ea typeface="Calibri" panose="020F0502020204030204" pitchFamily="34" charset="0"/>
              </a:rPr>
              <a:t>تقريبا.</a:t>
            </a:r>
            <a:r>
              <a:rPr lang="ar-EG" sz="2400" dirty="0" smtClean="0">
                <a:solidFill>
                  <a:schemeClr val="accent1">
                    <a:lumMod val="50000"/>
                  </a:schemeClr>
                </a:solidFill>
                <a:latin typeface="Calibri" panose="020F0502020204030204" pitchFamily="34" charset="0"/>
                <a:ea typeface="Calibri" panose="020F0502020204030204" pitchFamily="34" charset="0"/>
              </a:rPr>
              <a:t>شكل(2)</a:t>
            </a:r>
            <a:endParaRPr lang="en-US" sz="2400" dirty="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endParaRPr lang="en-US" sz="2400" dirty="0">
              <a:solidFill>
                <a:schemeClr val="accent1">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32782982"/>
      </p:ext>
    </p:extLst>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 name="Picture 5" descr="C:\Users\Yasso\Desktop\أساسيات الرسم\66_1562435230058_tgdv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0375" y="1905000"/>
            <a:ext cx="2536825" cy="3517583"/>
          </a:xfrm>
          <a:prstGeom prst="rect">
            <a:avLst/>
          </a:prstGeom>
          <a:noFill/>
          <a:ln>
            <a:solidFill>
              <a:srgbClr val="4F81BD"/>
            </a:solidFill>
          </a:ln>
        </p:spPr>
      </p:pic>
      <p:pic>
        <p:nvPicPr>
          <p:cNvPr id="4" name="Picture 3"/>
          <p:cNvPicPr>
            <a:picLocks noChangeAspect="1"/>
          </p:cNvPicPr>
          <p:nvPr/>
        </p:nvPicPr>
        <p:blipFill>
          <a:blip r:embed="rId4"/>
          <a:stretch>
            <a:fillRect/>
          </a:stretch>
        </p:blipFill>
        <p:spPr>
          <a:xfrm>
            <a:off x="949800" y="2819400"/>
            <a:ext cx="3904775" cy="2603183"/>
          </a:xfrm>
          <a:prstGeom prst="rect">
            <a:avLst/>
          </a:prstGeom>
        </p:spPr>
      </p:pic>
      <p:sp>
        <p:nvSpPr>
          <p:cNvPr id="7" name="TextBox 6"/>
          <p:cNvSpPr txBox="1"/>
          <p:nvPr/>
        </p:nvSpPr>
        <p:spPr>
          <a:xfrm>
            <a:off x="5791200" y="5791200"/>
            <a:ext cx="1828800" cy="369332"/>
          </a:xfrm>
          <a:prstGeom prst="rect">
            <a:avLst/>
          </a:prstGeom>
          <a:noFill/>
        </p:spPr>
        <p:txBody>
          <a:bodyPr wrap="square" rtlCol="0">
            <a:spAutoFit/>
          </a:bodyPr>
          <a:lstStyle/>
          <a:p>
            <a:pPr algn="ctr" rtl="1"/>
            <a:r>
              <a:rPr lang="ar-EG" dirty="0" smtClean="0">
                <a:solidFill>
                  <a:schemeClr val="accent1">
                    <a:lumMod val="50000"/>
                  </a:schemeClr>
                </a:solidFill>
              </a:rPr>
              <a:t>شكل (1)</a:t>
            </a:r>
            <a:endParaRPr lang="en-US" dirty="0">
              <a:solidFill>
                <a:schemeClr val="accent1">
                  <a:lumMod val="50000"/>
                </a:schemeClr>
              </a:solidFill>
            </a:endParaRPr>
          </a:p>
        </p:txBody>
      </p:sp>
      <p:sp>
        <p:nvSpPr>
          <p:cNvPr id="8" name="TextBox 7"/>
          <p:cNvSpPr txBox="1"/>
          <p:nvPr/>
        </p:nvSpPr>
        <p:spPr>
          <a:xfrm>
            <a:off x="1371600" y="5730875"/>
            <a:ext cx="2667000" cy="369332"/>
          </a:xfrm>
          <a:prstGeom prst="rect">
            <a:avLst/>
          </a:prstGeom>
          <a:noFill/>
        </p:spPr>
        <p:txBody>
          <a:bodyPr wrap="square" rtlCol="0">
            <a:spAutoFit/>
          </a:bodyPr>
          <a:lstStyle/>
          <a:p>
            <a:pPr algn="ctr" rtl="1"/>
            <a:r>
              <a:rPr lang="ar-EG" dirty="0" smtClean="0">
                <a:solidFill>
                  <a:schemeClr val="accent1">
                    <a:lumMod val="50000"/>
                  </a:schemeClr>
                </a:solidFill>
              </a:rPr>
              <a:t>شكل (2)</a:t>
            </a:r>
            <a:endParaRPr lang="en-US" dirty="0">
              <a:solidFill>
                <a:schemeClr val="accent1">
                  <a:lumMod val="50000"/>
                </a:schemeClr>
              </a:solidFill>
            </a:endParaRPr>
          </a:p>
        </p:txBody>
      </p:sp>
    </p:spTree>
    <p:extLst>
      <p:ext uri="{BB962C8B-B14F-4D97-AF65-F5344CB8AC3E}">
        <p14:creationId xmlns:p14="http://schemas.microsoft.com/office/powerpoint/2010/main" val="3869093011"/>
      </p:ext>
    </p:extLst>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609600" y="2337301"/>
            <a:ext cx="7924800" cy="3083921"/>
          </a:xfrm>
          <a:prstGeom prst="rect">
            <a:avLst/>
          </a:prstGeom>
        </p:spPr>
        <p:txBody>
          <a:bodyPr wrap="square">
            <a:spAutoFit/>
          </a:bodyPr>
          <a:lstStyle/>
          <a:p>
            <a:pPr algn="just" rtl="1">
              <a:lnSpc>
                <a:spcPct val="90000"/>
              </a:lnSpc>
            </a:pPr>
            <a:r>
              <a:rPr lang="ar-SA" sz="2400" b="1" dirty="0">
                <a:solidFill>
                  <a:schemeClr val="accent6">
                    <a:lumMod val="50000"/>
                  </a:schemeClr>
                </a:solidFill>
                <a:latin typeface="Calibri" panose="020F0502020204030204" pitchFamily="34" charset="0"/>
                <a:ea typeface="Calibri" panose="020F0502020204030204" pitchFamily="34" charset="0"/>
              </a:rPr>
              <a:t>نقطة التلاشي ( الفرار) </a:t>
            </a:r>
            <a:r>
              <a:rPr lang="en-US" sz="2400" b="1" dirty="0">
                <a:solidFill>
                  <a:schemeClr val="accent6">
                    <a:lumMod val="50000"/>
                  </a:schemeClr>
                </a:solidFill>
                <a:latin typeface="Simplified Arabic" panose="02020603050405020304" pitchFamily="18" charset="-78"/>
                <a:ea typeface="Calibri" panose="020F0502020204030204" pitchFamily="34" charset="0"/>
              </a:rPr>
              <a:t>The vanishing point</a:t>
            </a:r>
            <a:endParaRPr lang="en-US" sz="2400" dirty="0">
              <a:solidFill>
                <a:schemeClr val="accent6">
                  <a:lumMod val="50000"/>
                </a:schemeClr>
              </a:solidFill>
              <a:latin typeface="Calibri" panose="020F0502020204030204" pitchFamily="34" charset="0"/>
              <a:ea typeface="Calibri" panose="020F0502020204030204" pitchFamily="34" charset="0"/>
            </a:endParaRPr>
          </a:p>
          <a:p>
            <a:pPr algn="just" rtl="1">
              <a:lnSpc>
                <a:spcPct val="90000"/>
              </a:lnSpc>
            </a:pPr>
            <a:r>
              <a:rPr lang="ar-SA" sz="2400" dirty="0">
                <a:solidFill>
                  <a:schemeClr val="accent1">
                    <a:lumMod val="50000"/>
                  </a:schemeClr>
                </a:solidFill>
                <a:latin typeface="Calibri" panose="020F0502020204030204" pitchFamily="34" charset="0"/>
                <a:ea typeface="Calibri" panose="020F0502020204030204" pitchFamily="34" charset="0"/>
              </a:rPr>
              <a:t>هي نقطة أو مجموعة نقاط على خط الأفق تتجمع فيها خطوط التلاشي ( الفرار) ، و نبدأ برسم هذه الخطوط منها للمساعدة في تكوين شبكة المنظور.</a:t>
            </a:r>
            <a:endParaRPr lang="en-US" sz="2400" dirty="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r>
              <a:rPr lang="ar-SA" sz="2400" b="1" dirty="0">
                <a:solidFill>
                  <a:schemeClr val="accent6">
                    <a:lumMod val="50000"/>
                  </a:schemeClr>
                </a:solidFill>
                <a:latin typeface="Calibri" panose="020F0502020204030204" pitchFamily="34" charset="0"/>
                <a:ea typeface="Calibri" panose="020F0502020204030204" pitchFamily="34" charset="0"/>
              </a:rPr>
              <a:t>خطوط التلاشي ( الفرار ) </a:t>
            </a:r>
            <a:r>
              <a:rPr lang="en-US" sz="2400" b="1" dirty="0">
                <a:solidFill>
                  <a:schemeClr val="accent6">
                    <a:lumMod val="50000"/>
                  </a:schemeClr>
                </a:solidFill>
                <a:latin typeface="Simplified Arabic" panose="02020603050405020304" pitchFamily="18" charset="-78"/>
                <a:ea typeface="Calibri" panose="020F0502020204030204" pitchFamily="34" charset="0"/>
              </a:rPr>
              <a:t>The vanishing lines</a:t>
            </a:r>
            <a:endParaRPr lang="en-US" sz="2400" dirty="0">
              <a:solidFill>
                <a:schemeClr val="accent6">
                  <a:lumMod val="50000"/>
                </a:schemeClr>
              </a:solidFill>
              <a:latin typeface="Calibri" panose="020F0502020204030204" pitchFamily="34" charset="0"/>
              <a:ea typeface="Calibri" panose="020F0502020204030204" pitchFamily="34" charset="0"/>
            </a:endParaRPr>
          </a:p>
          <a:p>
            <a:pPr algn="just" rtl="1">
              <a:lnSpc>
                <a:spcPct val="90000"/>
              </a:lnSpc>
            </a:pPr>
            <a:r>
              <a:rPr lang="ar-SA" sz="2400" dirty="0">
                <a:solidFill>
                  <a:schemeClr val="accent1">
                    <a:lumMod val="50000"/>
                  </a:schemeClr>
                </a:solidFill>
                <a:latin typeface="Calibri" panose="020F0502020204030204" pitchFamily="34" charset="0"/>
                <a:ea typeface="Calibri" panose="020F0502020204030204" pitchFamily="34" charset="0"/>
              </a:rPr>
              <a:t>هي خطوط مستقيمة غير متوازية نبدأ رسمها من نقطة التلاشي (الفرار) ، وهي التي يتكون منها شبكة </a:t>
            </a:r>
            <a:r>
              <a:rPr lang="ar-SA" sz="2400" dirty="0" smtClean="0">
                <a:solidFill>
                  <a:schemeClr val="accent1">
                    <a:lumMod val="50000"/>
                  </a:schemeClr>
                </a:solidFill>
                <a:latin typeface="Calibri" panose="020F0502020204030204" pitchFamily="34" charset="0"/>
                <a:ea typeface="Calibri" panose="020F0502020204030204" pitchFamily="34" charset="0"/>
              </a:rPr>
              <a:t>المنظو</a:t>
            </a:r>
            <a:r>
              <a:rPr lang="ar-EG" sz="2400" dirty="0" smtClean="0">
                <a:solidFill>
                  <a:schemeClr val="accent1">
                    <a:lumMod val="50000"/>
                  </a:schemeClr>
                </a:solidFill>
                <a:latin typeface="Calibri" panose="020F0502020204030204" pitchFamily="34" charset="0"/>
                <a:ea typeface="Calibri" panose="020F0502020204030204" pitchFamily="34" charset="0"/>
              </a:rPr>
              <a:t>ر .</a:t>
            </a:r>
            <a:endParaRPr lang="en-US" sz="2400" dirty="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r>
              <a:rPr lang="ar-SA" sz="2400" b="1" dirty="0">
                <a:solidFill>
                  <a:schemeClr val="accent6">
                    <a:lumMod val="50000"/>
                  </a:schemeClr>
                </a:solidFill>
                <a:latin typeface="Calibri" panose="020F0502020204030204" pitchFamily="34" charset="0"/>
                <a:ea typeface="Calibri" panose="020F0502020204030204" pitchFamily="34" charset="0"/>
              </a:rPr>
              <a:t>التداخل </a:t>
            </a:r>
            <a:r>
              <a:rPr lang="en-US" sz="2400" b="1" dirty="0">
                <a:solidFill>
                  <a:schemeClr val="accent6">
                    <a:lumMod val="50000"/>
                  </a:schemeClr>
                </a:solidFill>
                <a:latin typeface="Simplified Arabic" panose="02020603050405020304" pitchFamily="18" charset="-78"/>
                <a:ea typeface="Calibri" panose="020F0502020204030204" pitchFamily="34" charset="0"/>
              </a:rPr>
              <a:t>Overlapping</a:t>
            </a:r>
            <a:endParaRPr lang="en-US" sz="2400" dirty="0">
              <a:solidFill>
                <a:schemeClr val="accent6">
                  <a:lumMod val="50000"/>
                </a:schemeClr>
              </a:solidFill>
              <a:latin typeface="Calibri" panose="020F0502020204030204" pitchFamily="34" charset="0"/>
              <a:ea typeface="Calibri" panose="020F0502020204030204" pitchFamily="34" charset="0"/>
            </a:endParaRPr>
          </a:p>
          <a:p>
            <a:pPr algn="just" rtl="1">
              <a:lnSpc>
                <a:spcPct val="90000"/>
              </a:lnSpc>
            </a:pPr>
            <a:r>
              <a:rPr lang="ar-SA" sz="2400" dirty="0">
                <a:solidFill>
                  <a:schemeClr val="accent1">
                    <a:lumMod val="50000"/>
                  </a:schemeClr>
                </a:solidFill>
                <a:latin typeface="Calibri" panose="020F0502020204030204" pitchFamily="34" charset="0"/>
                <a:ea typeface="Calibri" panose="020F0502020204030204" pitchFamily="34" charset="0"/>
              </a:rPr>
              <a:t>التداخل طريقة بسيطة وسهلة لإظهار العمق فى الرسم، وهى تُظهر أى من العناصر موجود في الخلف وأيها موجود في </a:t>
            </a:r>
            <a:r>
              <a:rPr lang="ar-SA" sz="2400" dirty="0" smtClean="0">
                <a:solidFill>
                  <a:schemeClr val="accent1">
                    <a:lumMod val="50000"/>
                  </a:schemeClr>
                </a:solidFill>
                <a:latin typeface="Calibri" panose="020F0502020204030204" pitchFamily="34" charset="0"/>
                <a:ea typeface="Calibri" panose="020F0502020204030204" pitchFamily="34" charset="0"/>
              </a:rPr>
              <a:t>الأمام</a:t>
            </a:r>
            <a:r>
              <a:rPr lang="ar-EG" sz="2400" dirty="0" smtClean="0">
                <a:solidFill>
                  <a:schemeClr val="accent1">
                    <a:lumMod val="50000"/>
                  </a:schemeClr>
                </a:solidFill>
                <a:latin typeface="Calibri" panose="020F0502020204030204" pitchFamily="34" charset="0"/>
                <a:ea typeface="Calibri" panose="020F0502020204030204" pitchFamily="34" charset="0"/>
              </a:rPr>
              <a:t> . </a:t>
            </a:r>
            <a:endParaRPr lang="en-US" sz="2400" dirty="0">
              <a:solidFill>
                <a:schemeClr val="accent1">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82938598"/>
      </p:ext>
    </p:extLst>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838200" y="2219438"/>
            <a:ext cx="7772400" cy="4579715"/>
          </a:xfrm>
          <a:prstGeom prst="rect">
            <a:avLst/>
          </a:prstGeom>
        </p:spPr>
        <p:txBody>
          <a:bodyPr wrap="square">
            <a:spAutoFit/>
          </a:bodyPr>
          <a:lstStyle/>
          <a:p>
            <a:pPr algn="just" rtl="1">
              <a:lnSpc>
                <a:spcPct val="90000"/>
              </a:lnSpc>
            </a:pPr>
            <a:r>
              <a:rPr lang="ar-SA" sz="2000" b="1" dirty="0">
                <a:solidFill>
                  <a:schemeClr val="accent6">
                    <a:lumMod val="50000"/>
                  </a:schemeClr>
                </a:solidFill>
                <a:latin typeface="Calibri" panose="020F0502020204030204" pitchFamily="34" charset="0"/>
                <a:ea typeface="Calibri" panose="020F0502020204030204" pitchFamily="34" charset="0"/>
              </a:rPr>
              <a:t>الخطوط المتوازية وكيفية رسمها فى </a:t>
            </a:r>
            <a:r>
              <a:rPr lang="ar-SA" sz="2000" b="1" dirty="0" smtClean="0">
                <a:solidFill>
                  <a:schemeClr val="accent6">
                    <a:lumMod val="50000"/>
                  </a:schemeClr>
                </a:solidFill>
                <a:latin typeface="Calibri" panose="020F0502020204030204" pitchFamily="34" charset="0"/>
                <a:ea typeface="Calibri" panose="020F0502020204030204" pitchFamily="34" charset="0"/>
              </a:rPr>
              <a:t>المنظور</a:t>
            </a:r>
            <a:endParaRPr lang="en-US" sz="2000" dirty="0">
              <a:solidFill>
                <a:schemeClr val="accent6">
                  <a:lumMod val="50000"/>
                </a:schemeClr>
              </a:solidFill>
              <a:latin typeface="Calibri" panose="020F0502020204030204" pitchFamily="34" charset="0"/>
              <a:ea typeface="Calibri" panose="020F0502020204030204" pitchFamily="34" charset="0"/>
            </a:endParaRPr>
          </a:p>
          <a:p>
            <a:pPr algn="just" rtl="1">
              <a:lnSpc>
                <a:spcPct val="90000"/>
              </a:lnSpc>
            </a:pPr>
            <a:r>
              <a:rPr lang="ar-SA" sz="2000" dirty="0">
                <a:solidFill>
                  <a:schemeClr val="accent1">
                    <a:lumMod val="50000"/>
                  </a:schemeClr>
                </a:solidFill>
                <a:latin typeface="Calibri" panose="020F0502020204030204" pitchFamily="34" charset="0"/>
                <a:ea typeface="Calibri" panose="020F0502020204030204" pitchFamily="34" charset="0"/>
              </a:rPr>
              <a:t>الخطان المتوازيان لقضبان سكك الحديد مثلا دائما متوازيان رغم ذلك نرسمهم متقاطعان فى نقطة، لأنهم يتلاشيان عند نقطة التلاشي على خط الأفق. عليك معرفة ماذا يحدث </a:t>
            </a:r>
            <a:r>
              <a:rPr lang="ar-EG" sz="2000" dirty="0">
                <a:solidFill>
                  <a:schemeClr val="accent1">
                    <a:lumMod val="50000"/>
                  </a:schemeClr>
                </a:solidFill>
                <a:latin typeface="Calibri" panose="020F0502020204030204" pitchFamily="34" charset="0"/>
                <a:ea typeface="Calibri" panose="020F0502020204030204" pitchFamily="34" charset="0"/>
              </a:rPr>
              <a:t>ل</a:t>
            </a:r>
            <a:r>
              <a:rPr lang="ar-SA" sz="2000" dirty="0" smtClean="0">
                <a:solidFill>
                  <a:schemeClr val="accent1">
                    <a:lumMod val="50000"/>
                  </a:schemeClr>
                </a:solidFill>
                <a:latin typeface="Calibri" panose="020F0502020204030204" pitchFamily="34" charset="0"/>
                <a:ea typeface="Calibri" panose="020F0502020204030204" pitchFamily="34" charset="0"/>
              </a:rPr>
              <a:t>خط </a:t>
            </a:r>
            <a:r>
              <a:rPr lang="ar-SA" sz="2000" dirty="0">
                <a:solidFill>
                  <a:schemeClr val="accent1">
                    <a:lumMod val="50000"/>
                  </a:schemeClr>
                </a:solidFill>
                <a:latin typeface="Calibri" panose="020F0502020204030204" pitchFamily="34" charset="0"/>
                <a:ea typeface="Calibri" panose="020F0502020204030204" pitchFamily="34" charset="0"/>
              </a:rPr>
              <a:t>الأفق </a:t>
            </a:r>
            <a:r>
              <a:rPr lang="ar-SA" sz="2000" dirty="0" smtClean="0">
                <a:solidFill>
                  <a:schemeClr val="accent1">
                    <a:lumMod val="50000"/>
                  </a:schemeClr>
                </a:solidFill>
                <a:latin typeface="Calibri" panose="020F0502020204030204" pitchFamily="34" charset="0"/>
                <a:ea typeface="Calibri" panose="020F0502020204030204" pitchFamily="34" charset="0"/>
              </a:rPr>
              <a:t>عندما </a:t>
            </a:r>
            <a:r>
              <a:rPr lang="ar-SA" sz="2000" dirty="0">
                <a:solidFill>
                  <a:schemeClr val="accent1">
                    <a:lumMod val="50000"/>
                  </a:schemeClr>
                </a:solidFill>
                <a:latin typeface="Calibri" panose="020F0502020204030204" pitchFamily="34" charset="0"/>
                <a:ea typeface="Calibri" panose="020F0502020204030204" pitchFamily="34" charset="0"/>
              </a:rPr>
              <a:t>يختلف اتجاه </a:t>
            </a:r>
            <a:r>
              <a:rPr lang="ar-EG" sz="2000" dirty="0" smtClean="0">
                <a:solidFill>
                  <a:schemeClr val="accent1">
                    <a:lumMod val="50000"/>
                  </a:schemeClr>
                </a:solidFill>
                <a:latin typeface="Calibri" panose="020F0502020204030204" pitchFamily="34" charset="0"/>
                <a:ea typeface="Calibri" panose="020F0502020204030204" pitchFamily="34" charset="0"/>
              </a:rPr>
              <a:t>النظر </a:t>
            </a:r>
            <a:r>
              <a:rPr lang="ar-EG" sz="2000" b="1" dirty="0" smtClean="0">
                <a:solidFill>
                  <a:schemeClr val="accent1">
                    <a:lumMod val="50000"/>
                  </a:schemeClr>
                </a:solidFill>
                <a:latin typeface="Calibri" panose="020F0502020204030204" pitchFamily="34" charset="0"/>
                <a:ea typeface="Calibri" panose="020F0502020204030204" pitchFamily="34" charset="0"/>
              </a:rPr>
              <a:t>. </a:t>
            </a:r>
            <a:endParaRPr lang="en-US" sz="2000" dirty="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r>
              <a:rPr lang="ar-SA" sz="2000" b="1" dirty="0">
                <a:solidFill>
                  <a:schemeClr val="accent6">
                    <a:lumMod val="50000"/>
                  </a:schemeClr>
                </a:solidFill>
                <a:latin typeface="Calibri" panose="020F0502020204030204" pitchFamily="34" charset="0"/>
                <a:ea typeface="Calibri" panose="020F0502020204030204" pitchFamily="34" charset="0"/>
              </a:rPr>
              <a:t>النظر </a:t>
            </a:r>
            <a:r>
              <a:rPr lang="ar-SA" sz="2000" b="1" dirty="0" smtClean="0">
                <a:solidFill>
                  <a:schemeClr val="accent6">
                    <a:lumMod val="50000"/>
                  </a:schemeClr>
                </a:solidFill>
                <a:latin typeface="Calibri" panose="020F0502020204030204" pitchFamily="34" charset="0"/>
                <a:ea typeface="Calibri" panose="020F0502020204030204" pitchFamily="34" charset="0"/>
              </a:rPr>
              <a:t>للأمام</a:t>
            </a:r>
            <a:r>
              <a:rPr lang="ar-EG" sz="2000" b="1" dirty="0" smtClean="0">
                <a:solidFill>
                  <a:schemeClr val="accent6">
                    <a:lumMod val="50000"/>
                  </a:schemeClr>
                </a:solidFill>
                <a:latin typeface="Calibri" panose="020F0502020204030204" pitchFamily="34" charset="0"/>
                <a:ea typeface="Calibri" panose="020F0502020204030204" pitchFamily="34" charset="0"/>
              </a:rPr>
              <a:t> ( فى مستوى النظر )</a:t>
            </a:r>
            <a:endParaRPr lang="en-US" sz="2000" dirty="0">
              <a:solidFill>
                <a:schemeClr val="accent6">
                  <a:lumMod val="50000"/>
                </a:schemeClr>
              </a:solidFill>
              <a:latin typeface="Calibri" panose="020F0502020204030204" pitchFamily="34" charset="0"/>
              <a:ea typeface="Calibri" panose="020F0502020204030204" pitchFamily="34" charset="0"/>
            </a:endParaRPr>
          </a:p>
          <a:p>
            <a:pPr algn="just" rtl="1">
              <a:lnSpc>
                <a:spcPct val="90000"/>
              </a:lnSpc>
            </a:pPr>
            <a:r>
              <a:rPr lang="ar-SA" sz="2000" dirty="0">
                <a:solidFill>
                  <a:schemeClr val="accent1">
                    <a:lumMod val="50000"/>
                  </a:schemeClr>
                </a:solidFill>
                <a:latin typeface="Calibri" panose="020F0502020204030204" pitchFamily="34" charset="0"/>
                <a:ea typeface="Calibri" panose="020F0502020204030204" pitchFamily="34" charset="0"/>
              </a:rPr>
              <a:t>عندما يكون خط الأفق في منتصف مستوى رؤية العين </a:t>
            </a:r>
            <a:r>
              <a:rPr lang="en-US" sz="2000" dirty="0">
                <a:solidFill>
                  <a:schemeClr val="accent1">
                    <a:lumMod val="50000"/>
                  </a:schemeClr>
                </a:solidFill>
                <a:latin typeface="Simplified Arabic" panose="02020603050405020304" pitchFamily="18" charset="-78"/>
                <a:ea typeface="Calibri" panose="020F0502020204030204" pitchFamily="34" charset="0"/>
              </a:rPr>
              <a:t>eye level</a:t>
            </a:r>
            <a:r>
              <a:rPr lang="ar-SA" sz="2000" dirty="0">
                <a:solidFill>
                  <a:schemeClr val="accent1">
                    <a:lumMod val="50000"/>
                  </a:schemeClr>
                </a:solidFill>
                <a:latin typeface="Calibri" panose="020F0502020204030204" pitchFamily="34" charset="0"/>
                <a:ea typeface="Calibri" panose="020F0502020204030204" pitchFamily="34" charset="0"/>
              </a:rPr>
              <a:t>، فنلاحظ إن مساحة الرؤية فوق خط الأفق مساوية للمساحة الموجودة تحت خط </a:t>
            </a:r>
            <a:r>
              <a:rPr lang="ar-SA" sz="2000" dirty="0" smtClean="0">
                <a:solidFill>
                  <a:schemeClr val="accent1">
                    <a:lumMod val="50000"/>
                  </a:schemeClr>
                </a:solidFill>
                <a:latin typeface="Calibri" panose="020F0502020204030204" pitchFamily="34" charset="0"/>
                <a:ea typeface="Calibri" panose="020F0502020204030204" pitchFamily="34" charset="0"/>
              </a:rPr>
              <a:t>الأفق</a:t>
            </a:r>
            <a:r>
              <a:rPr lang="ar-EG" sz="2000" dirty="0">
                <a:solidFill>
                  <a:schemeClr val="accent1">
                    <a:lumMod val="50000"/>
                  </a:schemeClr>
                </a:solidFill>
                <a:latin typeface="Calibri" panose="020F0502020204030204" pitchFamily="34" charset="0"/>
                <a:ea typeface="Calibri" panose="020F0502020204030204" pitchFamily="34" charset="0"/>
              </a:rPr>
              <a:t> </a:t>
            </a:r>
            <a:r>
              <a:rPr lang="ar-EG" sz="2000" dirty="0" smtClean="0">
                <a:solidFill>
                  <a:schemeClr val="accent1">
                    <a:lumMod val="50000"/>
                  </a:schemeClr>
                </a:solidFill>
                <a:latin typeface="Calibri" panose="020F0502020204030204" pitchFamily="34" charset="0"/>
                <a:ea typeface="Calibri" panose="020F0502020204030204" pitchFamily="34" charset="0"/>
              </a:rPr>
              <a:t>. شكل </a:t>
            </a:r>
            <a:r>
              <a:rPr lang="ar-EG" sz="2000" dirty="0" smtClean="0">
                <a:solidFill>
                  <a:schemeClr val="accent1">
                    <a:lumMod val="50000"/>
                  </a:schemeClr>
                </a:solidFill>
                <a:latin typeface="Calibri" panose="020F0502020204030204" pitchFamily="34" charset="0"/>
                <a:ea typeface="Calibri" panose="020F0502020204030204" pitchFamily="34" charset="0"/>
              </a:rPr>
              <a:t>(3)</a:t>
            </a:r>
            <a:endParaRPr lang="ar-EG" sz="2000" dirty="0" smtClean="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r>
              <a:rPr lang="ar-SA" sz="2000" b="1" dirty="0">
                <a:solidFill>
                  <a:schemeClr val="accent6">
                    <a:lumMod val="50000"/>
                  </a:schemeClr>
                </a:solidFill>
                <a:latin typeface="Calibri" panose="020F0502020204030204" pitchFamily="34" charset="0"/>
                <a:ea typeface="Calibri" panose="020F0502020204030204" pitchFamily="34" charset="0"/>
                <a:cs typeface="Simplified Arabic" panose="02020603050405020304" pitchFamily="18" charset="-78"/>
              </a:rPr>
              <a:t>النظر </a:t>
            </a:r>
            <a:r>
              <a:rPr lang="ar-SA" sz="2000" b="1" dirty="0" smtClean="0">
                <a:solidFill>
                  <a:schemeClr val="accent6">
                    <a:lumMod val="50000"/>
                  </a:schemeClr>
                </a:solidFill>
                <a:latin typeface="Calibri" panose="020F0502020204030204" pitchFamily="34" charset="0"/>
                <a:ea typeface="Calibri" panose="020F0502020204030204" pitchFamily="34" charset="0"/>
                <a:cs typeface="Simplified Arabic" panose="02020603050405020304" pitchFamily="18" charset="-78"/>
              </a:rPr>
              <a:t>للأسفل</a:t>
            </a:r>
            <a:r>
              <a:rPr lang="ar-EG" sz="2000" b="1" dirty="0" smtClean="0">
                <a:solidFill>
                  <a:schemeClr val="accent6">
                    <a:lumMod val="50000"/>
                  </a:schemeClr>
                </a:solidFill>
                <a:latin typeface="Calibri" panose="020F0502020204030204" pitchFamily="34" charset="0"/>
                <a:ea typeface="Calibri" panose="020F0502020204030204" pitchFamily="34" charset="0"/>
                <a:cs typeface="Simplified Arabic" panose="02020603050405020304" pitchFamily="18" charset="-78"/>
              </a:rPr>
              <a:t> ( تحت مستوى النظر ) </a:t>
            </a:r>
            <a:endParaRPr lang="en-US" sz="2000"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90000"/>
              </a:lnSpc>
            </a:pPr>
            <a:r>
              <a:rPr lang="ar-SA" sz="2000" dirty="0">
                <a:solidFill>
                  <a:schemeClr val="accent1">
                    <a:lumMod val="50000"/>
                  </a:schemeClr>
                </a:solidFill>
                <a:latin typeface="Calibri" panose="020F0502020204030204" pitchFamily="34" charset="0"/>
                <a:ea typeface="Calibri" panose="020F0502020204030204" pitchFamily="34" charset="0"/>
                <a:cs typeface="Simplified Arabic" panose="02020603050405020304" pitchFamily="18" charset="-78"/>
              </a:rPr>
              <a:t>وعندما يكون نظرك موجه ناحية شئ بالأسفل، نلاحظ أن مساحة الرؤية فوق خط الأفق أقل من المساحة الموجودة تحت خط </a:t>
            </a:r>
            <a:r>
              <a:rPr lang="ar-SA" sz="2000" dirty="0" smtClean="0">
                <a:solidFill>
                  <a:schemeClr val="accent1">
                    <a:lumMod val="50000"/>
                  </a:schemeClr>
                </a:solidFill>
                <a:latin typeface="Calibri" panose="020F0502020204030204" pitchFamily="34" charset="0"/>
                <a:ea typeface="Calibri" panose="020F0502020204030204" pitchFamily="34" charset="0"/>
                <a:cs typeface="Simplified Arabic" panose="02020603050405020304" pitchFamily="18" charset="-78"/>
              </a:rPr>
              <a:t>الأفق</a:t>
            </a:r>
            <a:r>
              <a:rPr lang="ar-EG" sz="2000" dirty="0">
                <a:solidFill>
                  <a:schemeClr val="accent1">
                    <a:lumMod val="50000"/>
                  </a:schemeClr>
                </a:solidFill>
                <a:latin typeface="Calibri" panose="020F0502020204030204" pitchFamily="34" charset="0"/>
                <a:ea typeface="Calibri" panose="020F0502020204030204" pitchFamily="34" charset="0"/>
                <a:cs typeface="Simplified Arabic" panose="02020603050405020304" pitchFamily="18" charset="-78"/>
              </a:rPr>
              <a:t> </a:t>
            </a:r>
            <a:r>
              <a:rPr lang="ar-EG" sz="2000" dirty="0" smtClean="0">
                <a:solidFill>
                  <a:schemeClr val="accent1">
                    <a:lumMod val="50000"/>
                  </a:schemeClr>
                </a:solidFill>
                <a:latin typeface="Calibri" panose="020F0502020204030204" pitchFamily="34" charset="0"/>
                <a:ea typeface="Calibri" panose="020F0502020204030204" pitchFamily="34" charset="0"/>
                <a:cs typeface="Simplified Arabic" panose="02020603050405020304" pitchFamily="18" charset="-78"/>
              </a:rPr>
              <a:t>(4)</a:t>
            </a:r>
            <a:endParaRPr lang="ar-EG" sz="2000" dirty="0" smtClean="0">
              <a:solidFill>
                <a:schemeClr val="accent1">
                  <a:lumMod val="50000"/>
                </a:schemeClr>
              </a:solidFill>
              <a:latin typeface="Calibri" panose="020F0502020204030204" pitchFamily="34" charset="0"/>
              <a:ea typeface="Calibri" panose="020F0502020204030204" pitchFamily="34" charset="0"/>
              <a:cs typeface="Simplified Arabic" panose="02020603050405020304" pitchFamily="18" charset="-78"/>
            </a:endParaRPr>
          </a:p>
          <a:p>
            <a:pPr algn="just" rtl="1">
              <a:lnSpc>
                <a:spcPct val="90000"/>
              </a:lnSpc>
            </a:pPr>
            <a:r>
              <a:rPr lang="ar-SA" sz="2000" b="1" dirty="0">
                <a:solidFill>
                  <a:schemeClr val="accent6">
                    <a:lumMod val="50000"/>
                  </a:schemeClr>
                </a:solidFill>
                <a:latin typeface="Calibri" panose="020F0502020204030204" pitchFamily="34" charset="0"/>
                <a:ea typeface="Calibri" panose="020F0502020204030204" pitchFamily="34" charset="0"/>
                <a:cs typeface="Simplified Arabic" panose="02020603050405020304" pitchFamily="18" charset="-78"/>
              </a:rPr>
              <a:t>النظر </a:t>
            </a:r>
            <a:r>
              <a:rPr lang="ar-SA" sz="2000" b="1" dirty="0" smtClean="0">
                <a:solidFill>
                  <a:schemeClr val="accent6">
                    <a:lumMod val="50000"/>
                  </a:schemeClr>
                </a:solidFill>
                <a:latin typeface="Calibri" panose="020F0502020204030204" pitchFamily="34" charset="0"/>
                <a:ea typeface="Calibri" panose="020F0502020204030204" pitchFamily="34" charset="0"/>
                <a:cs typeface="Simplified Arabic" panose="02020603050405020304" pitchFamily="18" charset="-78"/>
              </a:rPr>
              <a:t>للأعلى</a:t>
            </a:r>
            <a:r>
              <a:rPr lang="ar-EG" sz="2000" b="1" dirty="0" smtClean="0">
                <a:solidFill>
                  <a:schemeClr val="accent6">
                    <a:lumMod val="50000"/>
                  </a:schemeClr>
                </a:solidFill>
                <a:latin typeface="Calibri" panose="020F0502020204030204" pitchFamily="34" charset="0"/>
                <a:ea typeface="Calibri" panose="020F0502020204030204" pitchFamily="34" charset="0"/>
                <a:cs typeface="Simplified Arabic" panose="02020603050405020304" pitchFamily="18" charset="-78"/>
              </a:rPr>
              <a:t> ( فوق مستوى النظر )</a:t>
            </a:r>
            <a:endParaRPr lang="en-US" sz="2000"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90000"/>
              </a:lnSpc>
            </a:pPr>
            <a:r>
              <a:rPr lang="ar-SA" sz="2000" dirty="0">
                <a:solidFill>
                  <a:schemeClr val="accent1">
                    <a:lumMod val="50000"/>
                  </a:schemeClr>
                </a:solidFill>
                <a:latin typeface="Calibri" panose="020F0502020204030204" pitchFamily="34" charset="0"/>
                <a:ea typeface="Calibri" panose="020F0502020204030204" pitchFamily="34" charset="0"/>
                <a:cs typeface="Simplified Arabic" panose="02020603050405020304" pitchFamily="18" charset="-78"/>
              </a:rPr>
              <a:t>عندما يكون نظرك موجه ناحية شئ ما بالأعلى، فنلاحظ أن خط الأفق يكون تحت مستوى الرؤية، وهنا تكون مساحة الرؤية فوق خط الأفق أكبر من المساحة الموجودة تحت خط </a:t>
            </a:r>
            <a:r>
              <a:rPr lang="ar-SA" sz="2000" dirty="0" smtClean="0">
                <a:solidFill>
                  <a:schemeClr val="accent1">
                    <a:lumMod val="50000"/>
                  </a:schemeClr>
                </a:solidFill>
                <a:latin typeface="Calibri" panose="020F0502020204030204" pitchFamily="34" charset="0"/>
                <a:ea typeface="Calibri" panose="020F0502020204030204" pitchFamily="34" charset="0"/>
                <a:cs typeface="Simplified Arabic" panose="02020603050405020304" pitchFamily="18" charset="-78"/>
              </a:rPr>
              <a:t>الأفق</a:t>
            </a:r>
            <a:r>
              <a:rPr lang="ar-EG" sz="2000" dirty="0" smtClean="0">
                <a:solidFill>
                  <a:schemeClr val="accent1">
                    <a:lumMod val="50000"/>
                  </a:schemeClr>
                </a:solidFill>
                <a:latin typeface="Calibri" panose="020F0502020204030204" pitchFamily="34" charset="0"/>
                <a:ea typeface="Calibri" panose="020F0502020204030204" pitchFamily="34" charset="0"/>
                <a:cs typeface="Simplified Arabic" panose="02020603050405020304" pitchFamily="18" charset="-78"/>
              </a:rPr>
              <a:t> . شكل </a:t>
            </a:r>
            <a:r>
              <a:rPr lang="ar-EG" sz="2000" dirty="0" smtClean="0">
                <a:solidFill>
                  <a:schemeClr val="accent1">
                    <a:lumMod val="50000"/>
                  </a:schemeClr>
                </a:solidFill>
                <a:latin typeface="Calibri" panose="020F0502020204030204" pitchFamily="34" charset="0"/>
                <a:ea typeface="Calibri" panose="020F0502020204030204" pitchFamily="34" charset="0"/>
                <a:cs typeface="Simplified Arabic" panose="02020603050405020304" pitchFamily="18" charset="-78"/>
              </a:rPr>
              <a:t>(5) </a:t>
            </a:r>
            <a:r>
              <a:rPr lang="ar-EG" sz="2000" dirty="0" smtClean="0">
                <a:solidFill>
                  <a:schemeClr val="accent1">
                    <a:lumMod val="50000"/>
                  </a:schemeClr>
                </a:solidFill>
                <a:latin typeface="Calibri" panose="020F0502020204030204" pitchFamily="34" charset="0"/>
                <a:ea typeface="Calibri" panose="020F0502020204030204" pitchFamily="34" charset="0"/>
                <a:cs typeface="Simplified Arabic" panose="02020603050405020304" pitchFamily="18" charset="-78"/>
              </a:rPr>
              <a:t>.</a:t>
            </a:r>
            <a:endParaRPr lang="en-US" sz="20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90000"/>
              </a:lnSpc>
            </a:pPr>
            <a:endParaRPr lang="en-US" sz="20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90000"/>
              </a:lnSpc>
            </a:pPr>
            <a:endParaRPr lang="en-US" sz="2400" dirty="0">
              <a:solidFill>
                <a:schemeClr val="accent1">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37430069"/>
      </p:ext>
    </p:extLst>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 name="Picture 5" descr="C:\Users\Yasso\Desktop\أساسيات الرسم\75_1562436119500_7ox1e8.jpg"/>
          <p:cNvPicPr/>
          <p:nvPr/>
        </p:nvPicPr>
        <p:blipFill>
          <a:blip r:embed="rId3">
            <a:extLst>
              <a:ext uri="{28A0092B-C50C-407E-A947-70E740481C1C}">
                <a14:useLocalDpi xmlns:a14="http://schemas.microsoft.com/office/drawing/2010/main" val="0"/>
              </a:ext>
            </a:extLst>
          </a:blip>
          <a:srcRect/>
          <a:stretch>
            <a:fillRect/>
          </a:stretch>
        </p:blipFill>
        <p:spPr bwMode="auto">
          <a:xfrm>
            <a:off x="4322005" y="1782842"/>
            <a:ext cx="3648075" cy="1744980"/>
          </a:xfrm>
          <a:prstGeom prst="rect">
            <a:avLst/>
          </a:prstGeom>
          <a:noFill/>
          <a:ln>
            <a:solidFill>
              <a:srgbClr val="4F81BD"/>
            </a:solidFill>
          </a:ln>
        </p:spPr>
      </p:pic>
      <p:pic>
        <p:nvPicPr>
          <p:cNvPr id="7" name="Picture 6" descr="C:\Users\Yasso\Desktop\أساسيات الرسم\76_1562436190142_5m3j0g.jpg"/>
          <p:cNvPicPr/>
          <p:nvPr/>
        </p:nvPicPr>
        <p:blipFill>
          <a:blip r:embed="rId4">
            <a:extLst>
              <a:ext uri="{28A0092B-C50C-407E-A947-70E740481C1C}">
                <a14:useLocalDpi xmlns:a14="http://schemas.microsoft.com/office/drawing/2010/main" val="0"/>
              </a:ext>
            </a:extLst>
          </a:blip>
          <a:srcRect/>
          <a:stretch>
            <a:fillRect/>
          </a:stretch>
        </p:blipFill>
        <p:spPr bwMode="auto">
          <a:xfrm>
            <a:off x="922930" y="3335973"/>
            <a:ext cx="3619500" cy="1748155"/>
          </a:xfrm>
          <a:prstGeom prst="rect">
            <a:avLst/>
          </a:prstGeom>
          <a:noFill/>
          <a:ln>
            <a:solidFill>
              <a:srgbClr val="4F81BD"/>
            </a:solidFill>
          </a:ln>
        </p:spPr>
      </p:pic>
      <p:pic>
        <p:nvPicPr>
          <p:cNvPr id="8" name="Picture 7" descr="C:\Users\Yasso\Desktop\أساسيات الرسم\77_1562436250136_0lxkhl.jpg"/>
          <p:cNvPicPr/>
          <p:nvPr/>
        </p:nvPicPr>
        <p:blipFill>
          <a:blip r:embed="rId5">
            <a:extLst>
              <a:ext uri="{28A0092B-C50C-407E-A947-70E740481C1C}">
                <a14:useLocalDpi xmlns:a14="http://schemas.microsoft.com/office/drawing/2010/main" val="0"/>
              </a:ext>
            </a:extLst>
          </a:blip>
          <a:srcRect/>
          <a:stretch>
            <a:fillRect/>
          </a:stretch>
        </p:blipFill>
        <p:spPr bwMode="auto">
          <a:xfrm>
            <a:off x="4755754" y="3949321"/>
            <a:ext cx="3545205" cy="1890001"/>
          </a:xfrm>
          <a:prstGeom prst="rect">
            <a:avLst/>
          </a:prstGeom>
          <a:noFill/>
          <a:ln>
            <a:solidFill>
              <a:srgbClr val="4F81BD"/>
            </a:solidFill>
          </a:ln>
        </p:spPr>
      </p:pic>
      <p:sp>
        <p:nvSpPr>
          <p:cNvPr id="5" name="TextBox 4"/>
          <p:cNvSpPr txBox="1"/>
          <p:nvPr/>
        </p:nvSpPr>
        <p:spPr>
          <a:xfrm>
            <a:off x="2057400" y="2286000"/>
            <a:ext cx="1828800" cy="369332"/>
          </a:xfrm>
          <a:prstGeom prst="rect">
            <a:avLst/>
          </a:prstGeom>
          <a:noFill/>
        </p:spPr>
        <p:txBody>
          <a:bodyPr wrap="square" rtlCol="0">
            <a:spAutoFit/>
          </a:bodyPr>
          <a:lstStyle/>
          <a:p>
            <a:pPr algn="ctr"/>
            <a:r>
              <a:rPr lang="ar-EG" dirty="0" smtClean="0">
                <a:solidFill>
                  <a:schemeClr val="accent1">
                    <a:lumMod val="50000"/>
                  </a:schemeClr>
                </a:solidFill>
              </a:rPr>
              <a:t>شكل </a:t>
            </a:r>
            <a:r>
              <a:rPr lang="ar-EG" dirty="0" smtClean="0">
                <a:solidFill>
                  <a:schemeClr val="accent1">
                    <a:lumMod val="50000"/>
                  </a:schemeClr>
                </a:solidFill>
              </a:rPr>
              <a:t>(3)</a:t>
            </a:r>
            <a:endParaRPr lang="en-US" dirty="0">
              <a:solidFill>
                <a:schemeClr val="accent1">
                  <a:lumMod val="50000"/>
                </a:schemeClr>
              </a:solidFill>
            </a:endParaRPr>
          </a:p>
        </p:txBody>
      </p:sp>
      <p:sp>
        <p:nvSpPr>
          <p:cNvPr id="9" name="TextBox 8"/>
          <p:cNvSpPr txBox="1"/>
          <p:nvPr/>
        </p:nvSpPr>
        <p:spPr>
          <a:xfrm>
            <a:off x="1752600" y="5181600"/>
            <a:ext cx="2133600" cy="369332"/>
          </a:xfrm>
          <a:prstGeom prst="rect">
            <a:avLst/>
          </a:prstGeom>
          <a:noFill/>
        </p:spPr>
        <p:txBody>
          <a:bodyPr wrap="square" rtlCol="0">
            <a:spAutoFit/>
          </a:bodyPr>
          <a:lstStyle/>
          <a:p>
            <a:pPr algn="ctr"/>
            <a:r>
              <a:rPr lang="ar-EG" dirty="0" smtClean="0">
                <a:solidFill>
                  <a:schemeClr val="accent1">
                    <a:lumMod val="50000"/>
                  </a:schemeClr>
                </a:solidFill>
              </a:rPr>
              <a:t>شكل </a:t>
            </a:r>
            <a:r>
              <a:rPr lang="ar-EG" dirty="0" smtClean="0">
                <a:solidFill>
                  <a:schemeClr val="accent1">
                    <a:lumMod val="50000"/>
                  </a:schemeClr>
                </a:solidFill>
              </a:rPr>
              <a:t>(4)</a:t>
            </a:r>
            <a:endParaRPr lang="en-US" dirty="0">
              <a:solidFill>
                <a:schemeClr val="accent1">
                  <a:lumMod val="50000"/>
                </a:schemeClr>
              </a:solidFill>
            </a:endParaRPr>
          </a:p>
        </p:txBody>
      </p:sp>
      <p:sp>
        <p:nvSpPr>
          <p:cNvPr id="10" name="TextBox 9"/>
          <p:cNvSpPr txBox="1"/>
          <p:nvPr/>
        </p:nvSpPr>
        <p:spPr>
          <a:xfrm>
            <a:off x="5943600" y="5812595"/>
            <a:ext cx="1524000" cy="369332"/>
          </a:xfrm>
          <a:prstGeom prst="rect">
            <a:avLst/>
          </a:prstGeom>
          <a:noFill/>
        </p:spPr>
        <p:txBody>
          <a:bodyPr wrap="square" rtlCol="0">
            <a:spAutoFit/>
          </a:bodyPr>
          <a:lstStyle/>
          <a:p>
            <a:pPr algn="ctr"/>
            <a:r>
              <a:rPr lang="ar-EG" dirty="0" smtClean="0">
                <a:solidFill>
                  <a:schemeClr val="accent1">
                    <a:lumMod val="50000"/>
                  </a:schemeClr>
                </a:solidFill>
              </a:rPr>
              <a:t>شكل </a:t>
            </a:r>
            <a:r>
              <a:rPr lang="ar-EG" dirty="0" smtClean="0">
                <a:solidFill>
                  <a:schemeClr val="accent1">
                    <a:lumMod val="50000"/>
                  </a:schemeClr>
                </a:solidFill>
              </a:rPr>
              <a:t>(5) </a:t>
            </a:r>
            <a:endParaRPr lang="en-US" dirty="0">
              <a:solidFill>
                <a:schemeClr val="accent1">
                  <a:lumMod val="50000"/>
                </a:schemeClr>
              </a:solidFill>
            </a:endParaRPr>
          </a:p>
        </p:txBody>
      </p:sp>
    </p:spTree>
    <p:extLst>
      <p:ext uri="{BB962C8B-B14F-4D97-AF65-F5344CB8AC3E}">
        <p14:creationId xmlns:p14="http://schemas.microsoft.com/office/powerpoint/2010/main" val="3096565709"/>
      </p:ext>
    </p:extLst>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1981200" y="2404497"/>
            <a:ext cx="6134100" cy="2677656"/>
          </a:xfrm>
          <a:prstGeom prst="rect">
            <a:avLst/>
          </a:prstGeom>
        </p:spPr>
        <p:txBody>
          <a:bodyPr wrap="square">
            <a:spAutoFit/>
          </a:bodyPr>
          <a:lstStyle/>
          <a:p>
            <a:pPr algn="just" rtl="1"/>
            <a:r>
              <a:rPr lang="ar-SA" sz="2800" b="1" dirty="0">
                <a:solidFill>
                  <a:schemeClr val="accent6">
                    <a:lumMod val="50000"/>
                  </a:schemeClr>
                </a:solidFill>
                <a:latin typeface="Calibri" panose="020F0502020204030204" pitchFamily="34" charset="0"/>
                <a:ea typeface="Calibri" panose="020F0502020204030204" pitchFamily="34" charset="0"/>
              </a:rPr>
              <a:t>وتنقسم أنواع المنظور إلى:</a:t>
            </a:r>
            <a:endParaRPr lang="en-US" sz="2800" dirty="0">
              <a:solidFill>
                <a:schemeClr val="accent6">
                  <a:lumMod val="50000"/>
                </a:schemeClr>
              </a:solidFill>
              <a:latin typeface="Calibri" panose="020F0502020204030204" pitchFamily="34" charset="0"/>
              <a:ea typeface="Calibri" panose="020F0502020204030204" pitchFamily="34" charset="0"/>
            </a:endParaRPr>
          </a:p>
          <a:p>
            <a:pPr marL="342900" marR="0" lvl="0" indent="-342900" algn="just" rtl="1">
              <a:buFont typeface="Simplified Arabic" panose="02020603050405020304" pitchFamily="18" charset="-78"/>
              <a:buChar char="-"/>
            </a:pPr>
            <a:r>
              <a:rPr lang="ar-SA" sz="2800" dirty="0">
                <a:solidFill>
                  <a:schemeClr val="accent1">
                    <a:lumMod val="50000"/>
                  </a:schemeClr>
                </a:solidFill>
                <a:latin typeface="Calibri" panose="020F0502020204030204" pitchFamily="34" charset="0"/>
                <a:ea typeface="Calibri" panose="020F0502020204030204" pitchFamily="34" charset="0"/>
              </a:rPr>
              <a:t>منظور من نقطة واحدة</a:t>
            </a:r>
            <a:endParaRPr lang="en-US" sz="2800" dirty="0">
              <a:solidFill>
                <a:schemeClr val="accent1">
                  <a:lumMod val="50000"/>
                </a:schemeClr>
              </a:solidFill>
              <a:latin typeface="Calibri" panose="020F0502020204030204" pitchFamily="34" charset="0"/>
              <a:ea typeface="Calibri" panose="020F0502020204030204" pitchFamily="34" charset="0"/>
            </a:endParaRPr>
          </a:p>
          <a:p>
            <a:pPr marL="342900" marR="0" lvl="0" indent="-342900" algn="just" rtl="1">
              <a:buFont typeface="Simplified Arabic" panose="02020603050405020304" pitchFamily="18" charset="-78"/>
              <a:buChar char="-"/>
            </a:pPr>
            <a:r>
              <a:rPr lang="ar-SA" sz="2800" dirty="0">
                <a:solidFill>
                  <a:schemeClr val="accent1">
                    <a:lumMod val="50000"/>
                  </a:schemeClr>
                </a:solidFill>
                <a:latin typeface="Calibri" panose="020F0502020204030204" pitchFamily="34" charset="0"/>
                <a:ea typeface="Calibri" panose="020F0502020204030204" pitchFamily="34" charset="0"/>
              </a:rPr>
              <a:t>منظور من نقطتين</a:t>
            </a:r>
            <a:endParaRPr lang="en-US" sz="2800" dirty="0">
              <a:solidFill>
                <a:schemeClr val="accent1">
                  <a:lumMod val="50000"/>
                </a:schemeClr>
              </a:solidFill>
              <a:latin typeface="Calibri" panose="020F0502020204030204" pitchFamily="34" charset="0"/>
              <a:ea typeface="Calibri" panose="020F0502020204030204" pitchFamily="34" charset="0"/>
            </a:endParaRPr>
          </a:p>
          <a:p>
            <a:pPr marL="342900" marR="0" lvl="0" indent="-342900" algn="just" rtl="1">
              <a:buFont typeface="Simplified Arabic" panose="02020603050405020304" pitchFamily="18" charset="-78"/>
              <a:buChar char="-"/>
            </a:pPr>
            <a:r>
              <a:rPr lang="ar-SA" sz="2800" dirty="0">
                <a:solidFill>
                  <a:schemeClr val="accent1">
                    <a:lumMod val="50000"/>
                  </a:schemeClr>
                </a:solidFill>
                <a:latin typeface="Calibri" panose="020F0502020204030204" pitchFamily="34" charset="0"/>
                <a:ea typeface="Calibri" panose="020F0502020204030204" pitchFamily="34" charset="0"/>
              </a:rPr>
              <a:t>منظور من ثلاثة </a:t>
            </a:r>
            <a:r>
              <a:rPr lang="ar-SA" sz="2800" dirty="0" smtClean="0">
                <a:solidFill>
                  <a:schemeClr val="accent1">
                    <a:lumMod val="50000"/>
                  </a:schemeClr>
                </a:solidFill>
                <a:latin typeface="Calibri" panose="020F0502020204030204" pitchFamily="34" charset="0"/>
                <a:ea typeface="Calibri" panose="020F0502020204030204" pitchFamily="34" charset="0"/>
              </a:rPr>
              <a:t>نقاط</a:t>
            </a:r>
            <a:endParaRPr lang="ar-EG" sz="2800" dirty="0" smtClean="0">
              <a:solidFill>
                <a:schemeClr val="accent1">
                  <a:lumMod val="50000"/>
                </a:schemeClr>
              </a:solidFill>
              <a:latin typeface="Calibri" panose="020F0502020204030204" pitchFamily="34" charset="0"/>
              <a:ea typeface="Calibri" panose="020F0502020204030204" pitchFamily="34" charset="0"/>
            </a:endParaRPr>
          </a:p>
          <a:p>
            <a:pPr marR="0" lvl="0" algn="just" rtl="1"/>
            <a:r>
              <a:rPr lang="ar-EG" sz="2800" dirty="0" smtClean="0">
                <a:solidFill>
                  <a:schemeClr val="accent1">
                    <a:lumMod val="50000"/>
                  </a:schemeClr>
                </a:solidFill>
                <a:latin typeface="Calibri" panose="020F0502020204030204" pitchFamily="34" charset="0"/>
                <a:ea typeface="Calibri" panose="020F0502020204030204" pitchFamily="34" charset="0"/>
              </a:rPr>
              <a:t>وسوف يتضح ذلك عند رسم منظور لعنصر الكرسى بزاوية ما  كما يلى :</a:t>
            </a:r>
            <a:endParaRPr lang="en-US" sz="2800" dirty="0">
              <a:solidFill>
                <a:schemeClr val="accent1">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28001112"/>
      </p:ext>
    </p:extLst>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TotalTime>
  <Words>547</Words>
  <Application>Microsoft Office PowerPoint</Application>
  <PresentationFormat>On-screen Show (4:3)</PresentationFormat>
  <Paragraphs>65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Corbel</vt:lpstr>
      <vt:lpstr>Simplified Arabic</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dc:creator>
  <cp:lastModifiedBy>Yasso</cp:lastModifiedBy>
  <cp:revision>150</cp:revision>
  <dcterms:created xsi:type="dcterms:W3CDTF">2020-03-21T14:07:42Z</dcterms:created>
  <dcterms:modified xsi:type="dcterms:W3CDTF">2020-04-01T06:48:04Z</dcterms:modified>
</cp:coreProperties>
</file>