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sldIdLst>
    <p:sldId id="256" r:id="rId2"/>
    <p:sldId id="259" r:id="rId3"/>
    <p:sldId id="260" r:id="rId4"/>
    <p:sldId id="261" r:id="rId5"/>
    <p:sldId id="262" r:id="rId6"/>
    <p:sldId id="263" r:id="rId7"/>
    <p:sldId id="264" r:id="rId8"/>
    <p:sldId id="265" r:id="rId9"/>
    <p:sldId id="266" r:id="rId10"/>
    <p:sldId id="268" r:id="rId11"/>
    <p:sldId id="269"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16ECB0B-5F4A-4FF1-AD0F-06C08C49F31F}" type="datetimeFigureOut">
              <a:rPr lang="ar-EG" smtClean="0"/>
              <a:pPr/>
              <a:t>29/07/1441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4911EB-BE41-4A97-839C-5EC5813B1EC3}"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3/23/2020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3/23/2020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7771" y="1"/>
            <a:ext cx="9895472" cy="7253207"/>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2362200" y="2514600"/>
            <a:ext cx="5908730" cy="3124200"/>
          </a:xfrm>
        </p:spPr>
        <p:txBody>
          <a:bodyPr>
            <a:noAutofit/>
          </a:bodyPr>
          <a:lstStyle/>
          <a:p>
            <a:r>
              <a:rPr lang="ar-EG" sz="6000" b="1" dirty="0" smtClean="0">
                <a:solidFill>
                  <a:schemeClr val="accent4"/>
                </a:solidFill>
                <a:latin typeface="Times New Roman" pitchFamily="18" charset="0"/>
                <a:cs typeface="Times New Roman" pitchFamily="18" charset="0"/>
              </a:rPr>
              <a:t>تك التغطية والترسيب</a:t>
            </a:r>
            <a:r>
              <a:rPr lang="en-US" sz="4400" dirty="0" smtClean="0">
                <a:solidFill>
                  <a:schemeClr val="accent4"/>
                </a:solidFill>
                <a:latin typeface="Times New Roman" pitchFamily="18" charset="0"/>
                <a:cs typeface="Times New Roman" pitchFamily="18" charset="0"/>
              </a:rPr>
              <a:t/>
            </a:r>
            <a:br>
              <a:rPr lang="en-US" sz="4400" dirty="0" smtClean="0">
                <a:solidFill>
                  <a:schemeClr val="accent4"/>
                </a:solidFill>
                <a:latin typeface="Times New Roman" pitchFamily="18" charset="0"/>
                <a:cs typeface="Times New Roman" pitchFamily="18" charset="0"/>
              </a:rPr>
            </a:br>
            <a:r>
              <a:rPr lang="ar-EG" sz="3200" dirty="0" smtClean="0">
                <a:solidFill>
                  <a:schemeClr val="accent4"/>
                </a:solidFill>
                <a:latin typeface="Times New Roman" pitchFamily="18" charset="0"/>
                <a:cs typeface="Times New Roman" pitchFamily="18" charset="0"/>
              </a:rPr>
              <a:t>(المحاضرة السادسة)</a:t>
            </a:r>
          </a:p>
          <a:p>
            <a:r>
              <a:rPr lang="ar-EG" sz="4400" b="1" dirty="0" smtClean="0">
                <a:solidFill>
                  <a:schemeClr val="tx2"/>
                </a:solidFill>
              </a:rPr>
              <a:t>الفرقة الثانية</a:t>
            </a:r>
            <a:endParaRPr lang="ar-EG" sz="3600" b="1" dirty="0" smtClean="0">
              <a:solidFill>
                <a:schemeClr val="tx2"/>
              </a:solidFill>
            </a:endParaRPr>
          </a:p>
          <a:p>
            <a:r>
              <a:rPr lang="ar-EG" sz="4400" b="1" dirty="0" smtClean="0">
                <a:solidFill>
                  <a:schemeClr val="accent4"/>
                </a:solidFill>
              </a:rPr>
              <a:t>أ.م.د/ محمد العوامي محمد</a:t>
            </a:r>
          </a:p>
          <a:p>
            <a:endParaRPr lang="ar-EG" sz="4400" b="1" dirty="0">
              <a:solidFill>
                <a:schemeClr val="accent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01000" y="360610"/>
            <a:ext cx="1143000" cy="1434878"/>
          </a:xfrm>
          <a:prstGeom prst="rect">
            <a:avLst/>
          </a:prstGeom>
        </p:spPr>
      </p:pic>
    </p:spTree>
    <p:extLst>
      <p:ext uri="{BB962C8B-B14F-4D97-AF65-F5344CB8AC3E}">
        <p14:creationId xmlns:p14="http://schemas.microsoft.com/office/powerpoint/2010/main" xmlns="" val="526449376"/>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81600"/>
          </a:xfrm>
          <a:blipFill>
            <a:blip r:embed="rId2" cstate="print"/>
            <a:tile tx="0" ty="0" sx="100000" sy="100000" flip="none" algn="tl"/>
          </a:blipFill>
        </p:spPr>
        <p:txBody>
          <a:bodyPr/>
          <a:lstStyle/>
          <a:p>
            <a:pPr>
              <a:buNone/>
            </a:pPr>
            <a:r>
              <a:rPr lang="ar-SA" sz="3200" b="1" dirty="0" smtClean="0"/>
              <a:t>3</a:t>
            </a:r>
            <a:r>
              <a:rPr lang="ar-SA" sz="3200" b="1" u="sng" dirty="0" smtClean="0"/>
              <a:t>- حمضية </a:t>
            </a:r>
            <a:r>
              <a:rPr lang="ar-EG" sz="3200" b="1" u="sng" dirty="0" smtClean="0"/>
              <a:t>ا</a:t>
            </a:r>
            <a:r>
              <a:rPr lang="ar-SA" sz="3200" b="1" u="sng" dirty="0" smtClean="0"/>
              <a:t>لمحلول</a:t>
            </a:r>
            <a:r>
              <a:rPr lang="ar-SA" sz="3200" dirty="0" smtClean="0"/>
              <a:t> </a:t>
            </a:r>
            <a:r>
              <a:rPr lang="ar-SA" sz="3200" b="1" dirty="0" smtClean="0"/>
              <a:t>" </a:t>
            </a:r>
            <a:r>
              <a:rPr lang="en-US" sz="3200" b="1" dirty="0" smtClean="0"/>
              <a:t>PH </a:t>
            </a:r>
            <a:r>
              <a:rPr lang="ar-SA" sz="3200" b="1" dirty="0" smtClean="0"/>
              <a:t> " </a:t>
            </a:r>
            <a:endParaRPr lang="ar-EG" sz="3200" b="1" dirty="0" smtClean="0"/>
          </a:p>
          <a:p>
            <a:pPr>
              <a:buNone/>
            </a:pPr>
            <a:r>
              <a:rPr lang="ar-EG" b="1" dirty="0" smtClean="0"/>
              <a:t>تنقسم محاليل الطلاء من حيث درجة الحامضية الى ثلاثة انواع هي:-</a:t>
            </a:r>
          </a:p>
          <a:p>
            <a:pPr>
              <a:buNone/>
            </a:pPr>
            <a:r>
              <a:rPr lang="ar-EG" b="1" dirty="0" smtClean="0"/>
              <a:t>أ- محاليل حمضية (</a:t>
            </a:r>
            <a:r>
              <a:rPr lang="en-US" b="1" dirty="0" smtClean="0"/>
              <a:t>PH </a:t>
            </a:r>
            <a:r>
              <a:rPr lang="ar-EG" b="1" dirty="0" smtClean="0"/>
              <a:t>اقل من7 ) </a:t>
            </a:r>
          </a:p>
          <a:p>
            <a:pPr>
              <a:buNone/>
            </a:pPr>
            <a:r>
              <a:rPr lang="ar-SA" dirty="0" smtClean="0"/>
              <a:t>المحاليل الحمضية مثل النحاس الحمضي والقصدير الحمضي  مختلـف حمامـات الفلوبورات ( لأن معظم هذه المحاليل تحتوى على نسبة من الحمض الحر )فإن التحكم في " </a:t>
            </a:r>
            <a:r>
              <a:rPr lang="en-US" dirty="0" smtClean="0"/>
              <a:t>PH </a:t>
            </a:r>
            <a:r>
              <a:rPr lang="ar-SA" dirty="0" smtClean="0"/>
              <a:t> " ليس هاماً   عادة  )</a:t>
            </a:r>
            <a:endParaRPr lang="ar-EG" b="1" dirty="0" smtClean="0"/>
          </a:p>
          <a:p>
            <a:pPr>
              <a:buNone/>
            </a:pPr>
            <a:r>
              <a:rPr lang="ar-EG" b="1" dirty="0" smtClean="0"/>
              <a:t>ب-محاليل قلوية(</a:t>
            </a:r>
            <a:r>
              <a:rPr lang="en-US" b="1" dirty="0" smtClean="0"/>
              <a:t>PH </a:t>
            </a:r>
            <a:r>
              <a:rPr lang="ar-EG" b="1" dirty="0" smtClean="0"/>
              <a:t>اكبر من 7)</a:t>
            </a:r>
          </a:p>
          <a:p>
            <a:pPr>
              <a:buNone/>
            </a:pPr>
            <a:r>
              <a:rPr lang="ar-SA" dirty="0" smtClean="0"/>
              <a:t>المحاليل القلوية المحتوية على الهيدروكسيـدات مثـل هيدروكسيد الصوديوم وهيدروكسيد الامونيوم </a:t>
            </a:r>
            <a:r>
              <a:rPr lang="en-US" dirty="0" smtClean="0"/>
              <a:t>–</a:t>
            </a:r>
            <a:r>
              <a:rPr lang="ar-SA" dirty="0" smtClean="0"/>
              <a:t> يضاف إليها حمض الكبريتيك أو الهيدروكلوريك لرفع قيمة الحمضية </a:t>
            </a:r>
            <a:r>
              <a:rPr lang="en-US" dirty="0" smtClean="0"/>
              <a:t> ( P H )</a:t>
            </a:r>
            <a:endParaRPr lang="ar-EG" b="1" dirty="0" smtClean="0"/>
          </a:p>
        </p:txBody>
      </p:sp>
      <p:sp>
        <p:nvSpPr>
          <p:cNvPr id="5"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181600"/>
          </a:xfrm>
          <a:blipFill>
            <a:blip r:embed="rId2" cstate="print"/>
            <a:tile tx="0" ty="0" sx="100000" sy="100000" flip="none" algn="tl"/>
          </a:blipFill>
        </p:spPr>
        <p:txBody>
          <a:bodyPr/>
          <a:lstStyle/>
          <a:p>
            <a:pPr>
              <a:buNone/>
            </a:pPr>
            <a:r>
              <a:rPr lang="ar-EG" b="1" dirty="0" smtClean="0"/>
              <a:t>ج-محاليل متعادلة (</a:t>
            </a:r>
            <a:r>
              <a:rPr lang="en-US" b="1" dirty="0" smtClean="0"/>
              <a:t>PH </a:t>
            </a:r>
            <a:r>
              <a:rPr lang="ar-EG" b="1" dirty="0" smtClean="0"/>
              <a:t>=7)</a:t>
            </a:r>
            <a:endParaRPr lang="ar-EG" dirty="0" smtClean="0"/>
          </a:p>
          <a:p>
            <a:pPr>
              <a:buNone/>
            </a:pPr>
            <a:r>
              <a:rPr lang="ar-SA" dirty="0" smtClean="0"/>
              <a:t>المحاليل المتعادلة مثل حمام النيكل وبعض محاليل البيروفوسفات التحكم في الحمضية </a:t>
            </a:r>
            <a:r>
              <a:rPr lang="en-US" dirty="0" smtClean="0"/>
              <a:t>( P H )</a:t>
            </a:r>
            <a:r>
              <a:rPr lang="ar-SA" dirty="0" smtClean="0"/>
              <a:t> هام جدا لكي يعمل المحلول بأحسن فاعلية وليحـافظ على الخواص الفيزيائية المطلوبة للمترسبات ويكون بزيادة الأحماض أو القلويات .</a:t>
            </a:r>
            <a:endParaRPr lang="en-US" dirty="0" smtClean="0"/>
          </a:p>
          <a:p>
            <a:pPr>
              <a:buFontTx/>
              <a:buChar char="-"/>
            </a:pPr>
            <a:r>
              <a:rPr lang="ar-SA" b="1" dirty="0" smtClean="0"/>
              <a:t>في كل الحالات الإضافات تكون في حدود صغيره وعلى مراحل متساوية .</a:t>
            </a:r>
            <a:endParaRPr lang="ar-EG" b="1" dirty="0" smtClean="0"/>
          </a:p>
          <a:p>
            <a:pPr>
              <a:buFontTx/>
              <a:buChar char="-"/>
            </a:pPr>
            <a:endParaRPr lang="en-US" b="1" dirty="0" smtClean="0"/>
          </a:p>
          <a:p>
            <a:r>
              <a:rPr lang="ar-SA" sz="3200" b="1" dirty="0" smtClean="0"/>
              <a:t>4</a:t>
            </a:r>
            <a:r>
              <a:rPr lang="ar-SA" sz="3200" b="1" u="sng" dirty="0" smtClean="0"/>
              <a:t>- الأقطاب الموجبة (الآنود</a:t>
            </a:r>
            <a:r>
              <a:rPr lang="ar-SA" sz="3200" b="1" dirty="0" smtClean="0"/>
              <a:t>)</a:t>
            </a:r>
            <a:r>
              <a:rPr lang="en-US" sz="3200" b="1" dirty="0" smtClean="0"/>
              <a:t> </a:t>
            </a:r>
            <a:r>
              <a:rPr lang="en-US" sz="2800" b="1" dirty="0" smtClean="0"/>
              <a:t>Anode       </a:t>
            </a:r>
            <a:r>
              <a:rPr lang="en-US" sz="2800" b="1" u="sng" dirty="0" smtClean="0"/>
              <a:t> </a:t>
            </a:r>
            <a:endParaRPr lang="ar-EG" sz="2800" b="1" u="sng" dirty="0" smtClean="0"/>
          </a:p>
          <a:p>
            <a:r>
              <a:rPr lang="ar-SA" dirty="0" smtClean="0"/>
              <a:t>القطب الموجب في بعض الحالات يكون مصدر للمتاعب في حمام الترسيب إذا تأكسد ونتج عن ذلك مواد لزجة ومواد طينية ملوثة للمحلول . </a:t>
            </a:r>
            <a:endParaRPr lang="en-US" dirty="0" smtClean="0"/>
          </a:p>
          <a:p>
            <a:endParaRPr lang="ar-EG" dirty="0"/>
          </a:p>
        </p:txBody>
      </p:sp>
      <p:sp>
        <p:nvSpPr>
          <p:cNvPr id="5"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05400"/>
          </a:xfrm>
          <a:blipFill>
            <a:blip r:embed="rId2" cstate="print"/>
            <a:tile tx="0" ty="0" sx="100000" sy="100000" flip="none" algn="tl"/>
          </a:blipFill>
        </p:spPr>
        <p:txBody>
          <a:bodyPr/>
          <a:lstStyle/>
          <a:p>
            <a:r>
              <a:rPr lang="ar-SA" u="sng" dirty="0" smtClean="0"/>
              <a:t>القطب الموجب في </a:t>
            </a:r>
            <a:r>
              <a:rPr lang="ar-EG" u="sng" dirty="0" smtClean="0"/>
              <a:t>محلول</a:t>
            </a:r>
            <a:r>
              <a:rPr lang="ar-SA" u="sng" dirty="0" smtClean="0"/>
              <a:t> </a:t>
            </a:r>
            <a:r>
              <a:rPr lang="ar-EG" u="sng" dirty="0" smtClean="0"/>
              <a:t>الطلاء</a:t>
            </a:r>
            <a:r>
              <a:rPr lang="ar-SA" u="sng" dirty="0" smtClean="0"/>
              <a:t> له وظيفتين :-</a:t>
            </a:r>
            <a:endParaRPr lang="en-US" u="sng" dirty="0" smtClean="0"/>
          </a:p>
          <a:p>
            <a:pPr>
              <a:buNone/>
            </a:pPr>
            <a:r>
              <a:rPr lang="ar-SA" dirty="0" smtClean="0"/>
              <a:t>أ - يعمل كقطب لتوصيل التيار داخل </a:t>
            </a:r>
            <a:r>
              <a:rPr lang="ar-EG" dirty="0" smtClean="0"/>
              <a:t>خلية التحليل الكهربي</a:t>
            </a:r>
            <a:r>
              <a:rPr lang="ar-SA" dirty="0" smtClean="0"/>
              <a:t> .</a:t>
            </a:r>
            <a:endParaRPr lang="en-US" dirty="0" smtClean="0"/>
          </a:p>
          <a:p>
            <a:pPr>
              <a:buNone/>
            </a:pPr>
            <a:r>
              <a:rPr lang="ar-SA" dirty="0" smtClean="0"/>
              <a:t>ب -في معظم الأحوال فهو يعوض النقص من الفلز المترسب على القطب السالب " الكاثود " وذلك للمحافظة على التوازن في حمام الطلاء .</a:t>
            </a:r>
            <a:endParaRPr lang="en-US" dirty="0" smtClean="0"/>
          </a:p>
          <a:p>
            <a:pPr>
              <a:buFontTx/>
              <a:buChar char="-"/>
            </a:pPr>
            <a:r>
              <a:rPr lang="ar-SA" dirty="0" smtClean="0"/>
              <a:t>عند رفع كثافة التيار أكثر من اللازم لزيادة سرعة الترسيب تتزايد طبقة الطلاء وينتج عن ذلك استقطاب القطب الموجب  وذلك بتكون طبقة من الأكسيد الغير ذائب ولإزالة هـذا الاستقطاب تضاف بعض المواد الكيميائية لمنع تكون الأكسيد على القطب الموجب .</a:t>
            </a:r>
            <a:endParaRPr lang="ar-EG" dirty="0" smtClean="0"/>
          </a:p>
          <a:p>
            <a:pPr algn="ctr">
              <a:buNone/>
            </a:pPr>
            <a:r>
              <a:rPr lang="ar-EG" sz="2800" b="1" u="sng" dirty="0" smtClean="0">
                <a:solidFill>
                  <a:srgbClr val="0070C0"/>
                </a:solidFill>
                <a:latin typeface="Andalus" pitchFamily="18" charset="-78"/>
                <a:cs typeface="Andalus" pitchFamily="18" charset="-78"/>
              </a:rPr>
              <a:t>والى لقاء آخر في المحاضرة القادمة ان شاء الله</a:t>
            </a:r>
          </a:p>
          <a:p>
            <a:pPr algn="ctr">
              <a:buNone/>
            </a:pPr>
            <a:r>
              <a:rPr lang="ar-EG" sz="2800" b="1" u="sng" dirty="0" smtClean="0">
                <a:solidFill>
                  <a:srgbClr val="0070C0"/>
                </a:solidFill>
                <a:latin typeface="Andalus" pitchFamily="18" charset="-78"/>
                <a:cs typeface="Andalus" pitchFamily="18" charset="-78"/>
              </a:rPr>
              <a:t>والسلام عليكم ورحمة الله</a:t>
            </a:r>
          </a:p>
          <a:p>
            <a:pPr>
              <a:buFontTx/>
              <a:buChar char="-"/>
            </a:pPr>
            <a:endParaRPr lang="ar-EG" dirty="0"/>
          </a:p>
        </p:txBody>
      </p:sp>
      <p:sp>
        <p:nvSpPr>
          <p:cNvPr id="5"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124200"/>
          </a:xfrm>
        </p:spPr>
        <p:txBody>
          <a:bodyPr>
            <a:normAutofit fontScale="90000"/>
          </a:bodyPr>
          <a:lstStyle/>
          <a:p>
            <a:pPr algn="ct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SA" sz="5400" b="1" u="sng" dirty="0" smtClean="0"/>
              <a:t>تجهيز سطح المنتج قبل عملية الطلاء الكهربي</a:t>
            </a:r>
            <a:r>
              <a:rPr lang="ar-EG" sz="4000" b="1" u="sng" dirty="0" smtClean="0"/>
              <a:t/>
            </a:r>
            <a:br>
              <a:rPr lang="ar-EG" sz="4000" b="1" u="sng" dirty="0" smtClean="0"/>
            </a:br>
            <a:r>
              <a:rPr lang="en-US" sz="4000" dirty="0" smtClean="0"/>
              <a:t/>
            </a:r>
            <a:br>
              <a:rPr lang="en-US" sz="4000" dirty="0" smtClean="0"/>
            </a:br>
            <a:r>
              <a:rPr lang="ru-RU" sz="6700" dirty="0" smtClean="0">
                <a:latin typeface="Times New Roman" pitchFamily="18" charset="0"/>
                <a:cs typeface="Times New Roman" pitchFamily="18" charset="0"/>
              </a:rPr>
              <a:t/>
            </a:r>
            <a:br>
              <a:rPr lang="ru-RU" sz="6700" dirty="0" smtClean="0">
                <a:latin typeface="Times New Roman" pitchFamily="18" charset="0"/>
                <a:cs typeface="Times New Roman" pitchFamily="18" charset="0"/>
              </a:rPr>
            </a:br>
            <a:endParaRPr lang="ar-EG" sz="67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267200"/>
          </a:xfrm>
          <a:blipFill>
            <a:blip r:embed="rId2" cstate="print"/>
            <a:tile tx="0" ty="0" sx="100000" sy="100000" flip="none" algn="tl"/>
          </a:blipFill>
        </p:spPr>
        <p:txBody>
          <a:bodyPr>
            <a:normAutofit/>
          </a:bodyPr>
          <a:lstStyle/>
          <a:p>
            <a:pPr>
              <a:buNone/>
            </a:pPr>
            <a:r>
              <a:rPr lang="ar-SA" b="1" u="sng" dirty="0" smtClean="0">
                <a:solidFill>
                  <a:srgbClr val="C00000"/>
                </a:solidFill>
              </a:rPr>
              <a:t>المعالجة الحمضية الكهروكيميائية</a:t>
            </a:r>
            <a:r>
              <a:rPr lang="ar-EG" b="1" u="sng" dirty="0" smtClean="0">
                <a:solidFill>
                  <a:srgbClr val="C00000"/>
                </a:solidFill>
              </a:rPr>
              <a:t>  </a:t>
            </a:r>
            <a:r>
              <a:rPr lang="en-US" b="1" dirty="0" smtClean="0"/>
              <a:t>Electrochemical Pickling</a:t>
            </a:r>
          </a:p>
          <a:p>
            <a:r>
              <a:rPr lang="ar-EG" dirty="0" smtClean="0"/>
              <a:t>تنقسم المعالجة الحمضية الكهروكيميائية الى نوعين هما:-</a:t>
            </a:r>
          </a:p>
          <a:p>
            <a:r>
              <a:rPr lang="ar-EG" b="1" u="sng" dirty="0" smtClean="0">
                <a:solidFill>
                  <a:srgbClr val="C00000"/>
                </a:solidFill>
              </a:rPr>
              <a:t>اولا</a:t>
            </a:r>
            <a:r>
              <a:rPr lang="ar-EG" b="1" dirty="0" smtClean="0">
                <a:solidFill>
                  <a:srgbClr val="C00000"/>
                </a:solidFill>
              </a:rPr>
              <a:t>:</a:t>
            </a:r>
            <a:r>
              <a:rPr lang="ar-SA" b="1" dirty="0" smtClean="0"/>
              <a:t>المعالجة الحمضية الكاثودية </a:t>
            </a:r>
            <a:endParaRPr lang="ar-EG" b="1" dirty="0" smtClean="0"/>
          </a:p>
          <a:p>
            <a:r>
              <a:rPr lang="ar-SA" dirty="0" smtClean="0"/>
              <a:t>تطبق عـلى الصلب الذي لا يصدأ لأنه يزيد من فاعلية الحمض وهـذه طريقة جديدة لتنشيط السطح للترسيب عليه بعد ذلك </a:t>
            </a:r>
            <a:endParaRPr lang="ar-EG" dirty="0" smtClean="0"/>
          </a:p>
          <a:p>
            <a:r>
              <a:rPr lang="ar-EG" b="1" u="sng" dirty="0" smtClean="0">
                <a:solidFill>
                  <a:srgbClr val="C00000"/>
                </a:solidFill>
              </a:rPr>
              <a:t>ثانيا</a:t>
            </a:r>
            <a:r>
              <a:rPr lang="ar-EG" b="1" dirty="0" smtClean="0">
                <a:solidFill>
                  <a:srgbClr val="C00000"/>
                </a:solidFill>
              </a:rPr>
              <a:t>:</a:t>
            </a:r>
            <a:r>
              <a:rPr lang="ar-SA" b="1" dirty="0" smtClean="0"/>
              <a:t>المعالجة الحمضية  الآنودية </a:t>
            </a:r>
            <a:endParaRPr lang="ar-EG" b="1" dirty="0" smtClean="0"/>
          </a:p>
          <a:p>
            <a:r>
              <a:rPr lang="ar-SA" dirty="0" smtClean="0"/>
              <a:t>تحفز الصلب عالى الكربون بحمض الكبريتيك (</a:t>
            </a:r>
            <a:r>
              <a:rPr lang="ar-EG" dirty="0" smtClean="0"/>
              <a:t>من</a:t>
            </a:r>
            <a:r>
              <a:rPr lang="ar-SA" dirty="0" smtClean="0"/>
              <a:t> 135</a:t>
            </a:r>
            <a:r>
              <a:rPr lang="ar-EG" dirty="0" smtClean="0"/>
              <a:t>إلى</a:t>
            </a:r>
            <a:r>
              <a:rPr lang="ar-SA" dirty="0" smtClean="0"/>
              <a:t>550جم/لتر) وهى طريقة فعالة في إزالة الملوثات القديمة والأكاسيد القوية من على سطح الصلب عالي الكربون قبل عملية الطلاء </a:t>
            </a:r>
            <a:endParaRPr lang="ar-EG" dirty="0"/>
          </a:p>
        </p:txBody>
      </p:sp>
      <p:sp>
        <p:nvSpPr>
          <p:cNvPr id="5"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4953000"/>
          </a:xfrm>
          <a:blipFill>
            <a:blip r:embed="rId2" cstate="print"/>
            <a:tile tx="0" ty="0" sx="100000" sy="100000" flip="none" algn="tl"/>
          </a:blipFill>
        </p:spPr>
        <p:txBody>
          <a:bodyPr>
            <a:normAutofit fontScale="77500" lnSpcReduction="20000"/>
          </a:bodyPr>
          <a:lstStyle/>
          <a:p>
            <a:pPr>
              <a:buNone/>
            </a:pPr>
            <a:r>
              <a:rPr lang="ar-EG" sz="3600" b="1" dirty="0" smtClean="0"/>
              <a:t>   </a:t>
            </a:r>
            <a:r>
              <a:rPr lang="ar-SA" sz="3600" b="1" dirty="0" smtClean="0"/>
              <a:t>في </a:t>
            </a:r>
            <a:r>
              <a:rPr lang="ar-SA" sz="3600" b="1" dirty="0" smtClean="0"/>
              <a:t>هذه العملية تزال الأكاسيد والصدأ من على سطح المشغولات وأحيـاناً تعطى سطحاً يساعد على جودة التصاق الطلاء - السطح يعمل ك</a:t>
            </a:r>
            <a:r>
              <a:rPr lang="ar-EG" sz="3600" b="1" dirty="0" smtClean="0"/>
              <a:t>آ</a:t>
            </a:r>
            <a:r>
              <a:rPr lang="ar-SA" sz="3600" b="1" dirty="0" smtClean="0"/>
              <a:t>نود </a:t>
            </a:r>
            <a:r>
              <a:rPr lang="ar-EG" sz="3600" b="1" dirty="0" smtClean="0"/>
              <a:t>أو كاثود </a:t>
            </a:r>
            <a:r>
              <a:rPr lang="ar-SA" sz="3600" b="1" dirty="0" smtClean="0"/>
              <a:t>في </a:t>
            </a:r>
            <a:r>
              <a:rPr lang="ar-EG" sz="3600" b="1" dirty="0" smtClean="0"/>
              <a:t>محلول </a:t>
            </a:r>
            <a:r>
              <a:rPr lang="ar-SA" sz="3600" b="1" dirty="0" smtClean="0"/>
              <a:t>حمض أو ملح حمض مثل حمض الكبريتيك أو أملاحه أو كلوريد الحديديك .</a:t>
            </a:r>
            <a:endParaRPr lang="ar-EG" sz="3600" b="1" dirty="0" smtClean="0"/>
          </a:p>
          <a:p>
            <a:pPr lvl="0">
              <a:buNone/>
            </a:pPr>
            <a:r>
              <a:rPr lang="ar-EG" dirty="0" smtClean="0"/>
              <a:t>-</a:t>
            </a:r>
            <a:r>
              <a:rPr lang="ar-SA" dirty="0" smtClean="0"/>
              <a:t> </a:t>
            </a:r>
            <a:r>
              <a:rPr lang="ar-SA" b="1" dirty="0" smtClean="0">
                <a:cs typeface="+mj-cs"/>
              </a:rPr>
              <a:t>لتنظيف الحديد والصلب توضع المشغولات المراد تنظيفها كقطب موجب في المحلول الآتي :-</a:t>
            </a:r>
            <a:endParaRPr lang="en-US" b="1" dirty="0" smtClean="0">
              <a:cs typeface="+mj-cs"/>
            </a:endParaRPr>
          </a:p>
          <a:p>
            <a:pPr>
              <a:buFont typeface="Arial" pitchFamily="34" charset="0"/>
              <a:buChar char="•"/>
            </a:pPr>
            <a:r>
              <a:rPr lang="ar-SA" b="1" dirty="0" smtClean="0">
                <a:cs typeface="+mj-cs"/>
              </a:rPr>
              <a:t>حامض كبريتيك      100جم / لتر            </a:t>
            </a:r>
            <a:endParaRPr lang="en-US" b="1" dirty="0" smtClean="0">
              <a:cs typeface="+mj-cs"/>
            </a:endParaRPr>
          </a:p>
          <a:p>
            <a:pPr>
              <a:buFont typeface="Arial" pitchFamily="34" charset="0"/>
              <a:buChar char="•"/>
            </a:pPr>
            <a:r>
              <a:rPr lang="ar-SA" b="1" dirty="0" smtClean="0">
                <a:cs typeface="+mj-cs"/>
              </a:rPr>
              <a:t>كبريتات صوديوم    100 جم / لتر</a:t>
            </a:r>
            <a:endParaRPr lang="en-US" b="1" dirty="0" smtClean="0">
              <a:cs typeface="+mj-cs"/>
            </a:endParaRPr>
          </a:p>
          <a:p>
            <a:pPr>
              <a:buFont typeface="Arial" pitchFamily="34" charset="0"/>
              <a:buChar char="•"/>
            </a:pPr>
            <a:r>
              <a:rPr lang="ar-SA" b="1" dirty="0" smtClean="0">
                <a:cs typeface="+mj-cs"/>
              </a:rPr>
              <a:t>شدة التيار من 30 إلى 40 أمبير / ديسيمتر مربع </a:t>
            </a:r>
            <a:endParaRPr lang="en-US" b="1" dirty="0" smtClean="0">
              <a:cs typeface="+mj-cs"/>
            </a:endParaRPr>
          </a:p>
          <a:p>
            <a:pPr>
              <a:buFont typeface="Arial" pitchFamily="34" charset="0"/>
              <a:buChar char="•"/>
            </a:pPr>
            <a:r>
              <a:rPr lang="ar-EG" b="1" dirty="0" smtClean="0">
                <a:cs typeface="+mj-cs"/>
              </a:rPr>
              <a:t>الحوض</a:t>
            </a:r>
            <a:r>
              <a:rPr lang="ar-SA" b="1" dirty="0" smtClean="0">
                <a:cs typeface="+mj-cs"/>
              </a:rPr>
              <a:t> </a:t>
            </a:r>
            <a:r>
              <a:rPr lang="ar-EG" b="1" dirty="0" smtClean="0">
                <a:cs typeface="+mj-cs"/>
              </a:rPr>
              <a:t>مغطى من الداخل </a:t>
            </a:r>
            <a:r>
              <a:rPr lang="ar-SA" b="1" dirty="0" smtClean="0">
                <a:cs typeface="+mj-cs"/>
              </a:rPr>
              <a:t>بالرصاص </a:t>
            </a:r>
            <a:endParaRPr lang="en-US" b="1" dirty="0" smtClean="0">
              <a:cs typeface="+mj-cs"/>
            </a:endParaRPr>
          </a:p>
          <a:p>
            <a:pPr lvl="0">
              <a:buNone/>
            </a:pPr>
            <a:r>
              <a:rPr lang="en-US" b="1" dirty="0" smtClean="0">
                <a:cs typeface="+mj-cs"/>
              </a:rPr>
              <a:t>-</a:t>
            </a:r>
            <a:r>
              <a:rPr lang="ar-SA" b="1" dirty="0" smtClean="0">
                <a:cs typeface="+mj-cs"/>
              </a:rPr>
              <a:t> لتنظيف النحاس والنحاس الأصفر والفضة حيث تعلق المشغولات </a:t>
            </a:r>
            <a:r>
              <a:rPr lang="ar-EG" b="1" dirty="0" smtClean="0">
                <a:cs typeface="+mj-cs"/>
              </a:rPr>
              <a:t>كق</a:t>
            </a:r>
            <a:r>
              <a:rPr lang="ar-SA" b="1" dirty="0" smtClean="0">
                <a:cs typeface="+mj-cs"/>
              </a:rPr>
              <a:t>طب سالب في المحلول الآتي :-</a:t>
            </a:r>
            <a:endParaRPr lang="en-US" b="1" dirty="0" smtClean="0">
              <a:cs typeface="+mj-cs"/>
            </a:endParaRPr>
          </a:p>
          <a:p>
            <a:pPr>
              <a:buFont typeface="Arial" pitchFamily="34" charset="0"/>
              <a:buChar char="•"/>
            </a:pPr>
            <a:r>
              <a:rPr lang="ar-SA" b="1" dirty="0" smtClean="0">
                <a:cs typeface="+mj-cs"/>
              </a:rPr>
              <a:t>1 جزء بالوزن حامض نيتريك           </a:t>
            </a:r>
            <a:endParaRPr lang="en-US" b="1" dirty="0" smtClean="0">
              <a:cs typeface="+mj-cs"/>
            </a:endParaRPr>
          </a:p>
          <a:p>
            <a:pPr>
              <a:buFont typeface="Arial" pitchFamily="34" charset="0"/>
              <a:buChar char="•"/>
            </a:pPr>
            <a:r>
              <a:rPr lang="ar-SA" b="1" dirty="0" smtClean="0">
                <a:cs typeface="+mj-cs"/>
              </a:rPr>
              <a:t>5 جزء بالوزن حامض كبريتيك </a:t>
            </a:r>
            <a:endParaRPr lang="en-US" b="1" dirty="0" smtClean="0">
              <a:cs typeface="+mj-cs"/>
            </a:endParaRPr>
          </a:p>
          <a:p>
            <a:pPr>
              <a:buFont typeface="Arial" pitchFamily="34" charset="0"/>
              <a:buChar char="•"/>
            </a:pPr>
            <a:r>
              <a:rPr lang="ar-EG" b="1" dirty="0" smtClean="0">
                <a:cs typeface="+mj-cs"/>
              </a:rPr>
              <a:t>1.5</a:t>
            </a:r>
            <a:r>
              <a:rPr lang="ar-SA" b="1" dirty="0" smtClean="0">
                <a:cs typeface="+mj-cs"/>
              </a:rPr>
              <a:t> جم / لتر كلوريد صوديوم </a:t>
            </a:r>
            <a:endParaRPr lang="en-US" b="1" dirty="0" smtClean="0">
              <a:cs typeface="+mj-cs"/>
            </a:endParaRPr>
          </a:p>
          <a:p>
            <a:pPr>
              <a:buFont typeface="Arial" pitchFamily="34" charset="0"/>
              <a:buChar char="•"/>
            </a:pPr>
            <a:r>
              <a:rPr lang="ar-SA" b="1" dirty="0" smtClean="0">
                <a:cs typeface="+mj-cs"/>
              </a:rPr>
              <a:t>شدة التيار من 30 إلى 40 أمبير / ديسيمتر مربع </a:t>
            </a:r>
            <a:endParaRPr lang="en-US" b="1" dirty="0" smtClean="0">
              <a:cs typeface="+mj-cs"/>
            </a:endParaRPr>
          </a:p>
          <a:p>
            <a:pPr>
              <a:buFont typeface="Arial" pitchFamily="34" charset="0"/>
              <a:buChar char="•"/>
            </a:pPr>
            <a:r>
              <a:rPr lang="ar-EG" b="1" dirty="0" smtClean="0">
                <a:cs typeface="+mj-cs"/>
              </a:rPr>
              <a:t>الحوض</a:t>
            </a:r>
            <a:r>
              <a:rPr lang="ar-SA" b="1" dirty="0" smtClean="0">
                <a:cs typeface="+mj-cs"/>
              </a:rPr>
              <a:t> خزف أو </a:t>
            </a:r>
            <a:r>
              <a:rPr lang="ar-EG" b="1" dirty="0" smtClean="0">
                <a:cs typeface="+mj-cs"/>
              </a:rPr>
              <a:t>مغطى من الداخل </a:t>
            </a:r>
            <a:r>
              <a:rPr lang="ar-SA" b="1" dirty="0" smtClean="0">
                <a:cs typeface="+mj-cs"/>
              </a:rPr>
              <a:t>بالرصاص </a:t>
            </a:r>
            <a:endParaRPr lang="en-US" b="1" dirty="0" smtClean="0">
              <a:cs typeface="+mj-cs"/>
            </a:endParaRPr>
          </a:p>
          <a:p>
            <a:endParaRPr lang="ar-EG" dirty="0"/>
          </a:p>
        </p:txBody>
      </p:sp>
      <p:sp>
        <p:nvSpPr>
          <p:cNvPr id="6"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914400"/>
            <a:ext cx="8382000" cy="5257800"/>
          </a:xfrm>
          <a:blipFill>
            <a:blip r:embed="rId2" cstate="print"/>
            <a:tile tx="0" ty="0" sx="100000" sy="100000" flip="none" algn="tl"/>
          </a:blipFill>
        </p:spPr>
        <p:txBody>
          <a:bodyPr/>
          <a:lstStyle/>
          <a:p>
            <a:pPr>
              <a:buNone/>
            </a:pPr>
            <a:r>
              <a:rPr lang="ar-SA" b="1" u="sng" dirty="0" smtClean="0"/>
              <a:t>التطهير بالغمر في السيانيد  </a:t>
            </a:r>
            <a:r>
              <a:rPr lang="ar-SA" b="1" dirty="0" smtClean="0"/>
              <a:t>         </a:t>
            </a:r>
            <a:r>
              <a:rPr lang="en-US" dirty="0" smtClean="0"/>
              <a:t>Cyanide Dip</a:t>
            </a:r>
            <a:r>
              <a:rPr lang="ar-EG" dirty="0" smtClean="0"/>
              <a:t> </a:t>
            </a:r>
          </a:p>
          <a:p>
            <a:r>
              <a:rPr lang="ar-SA" dirty="0" smtClean="0"/>
              <a:t>تستعمل هذه الطريقة لمعادلة الآثار الحمضية بعد غسلها بالمـاء جيداً حيث تغمر  المشغولات في  محلول سيانيد صوديوم 25-40جرام/لتر وُتغمر المشغولات قبل الطلاء بالغمر في السيانيد يطبق على الفلزات الغير حديدية مثل النحاس والنحاس الأصفر وعـديد من  سبائك النحاس  والنيكل والفضة </a:t>
            </a:r>
            <a:r>
              <a:rPr lang="ar-EG" dirty="0" smtClean="0"/>
              <a:t>.</a:t>
            </a:r>
          </a:p>
          <a:p>
            <a:r>
              <a:rPr lang="ar-EG" u="sng" dirty="0" smtClean="0">
                <a:solidFill>
                  <a:srgbClr val="C00000"/>
                </a:solidFill>
              </a:rPr>
              <a:t>ملحوظة هامة جدا</a:t>
            </a:r>
          </a:p>
          <a:p>
            <a:pPr>
              <a:buNone/>
            </a:pPr>
            <a:r>
              <a:rPr lang="ar-EG" b="1" dirty="0" smtClean="0">
                <a:solidFill>
                  <a:srgbClr val="C00000"/>
                </a:solidFill>
              </a:rPr>
              <a:t>1-مركبات السيانيد سامة جدا ويجب التعامل معها بحذر شديد جدا.</a:t>
            </a:r>
            <a:endParaRPr lang="en-US" b="1" dirty="0" smtClean="0">
              <a:solidFill>
                <a:srgbClr val="C00000"/>
              </a:solidFill>
            </a:endParaRPr>
          </a:p>
          <a:p>
            <a:pPr>
              <a:buNone/>
            </a:pPr>
            <a:r>
              <a:rPr lang="ar-EG" dirty="0" smtClean="0">
                <a:solidFill>
                  <a:srgbClr val="C00000"/>
                </a:solidFill>
              </a:rPr>
              <a:t>2</a:t>
            </a:r>
            <a:r>
              <a:rPr lang="ar-SA" dirty="0" smtClean="0">
                <a:solidFill>
                  <a:srgbClr val="C00000"/>
                </a:solidFill>
              </a:rPr>
              <a:t>- </a:t>
            </a:r>
            <a:r>
              <a:rPr lang="ar-SA" b="1" dirty="0" smtClean="0">
                <a:solidFill>
                  <a:srgbClr val="C00000"/>
                </a:solidFill>
              </a:rPr>
              <a:t>أي اختلاط بين الحمض والسيانيد يمكن أن يؤدى إلى تكوين غـاز سيانيد الهيدروجين السام جداً لذلك يجب أن تغسل الشغلة جيداً قبل غمرها في محلول السيانيد0</a:t>
            </a:r>
            <a:endParaRPr lang="ar-EG" b="1" dirty="0">
              <a:solidFill>
                <a:srgbClr val="C00000"/>
              </a:solidFill>
            </a:endParaRPr>
          </a:p>
        </p:txBody>
      </p:sp>
      <p:sp>
        <p:nvSpPr>
          <p:cNvPr id="6"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5334000"/>
          </a:xfrm>
          <a:blipFill>
            <a:blip r:embed="rId2" cstate="print"/>
            <a:tile tx="0" ty="0" sx="100000" sy="100000" flip="none" algn="tl"/>
          </a:blipFill>
        </p:spPr>
        <p:txBody>
          <a:bodyPr/>
          <a:lstStyle/>
          <a:p>
            <a:pPr>
              <a:buNone/>
            </a:pPr>
            <a:r>
              <a:rPr lang="ar-SA" b="1" u="sng" dirty="0" smtClean="0"/>
              <a:t>التطهير البرميلي </a:t>
            </a:r>
            <a:r>
              <a:rPr lang="ar-SA" b="1" dirty="0" smtClean="0"/>
              <a:t>                    </a:t>
            </a:r>
            <a:r>
              <a:rPr lang="en-US" b="1" dirty="0" smtClean="0"/>
              <a:t>Barrel Cleaning</a:t>
            </a:r>
            <a:endParaRPr lang="en-US" dirty="0" smtClean="0"/>
          </a:p>
          <a:p>
            <a:pPr>
              <a:buNone/>
            </a:pPr>
            <a:r>
              <a:rPr lang="ar-SA" dirty="0" smtClean="0"/>
              <a:t>- هذه طريقة خاصة لتحضير وتطهير الكميات الكبيرة </a:t>
            </a:r>
            <a:r>
              <a:rPr lang="ar-EG" dirty="0" smtClean="0"/>
              <a:t>من المشغولات</a:t>
            </a:r>
            <a:r>
              <a:rPr lang="ar-SA" dirty="0" smtClean="0"/>
              <a:t> وهـى ذات فاعـلية عنـد التعامل مـع</a:t>
            </a:r>
            <a:r>
              <a:rPr lang="ar-SA" b="1" dirty="0" smtClean="0"/>
              <a:t> </a:t>
            </a:r>
            <a:r>
              <a:rPr lang="ar-SA" dirty="0" smtClean="0"/>
              <a:t>المشغولات الصغيرة جداً والخفيفة جداً . </a:t>
            </a:r>
            <a:endParaRPr lang="en-US" dirty="0" smtClean="0"/>
          </a:p>
          <a:p>
            <a:pPr>
              <a:buNone/>
            </a:pPr>
            <a:r>
              <a:rPr lang="ar-SA" dirty="0" smtClean="0"/>
              <a:t>- يجب ألا تستخدم هـذه الطريقـة لتطهير المشغولات ضعيفة السمك والسهلة التشوه نـظراً  للاعتبارات الميكانيكية في هذه العملية 0</a:t>
            </a:r>
            <a:endParaRPr lang="en-US" dirty="0" smtClean="0"/>
          </a:p>
          <a:p>
            <a:endParaRPr lang="ar-EG" dirty="0"/>
          </a:p>
        </p:txBody>
      </p:sp>
      <p:pic>
        <p:nvPicPr>
          <p:cNvPr id="7" name="Picture 6" descr="C:\Users\awamy\Desktop\صور الطلاء\iTec_58.jpg"/>
          <p:cNvPicPr/>
          <p:nvPr/>
        </p:nvPicPr>
        <p:blipFill>
          <a:blip r:embed="rId3" cstate="print"/>
          <a:srcRect/>
          <a:stretch>
            <a:fillRect/>
          </a:stretch>
        </p:blipFill>
        <p:spPr bwMode="auto">
          <a:xfrm>
            <a:off x="2438400" y="3505200"/>
            <a:ext cx="4191000" cy="2724150"/>
          </a:xfrm>
          <a:prstGeom prst="rect">
            <a:avLst/>
          </a:prstGeom>
          <a:noFill/>
          <a:ln w="9525">
            <a:noFill/>
            <a:miter lim="800000"/>
            <a:headEnd/>
            <a:tailEnd/>
          </a:ln>
        </p:spPr>
      </p:pic>
      <p:sp>
        <p:nvSpPr>
          <p:cNvPr id="5"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257800"/>
          </a:xfrm>
          <a:blipFill>
            <a:blip r:embed="rId2" cstate="print"/>
            <a:tile tx="0" ty="0" sx="100000" sy="100000" flip="none" algn="tl"/>
          </a:blipFill>
        </p:spPr>
        <p:txBody>
          <a:bodyPr>
            <a:normAutofit lnSpcReduction="10000"/>
          </a:bodyPr>
          <a:lstStyle/>
          <a:p>
            <a:pPr>
              <a:buNone/>
            </a:pPr>
            <a:r>
              <a:rPr lang="ar-SA" b="1" u="sng" dirty="0" smtClean="0"/>
              <a:t>التطهير بالاهتزاز ( الإهتزازى )</a:t>
            </a:r>
            <a:r>
              <a:rPr lang="ar-SA" dirty="0" smtClean="0"/>
              <a:t> :         </a:t>
            </a:r>
            <a:r>
              <a:rPr lang="en-US" b="1" dirty="0" smtClean="0"/>
              <a:t>Vibratory Cleaning</a:t>
            </a:r>
            <a:r>
              <a:rPr lang="ar-SA" dirty="0" smtClean="0"/>
              <a:t> </a:t>
            </a:r>
            <a:endParaRPr lang="en-US" dirty="0" smtClean="0"/>
          </a:p>
          <a:p>
            <a:r>
              <a:rPr lang="ar-SA" dirty="0" smtClean="0"/>
              <a:t>- المشغولات تتحرك في اهتزاز سريع وحركة مع وجود  مـواد كاشطة ومكونات محلول التطهير حيث يتم تطهيرها وغسلهـا وتشطيبها إلى السطح النهائي المطلوب في وقت قصير نسبياً وحجم عمل أكبر 0</a:t>
            </a:r>
            <a:endParaRPr lang="en-US" dirty="0" smtClean="0"/>
          </a:p>
          <a:p>
            <a:r>
              <a:rPr lang="ar-SA" dirty="0" smtClean="0"/>
              <a:t>- المشغولات سهلة الكسر والتي مـن الخطر تطهيرها بالتطهير البرميلي يمكـن تشطيبها بالتطهير  الإهتزازى  0</a:t>
            </a:r>
            <a:endParaRPr lang="ar-EG" dirty="0" smtClean="0"/>
          </a:p>
          <a:p>
            <a:pPr>
              <a:buNone/>
            </a:pPr>
            <a:r>
              <a:rPr lang="ar-EG" b="1" u="sng" dirty="0" smtClean="0"/>
              <a:t>معالجة السطح بالتلميع الكيميائي والكهروكيميائي</a:t>
            </a:r>
            <a:endParaRPr lang="en-US" dirty="0" smtClean="0"/>
          </a:p>
          <a:p>
            <a:pPr>
              <a:buNone/>
            </a:pPr>
            <a:r>
              <a:rPr lang="ar-SA" b="1" u="sng" dirty="0" smtClean="0"/>
              <a:t>الغسيل </a:t>
            </a:r>
            <a:r>
              <a:rPr lang="ar-EG" b="1" u="sng" dirty="0" smtClean="0"/>
              <a:t>بالماء الجاري</a:t>
            </a:r>
            <a:r>
              <a:rPr lang="ar-EG" dirty="0" smtClean="0"/>
              <a:t> </a:t>
            </a:r>
            <a:r>
              <a:rPr lang="en-US" b="1" dirty="0" smtClean="0"/>
              <a:t>	</a:t>
            </a:r>
            <a:r>
              <a:rPr lang="ar-SA" dirty="0" smtClean="0"/>
              <a:t>                          </a:t>
            </a:r>
            <a:r>
              <a:rPr lang="en-US" b="1" dirty="0" smtClean="0"/>
              <a:t>Rinsing</a:t>
            </a:r>
            <a:endParaRPr lang="en-US" dirty="0" smtClean="0"/>
          </a:p>
          <a:p>
            <a:r>
              <a:rPr lang="ar-SA" dirty="0" smtClean="0"/>
              <a:t>عملية الغسيل جزء هام جداً في كل عمليات التطهير . </a:t>
            </a:r>
            <a:endParaRPr lang="en-US" dirty="0" smtClean="0"/>
          </a:p>
          <a:p>
            <a:r>
              <a:rPr lang="ar-SA" dirty="0" smtClean="0"/>
              <a:t>كل أحواض الغسيل يجب أن تكون مملوءة باستمرار بحجم كبير من الماء الجاري ويكون الغسيل بالماء البـارد بطئ التأثير والغسيل بالرش عمومـاً أكثر فاعلية واقتصاديا عـن الغسيل في  الأحواض .</a:t>
            </a:r>
            <a:endParaRPr lang="ar-EG" dirty="0" smtClean="0"/>
          </a:p>
          <a:p>
            <a:endParaRPr lang="ar-EG" dirty="0"/>
          </a:p>
        </p:txBody>
      </p:sp>
      <p:sp>
        <p:nvSpPr>
          <p:cNvPr id="6"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62000"/>
            <a:ext cx="8229600" cy="5334000"/>
          </a:xfrm>
          <a:blipFill>
            <a:blip r:embed="rId2" cstate="print"/>
            <a:tile tx="0" ty="0" sx="100000" sy="100000" flip="none" algn="tl"/>
          </a:blipFill>
        </p:spPr>
        <p:txBody>
          <a:bodyPr>
            <a:normAutofit fontScale="32500" lnSpcReduction="20000"/>
          </a:bodyPr>
          <a:lstStyle/>
          <a:p>
            <a:pPr algn="ctr">
              <a:buNone/>
            </a:pPr>
            <a:r>
              <a:rPr lang="ar-SA" sz="9800" b="1" u="sng" dirty="0" smtClean="0"/>
              <a:t>عوامل التحكم في عمليات الترسيب الكهربي</a:t>
            </a:r>
            <a:endParaRPr lang="en-US" sz="9800" dirty="0" smtClean="0"/>
          </a:p>
          <a:p>
            <a:pPr>
              <a:buNone/>
            </a:pPr>
            <a:r>
              <a:rPr lang="ar-EG" sz="7000" dirty="0" smtClean="0"/>
              <a:t>-  ان </a:t>
            </a:r>
            <a:r>
              <a:rPr lang="ar-EG" sz="7000" dirty="0" smtClean="0"/>
              <a:t>لاتمام عملية الطلاء على الوجه الامثل </a:t>
            </a:r>
            <a:r>
              <a:rPr lang="ar-EG" sz="7000" dirty="0" smtClean="0"/>
              <a:t>عدة </a:t>
            </a:r>
            <a:r>
              <a:rPr lang="ar-EG" sz="7000" dirty="0" smtClean="0"/>
              <a:t>عوامل يجب التحكم فيها بدقة واهتمام حتى نحصل على النتائج المرجوة من تطبيق عملية الطلاء على اسطح المنتجات المختلفة ومن اكثر هذه العوامل أهمية ما يأتي:-</a:t>
            </a:r>
          </a:p>
          <a:p>
            <a:pPr>
              <a:buNone/>
            </a:pPr>
            <a:endParaRPr lang="ar-EG" sz="5100" dirty="0" smtClean="0"/>
          </a:p>
          <a:p>
            <a:pPr>
              <a:buNone/>
            </a:pPr>
            <a:r>
              <a:rPr lang="ar-SA" sz="7400" u="sng" dirty="0" smtClean="0"/>
              <a:t>1</a:t>
            </a:r>
            <a:r>
              <a:rPr lang="ar-SA" sz="7400" b="1" u="sng" dirty="0" smtClean="0"/>
              <a:t>- التنقية </a:t>
            </a:r>
            <a:r>
              <a:rPr lang="en-US" sz="7400" b="1" dirty="0" smtClean="0"/>
              <a:t>Purification  </a:t>
            </a:r>
            <a:endParaRPr lang="ar-EG" sz="7400" b="1" dirty="0" smtClean="0"/>
          </a:p>
          <a:p>
            <a:pPr>
              <a:buNone/>
            </a:pPr>
            <a:r>
              <a:rPr lang="ar-SA" sz="7400" dirty="0" smtClean="0"/>
              <a:t>يجب الاهتمام عند عمل أي محلول جديد للطلاء بنقائه لأن وجود المواد الملوثة الغير عضوية والعضوية والغازية في حمام الترسيب تسبب الأغلبية العظمى من مشاكل الطلاء مثل الخشونة </a:t>
            </a:r>
            <a:r>
              <a:rPr lang="en-US" sz="7400" b="1" dirty="0" smtClean="0"/>
              <a:t>–</a:t>
            </a:r>
            <a:r>
              <a:rPr lang="ar-SA" sz="7400" dirty="0" smtClean="0"/>
              <a:t> ضعف التماسك </a:t>
            </a:r>
            <a:r>
              <a:rPr lang="en-US" sz="7400" b="1" dirty="0" smtClean="0"/>
              <a:t>–</a:t>
            </a:r>
            <a:r>
              <a:rPr lang="ar-SA" sz="7400" dirty="0" smtClean="0"/>
              <a:t> السطوح المحفورة " التنقير " </a:t>
            </a:r>
            <a:r>
              <a:rPr lang="en-US" sz="7400" b="1" dirty="0" smtClean="0"/>
              <a:t>–</a:t>
            </a:r>
            <a:r>
              <a:rPr lang="ar-SA" sz="7400" dirty="0" smtClean="0"/>
              <a:t> التقشير </a:t>
            </a:r>
            <a:r>
              <a:rPr lang="en-US" sz="7400" b="1" dirty="0" smtClean="0"/>
              <a:t>–</a:t>
            </a:r>
            <a:r>
              <a:rPr lang="ar-SA" sz="7400" dirty="0" smtClean="0"/>
              <a:t> الإجهاد العالي في المترسبات الفلزية وغيرها من المشاكل .</a:t>
            </a:r>
            <a:endParaRPr lang="en-US" sz="7400" dirty="0" smtClean="0"/>
          </a:p>
          <a:p>
            <a:pPr>
              <a:buNone/>
            </a:pPr>
            <a:r>
              <a:rPr lang="ar-EG" sz="7400" dirty="0" smtClean="0"/>
              <a:t>ومن مصادر الملوثات ما يأتي:-</a:t>
            </a:r>
          </a:p>
          <a:p>
            <a:pPr>
              <a:buNone/>
            </a:pPr>
            <a:endParaRPr lang="ar-EG" sz="5100" dirty="0" smtClean="0"/>
          </a:p>
          <a:p>
            <a:pPr>
              <a:buNone/>
            </a:pPr>
            <a:r>
              <a:rPr lang="ar-SA" sz="6200" dirty="0" smtClean="0"/>
              <a:t> </a:t>
            </a:r>
            <a:r>
              <a:rPr lang="ar-SA" sz="6200" b="1" dirty="0" smtClean="0"/>
              <a:t>أ- الماء الملوث المحتوى على صدأ أو أتربة أو كميات زائدة من أملاح الكالسيوم والماغنسيوم .</a:t>
            </a:r>
            <a:endParaRPr lang="en-US" sz="6200" b="1" dirty="0" smtClean="0"/>
          </a:p>
          <a:p>
            <a:pPr>
              <a:buNone/>
            </a:pPr>
            <a:r>
              <a:rPr lang="ar-SA" sz="6200" b="1" dirty="0" smtClean="0"/>
              <a:t>ب -أملاح الطلاء الغير نقية والمحتوية على كميات زائدة من فلزات أخرى أو أملاحها .</a:t>
            </a:r>
            <a:endParaRPr lang="en-US" sz="6200" b="1" dirty="0" smtClean="0"/>
          </a:p>
          <a:p>
            <a:pPr>
              <a:buNone/>
            </a:pPr>
            <a:endParaRPr lang="en-US" dirty="0" smtClean="0"/>
          </a:p>
          <a:p>
            <a:pPr>
              <a:buNone/>
            </a:pPr>
            <a:r>
              <a:rPr lang="ar-SA" b="1" dirty="0" smtClean="0"/>
              <a:t>	</a:t>
            </a:r>
            <a:endParaRPr lang="ar-EG" dirty="0"/>
          </a:p>
        </p:txBody>
      </p:sp>
      <p:sp>
        <p:nvSpPr>
          <p:cNvPr id="6"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5334000"/>
          </a:xfrm>
          <a:blipFill>
            <a:blip r:embed="rId2" cstate="print"/>
            <a:tile tx="0" ty="0" sx="100000" sy="100000" flip="none" algn="tl"/>
          </a:blipFill>
        </p:spPr>
        <p:txBody>
          <a:bodyPr>
            <a:normAutofit lnSpcReduction="10000"/>
          </a:bodyPr>
          <a:lstStyle/>
          <a:p>
            <a:pPr>
              <a:buNone/>
            </a:pPr>
            <a:r>
              <a:rPr lang="ar-EG" sz="2000" b="1" dirty="0" smtClean="0"/>
              <a:t>ج- </a:t>
            </a:r>
            <a:r>
              <a:rPr lang="ar-SA" sz="2000" b="1" dirty="0" smtClean="0"/>
              <a:t>نواتج التآكل الناتجة من التفاعل الكيميائي أو الكهروكيميائى من محلول الطلاء مع جوانب حوض الطلاء والآنود والكاثود  تسبب فشل العملية في حمام الترسيب .</a:t>
            </a:r>
            <a:endParaRPr lang="en-US" sz="2000" b="1" dirty="0" smtClean="0"/>
          </a:p>
          <a:p>
            <a:pPr>
              <a:buNone/>
            </a:pPr>
            <a:r>
              <a:rPr lang="ar-SA" sz="2000" b="1" dirty="0" smtClean="0"/>
              <a:t> د - الإضافات غير الأساسية لمواد كيميائية خاطئة أثناء عمل</a:t>
            </a:r>
            <a:r>
              <a:rPr lang="ar-EG" sz="2000" b="1" dirty="0" smtClean="0"/>
              <a:t> المحلول </a:t>
            </a:r>
            <a:r>
              <a:rPr lang="ar-SA" sz="2000" b="1" dirty="0" smtClean="0"/>
              <a:t>أو ضبط ا</a:t>
            </a:r>
            <a:r>
              <a:rPr lang="ar-EG" sz="2000" b="1" dirty="0" smtClean="0"/>
              <a:t>لمحلول</a:t>
            </a:r>
            <a:r>
              <a:rPr lang="ar-SA" sz="2000" b="1" dirty="0" smtClean="0"/>
              <a:t> وكذلك من خلال زيادة المطهرات القلوية أو الحمضية .</a:t>
            </a:r>
            <a:endParaRPr lang="en-US" sz="2000" b="1" dirty="0" smtClean="0"/>
          </a:p>
          <a:p>
            <a:pPr>
              <a:buNone/>
            </a:pPr>
            <a:r>
              <a:rPr lang="ar-SA" sz="2000" b="1" dirty="0" smtClean="0"/>
              <a:t>هـ </a:t>
            </a:r>
            <a:r>
              <a:rPr lang="en-US" sz="2000" b="1" dirty="0" smtClean="0"/>
              <a:t>–</a:t>
            </a:r>
            <a:r>
              <a:rPr lang="ar-SA" sz="2000" b="1" dirty="0" smtClean="0"/>
              <a:t> التحلل أو الترسيب لمواد الطلاء أثناء عملية التحليل الكهربي .</a:t>
            </a:r>
            <a:endParaRPr lang="en-US" sz="2000" b="1" dirty="0" smtClean="0"/>
          </a:p>
          <a:p>
            <a:pPr>
              <a:buNone/>
            </a:pPr>
            <a:r>
              <a:rPr lang="ar-SA" sz="2000" b="1" dirty="0" smtClean="0"/>
              <a:t> و </a:t>
            </a:r>
            <a:r>
              <a:rPr lang="en-US" sz="2000" b="1" dirty="0" smtClean="0"/>
              <a:t>–</a:t>
            </a:r>
            <a:r>
              <a:rPr lang="ar-SA" sz="2000" b="1" dirty="0" smtClean="0"/>
              <a:t> المواد الصلبة الفلزية أو الأتربة والملوثات الناتجة من الآنود وكذلك مكونات التلميع والصنفرة التي لم يتم إزالتها بالتطهير . </a:t>
            </a:r>
            <a:endParaRPr lang="ar-EG" sz="2000" b="1" dirty="0" smtClean="0"/>
          </a:p>
          <a:p>
            <a:pPr>
              <a:buNone/>
            </a:pPr>
            <a:endParaRPr lang="ar-EG" sz="2000" b="1" dirty="0" smtClean="0"/>
          </a:p>
          <a:p>
            <a:pPr>
              <a:buNone/>
            </a:pPr>
            <a:r>
              <a:rPr lang="ar-SA" sz="2400" b="1" u="sng" dirty="0" smtClean="0"/>
              <a:t>وسائل تنقية </a:t>
            </a:r>
            <a:r>
              <a:rPr lang="ar-EG" sz="2400" b="1" u="sng" dirty="0" smtClean="0"/>
              <a:t>محاليل </a:t>
            </a:r>
            <a:r>
              <a:rPr lang="ar-SA" sz="2400" b="1" u="sng" dirty="0" smtClean="0"/>
              <a:t>الترسيب </a:t>
            </a:r>
            <a:r>
              <a:rPr lang="ar-EG" sz="2400" b="1" u="sng" dirty="0" smtClean="0"/>
              <a:t>الكهربي  </a:t>
            </a:r>
          </a:p>
          <a:p>
            <a:pPr lvl="0">
              <a:buNone/>
            </a:pPr>
            <a:r>
              <a:rPr lang="ar-EG" sz="2000" dirty="0" smtClean="0"/>
              <a:t>1-</a:t>
            </a:r>
            <a:r>
              <a:rPr lang="ar-SA" sz="2000" dirty="0" smtClean="0"/>
              <a:t>الترشيح من خلال الكربون النشط الذي يعتبر طريقة </a:t>
            </a:r>
            <a:endParaRPr lang="ar-EG" sz="2000" dirty="0" smtClean="0"/>
          </a:p>
          <a:p>
            <a:pPr lvl="0">
              <a:buNone/>
            </a:pPr>
            <a:r>
              <a:rPr lang="ar-SA" sz="2000" dirty="0" smtClean="0"/>
              <a:t>عمليـة في إزالـة الملـوثات العضوية </a:t>
            </a:r>
            <a:r>
              <a:rPr lang="ar-EG" sz="2000" dirty="0" smtClean="0"/>
              <a:t>.</a:t>
            </a:r>
          </a:p>
          <a:p>
            <a:pPr lvl="0">
              <a:buNone/>
            </a:pPr>
            <a:r>
              <a:rPr lang="ar-EG" sz="2000" dirty="0" smtClean="0"/>
              <a:t>2-</a:t>
            </a:r>
            <a:r>
              <a:rPr lang="ar-SA" sz="2000" dirty="0" smtClean="0"/>
              <a:t>الترسيب من محاليل الطلاء لفترة من الوقت تحت تيار </a:t>
            </a:r>
            <a:endParaRPr lang="ar-EG" sz="2000" dirty="0" smtClean="0"/>
          </a:p>
          <a:p>
            <a:pPr lvl="0">
              <a:buNone/>
            </a:pPr>
            <a:r>
              <a:rPr lang="ar-SA" sz="2000" dirty="0" smtClean="0"/>
              <a:t>منخفض على كاثود غـير مطلـوب من الصلب </a:t>
            </a:r>
            <a:r>
              <a:rPr lang="en-US" sz="2000" b="1" dirty="0" smtClean="0"/>
              <a:t>–</a:t>
            </a:r>
            <a:r>
              <a:rPr lang="ar-SA" sz="2000" dirty="0" smtClean="0"/>
              <a:t> </a:t>
            </a:r>
            <a:endParaRPr lang="ar-EG" sz="2000" dirty="0" smtClean="0"/>
          </a:p>
          <a:p>
            <a:pPr lvl="0">
              <a:buNone/>
            </a:pPr>
            <a:r>
              <a:rPr lang="ar-SA" sz="2000" dirty="0" smtClean="0"/>
              <a:t>هـذا التيار المنخفض يحلل المترسبات والملوثـات  الفلزية </a:t>
            </a:r>
            <a:endParaRPr lang="ar-EG" sz="2000" dirty="0" smtClean="0"/>
          </a:p>
          <a:p>
            <a:pPr lvl="0">
              <a:buNone/>
            </a:pPr>
            <a:r>
              <a:rPr lang="ar-SA" sz="2000" dirty="0" smtClean="0"/>
              <a:t>ويرسب بعض الملوثات العضوية .</a:t>
            </a:r>
            <a:endParaRPr lang="en-US" sz="2000" dirty="0" smtClean="0"/>
          </a:p>
          <a:p>
            <a:pPr>
              <a:buNone/>
            </a:pPr>
            <a:endParaRPr lang="ar-EG" sz="2000" b="1" u="sng" dirty="0" smtClean="0"/>
          </a:p>
        </p:txBody>
      </p:sp>
      <p:pic>
        <p:nvPicPr>
          <p:cNvPr id="6" name="Picture 5" descr="C:\Users\awamy\Desktop\صور الطلاء\MC4-MC10-filters.jpg"/>
          <p:cNvPicPr/>
          <p:nvPr/>
        </p:nvPicPr>
        <p:blipFill>
          <a:blip r:embed="rId3" cstate="print"/>
          <a:srcRect/>
          <a:stretch>
            <a:fillRect/>
          </a:stretch>
        </p:blipFill>
        <p:spPr bwMode="auto">
          <a:xfrm>
            <a:off x="533400" y="3276600"/>
            <a:ext cx="3167063" cy="2586037"/>
          </a:xfrm>
          <a:prstGeom prst="rect">
            <a:avLst/>
          </a:prstGeom>
          <a:noFill/>
          <a:ln w="9525">
            <a:noFill/>
            <a:miter lim="800000"/>
            <a:headEnd/>
            <a:tailEnd/>
          </a:ln>
        </p:spPr>
      </p:pic>
      <p:sp>
        <p:nvSpPr>
          <p:cNvPr id="7"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105400"/>
          </a:xfrm>
          <a:blipFill>
            <a:blip r:embed="rId2" cstate="print"/>
            <a:tile tx="0" ty="0" sx="100000" sy="100000" flip="none" algn="tl"/>
          </a:blipFill>
        </p:spPr>
        <p:txBody>
          <a:bodyPr>
            <a:normAutofit fontScale="92500" lnSpcReduction="10000"/>
          </a:bodyPr>
          <a:lstStyle/>
          <a:p>
            <a:pPr>
              <a:buNone/>
            </a:pPr>
            <a:r>
              <a:rPr lang="ar-SA" dirty="0" smtClean="0"/>
              <a:t>2</a:t>
            </a:r>
            <a:r>
              <a:rPr lang="ar-SA" sz="3200" b="1" u="sng" dirty="0" smtClean="0"/>
              <a:t>-الملمعات</a:t>
            </a:r>
            <a:r>
              <a:rPr lang="ar-SA" sz="3200" b="1" dirty="0" smtClean="0"/>
              <a:t> </a:t>
            </a:r>
            <a:r>
              <a:rPr lang="en-US" sz="3200" b="1" dirty="0" smtClean="0"/>
              <a:t>brighteners</a:t>
            </a:r>
            <a:r>
              <a:rPr lang="ar-EG" sz="3200" b="1" dirty="0" smtClean="0"/>
              <a:t> </a:t>
            </a:r>
          </a:p>
          <a:p>
            <a:pPr>
              <a:buNone/>
            </a:pPr>
            <a:r>
              <a:rPr lang="ar-SA" dirty="0" smtClean="0"/>
              <a:t>معظم </a:t>
            </a:r>
            <a:r>
              <a:rPr lang="ar-EG" dirty="0" smtClean="0"/>
              <a:t>طبقات الطلاء</a:t>
            </a:r>
            <a:r>
              <a:rPr lang="ar-SA" dirty="0" smtClean="0"/>
              <a:t> من محاليل الترسيب البسيطة تكون غير لامعة </a:t>
            </a:r>
            <a:r>
              <a:rPr lang="ar-EG" dirty="0" smtClean="0"/>
              <a:t>وخاصة </a:t>
            </a:r>
            <a:r>
              <a:rPr lang="ar-SA" dirty="0" smtClean="0"/>
              <a:t>إذا كان </a:t>
            </a:r>
            <a:r>
              <a:rPr lang="ar-EG" dirty="0" smtClean="0"/>
              <a:t>سطح المعدن</a:t>
            </a:r>
            <a:r>
              <a:rPr lang="ar-SA" dirty="0" smtClean="0"/>
              <a:t> المرسب عليـه ( المشغولات ) غير لامع  وطبقة </a:t>
            </a:r>
            <a:r>
              <a:rPr lang="ar-EG" dirty="0" smtClean="0"/>
              <a:t>الطلاء</a:t>
            </a:r>
            <a:r>
              <a:rPr lang="ar-SA" dirty="0" smtClean="0"/>
              <a:t> رقيقة جداً </a:t>
            </a:r>
            <a:r>
              <a:rPr lang="ar-EG" dirty="0" smtClean="0"/>
              <a:t>,</a:t>
            </a:r>
            <a:r>
              <a:rPr lang="ar-SA" dirty="0" smtClean="0"/>
              <a:t> وإذا كان استخدام المنتج وظيفي فليس هناك مشكلة ولكن اللمع</a:t>
            </a:r>
            <a:r>
              <a:rPr lang="ar-EG" dirty="0" smtClean="0"/>
              <a:t>ان</a:t>
            </a:r>
            <a:r>
              <a:rPr lang="ar-SA" dirty="0" smtClean="0"/>
              <a:t> " البراقة " غالباً مطلوب </a:t>
            </a:r>
            <a:r>
              <a:rPr lang="ar-EG" dirty="0" smtClean="0"/>
              <a:t>للوظائف</a:t>
            </a:r>
            <a:r>
              <a:rPr lang="ar-SA" dirty="0" smtClean="0"/>
              <a:t> </a:t>
            </a:r>
            <a:r>
              <a:rPr lang="ar-EG" dirty="0" smtClean="0"/>
              <a:t>الجمالية</a:t>
            </a:r>
            <a:r>
              <a:rPr lang="ar-SA" dirty="0" smtClean="0"/>
              <a:t> والمظهرية.</a:t>
            </a:r>
            <a:endParaRPr lang="ar-EG" dirty="0" smtClean="0"/>
          </a:p>
          <a:p>
            <a:pPr lvl="0"/>
            <a:r>
              <a:rPr lang="ar-SA" dirty="0" smtClean="0"/>
              <a:t>هذه اللمعة " البراقة "كانت تتم بواسطة المعالجة الميكانيكية والصقل بعـد الطلاء ولكن الآن معظم الفلزات يمكن تلميعها وهى في </a:t>
            </a:r>
            <a:r>
              <a:rPr lang="ar-EG" dirty="0" smtClean="0"/>
              <a:t>محلول </a:t>
            </a:r>
            <a:r>
              <a:rPr lang="ar-SA" dirty="0" smtClean="0"/>
              <a:t>الطلاء أي تخرج من المحلول لامعة  .</a:t>
            </a:r>
            <a:endParaRPr lang="en-US" dirty="0" smtClean="0"/>
          </a:p>
          <a:p>
            <a:pPr lvl="0"/>
            <a:r>
              <a:rPr lang="ar-SA" dirty="0" smtClean="0"/>
              <a:t>هذه اللمعة " البراقة " تنتج بإضافة كميات قليلة من واحـد أو أكثر من الملمعات تضاف إلى محلول الطلاء وهى في الغالب مركبات عضوية .</a:t>
            </a:r>
            <a:endParaRPr lang="en-US" dirty="0" smtClean="0"/>
          </a:p>
          <a:p>
            <a:r>
              <a:rPr lang="ar-SA" dirty="0" smtClean="0"/>
              <a:t>النحاس والفضة والذهب والزنـك والكادميوم والنحاس الأصفر والبرونز وسبيكة الرصاص والقصدير والنيكل </a:t>
            </a:r>
            <a:r>
              <a:rPr lang="en-US" dirty="0" smtClean="0"/>
              <a:t>–</a:t>
            </a:r>
            <a:r>
              <a:rPr lang="ar-SA" dirty="0" smtClean="0"/>
              <a:t> كل هذه الفلزات يمكن ترسيبها لامعة ولقد أضيف القصديـر إلى هذه الفلزات حديثاً .</a:t>
            </a:r>
            <a:endParaRPr lang="ar-EG" dirty="0"/>
          </a:p>
        </p:txBody>
      </p:sp>
      <p:sp>
        <p:nvSpPr>
          <p:cNvPr id="6" name="Text Placeholder 3"/>
          <p:cNvSpPr txBox="1">
            <a:spLocks/>
          </p:cNvSpPr>
          <p:nvPr/>
        </p:nvSpPr>
        <p:spPr>
          <a:xfrm>
            <a:off x="304800" y="6324600"/>
            <a:ext cx="8458200" cy="350043"/>
          </a:xfrm>
          <a:prstGeom prst="rect">
            <a:avLst/>
          </a:prstGeom>
          <a:solidFill>
            <a:schemeClr val="accent3">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ar-EG" sz="1600" b="1" i="0" u="none" strike="noStrike" kern="1200" cap="none" spc="0" normalizeH="0" baseline="0" noProof="0" dirty="0" smtClean="0">
                <a:ln>
                  <a:noFill/>
                </a:ln>
                <a:solidFill>
                  <a:schemeClr val="tx1"/>
                </a:solidFill>
                <a:effectLst/>
                <a:uLnTx/>
                <a:uFillTx/>
                <a:latin typeface="+mn-lt"/>
                <a:ea typeface="+mn-ea"/>
                <a:cs typeface="+mn-cs"/>
              </a:rPr>
              <a:t>       تك تغطية وترسيب المحاضرة( 6)                       (2020)                               أ.م.د/محمد العوامي محمد</a:t>
            </a:r>
            <a:endParaRPr kumimoji="0" lang="ar-EG"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780</TotalTime>
  <Words>1222</Words>
  <Application>Microsoft Office PowerPoint</Application>
  <PresentationFormat>On-screen Show (4:3)</PresentationFormat>
  <Paragraphs>94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Slide 1</vt:lpstr>
      <vt:lpstr>               تجهيز سطح المنتج قبل عملية الطلاء الكهربي   </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تقنيات متقدمه في التصنيع</dc:title>
  <dc:creator>SAMSUNG</dc:creator>
  <cp:lastModifiedBy>awamy</cp:lastModifiedBy>
  <cp:revision>59</cp:revision>
  <dcterms:created xsi:type="dcterms:W3CDTF">2006-08-16T00:00:00Z</dcterms:created>
  <dcterms:modified xsi:type="dcterms:W3CDTF">2020-03-22T22:10:17Z</dcterms:modified>
</cp:coreProperties>
</file>