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2" r:id="rId3"/>
    <p:sldId id="286" r:id="rId4"/>
    <p:sldId id="287" r:id="rId5"/>
    <p:sldId id="290" r:id="rId6"/>
    <p:sldId id="289" r:id="rId7"/>
    <p:sldId id="285" r:id="rId8"/>
    <p:sldId id="288" r:id="rId9"/>
    <p:sldId id="291" r:id="rId10"/>
    <p:sldId id="292" r:id="rId11"/>
    <p:sldId id="294" r:id="rId12"/>
    <p:sldId id="295" r:id="rId13"/>
    <p:sldId id="296" r:id="rId1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00" autoAdjust="0"/>
    <p:restoredTop sz="94660"/>
  </p:normalViewPr>
  <p:slideViewPr>
    <p:cSldViewPr snapToGrid="0">
      <p:cViewPr>
        <p:scale>
          <a:sx n="80" d="100"/>
          <a:sy n="80" d="100"/>
        </p:scale>
        <p:origin x="-552" y="-2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03/09/1441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03/09/1441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03/09/1441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03/09/1441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03/09/1441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03/09/1441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5" y="2802667"/>
            <a:ext cx="7878305" cy="2057113"/>
          </a:xfrm>
          <a:noFill/>
        </p:spPr>
        <p:txBody>
          <a:bodyPr>
            <a:normAutofit fontScale="90000"/>
          </a:bodyPr>
          <a:lstStyle/>
          <a:p>
            <a:pPr lvl="0" algn="r" fontAlgn="base">
              <a:lnSpc>
                <a:spcPct val="100000"/>
              </a:lnSpc>
              <a:spcBef>
                <a:spcPct val="20000"/>
              </a:spcBef>
              <a:spcAft>
                <a:spcPct val="0"/>
              </a:spcAft>
              <a:defRPr/>
            </a:pP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rgbClr val="2F2B20"/>
                </a:solidFill>
                <a:latin typeface="Calibri"/>
                <a:ea typeface="+mn-ea"/>
                <a:cs typeface="Arial"/>
              </a:rPr>
              <a:t/>
            </a:r>
            <a:br>
              <a:rPr lang="ar-EG" sz="2000" b="1" dirty="0" smtClean="0">
                <a:solidFill>
                  <a:srgbClr val="2F2B20"/>
                </a:solidFill>
                <a:latin typeface="Calibri"/>
                <a:ea typeface="+mn-ea"/>
                <a:cs typeface="Arial"/>
              </a:rPr>
            </a:br>
            <a:r>
              <a:rPr lang="ar-EG" sz="2200" b="1" dirty="0" smtClean="0">
                <a:solidFill>
                  <a:schemeClr val="accent2">
                    <a:lumMod val="60000"/>
                    <a:lumOff val="40000"/>
                  </a:schemeClr>
                </a:solidFill>
                <a:latin typeface="Calibri"/>
                <a:ea typeface="+mn-ea"/>
                <a:cs typeface="Arial"/>
              </a:rPr>
              <a:t>الماده </a:t>
            </a:r>
            <a:r>
              <a:rPr lang="ar-EG" sz="2200" b="1" dirty="0">
                <a:solidFill>
                  <a:schemeClr val="accent2">
                    <a:lumMod val="60000"/>
                    <a:lumOff val="40000"/>
                  </a:schemeClr>
                </a:solidFill>
                <a:latin typeface="Calibri"/>
                <a:ea typeface="+mn-ea"/>
                <a:cs typeface="Arial"/>
              </a:rPr>
              <a:t>/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a:solidFill>
                  <a:srgbClr val="2F2B20"/>
                </a:solidFill>
                <a:latin typeface="Calibri"/>
                <a:ea typeface="+mn-ea"/>
                <a:cs typeface="Arial"/>
              </a:rPr>
              <a:t>         </a:t>
            </a:r>
            <a:r>
              <a:rPr lang="ar-EG" sz="2000" b="1" dirty="0" smtClean="0">
                <a:solidFill>
                  <a:schemeClr val="bg1"/>
                </a:solidFill>
                <a:latin typeface="Calibri"/>
                <a:ea typeface="+mn-ea"/>
                <a:cs typeface="Arial"/>
              </a:rPr>
              <a:t>كيمياء الالياف</a:t>
            </a:r>
            <a:r>
              <a:rPr lang="ar-EG" sz="2000" b="1" dirty="0">
                <a:solidFill>
                  <a:schemeClr val="bg1"/>
                </a:solidFill>
                <a:latin typeface="Calibri"/>
                <a:ea typeface="+mn-ea"/>
                <a:cs typeface="Arial"/>
              </a:rPr>
              <a:t/>
            </a:r>
            <a:br>
              <a:rPr lang="ar-EG" sz="2000" b="1" dirty="0">
                <a:solidFill>
                  <a:schemeClr val="bg1"/>
                </a:solidFill>
                <a:latin typeface="Calibri"/>
                <a:ea typeface="+mn-ea"/>
                <a:cs typeface="Arial"/>
              </a:rPr>
            </a:br>
            <a:r>
              <a:rPr lang="ar-EG" sz="2200" b="1" dirty="0">
                <a:solidFill>
                  <a:schemeClr val="accent2">
                    <a:lumMod val="60000"/>
                    <a:lumOff val="40000"/>
                  </a:schemeClr>
                </a:solidFill>
                <a:latin typeface="Calibri"/>
                <a:ea typeface="+mn-ea"/>
                <a:cs typeface="Arial"/>
              </a:rPr>
              <a:t>الفرقة /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a:solidFill>
                  <a:srgbClr val="2F2B20"/>
                </a:solidFill>
                <a:latin typeface="Calibri"/>
                <a:ea typeface="+mn-ea"/>
                <a:cs typeface="Arial"/>
              </a:rPr>
              <a:t>        </a:t>
            </a:r>
            <a:r>
              <a:rPr lang="ar-EG" sz="2000" b="1" dirty="0" smtClean="0">
                <a:solidFill>
                  <a:schemeClr val="bg1"/>
                </a:solidFill>
                <a:latin typeface="Calibri"/>
                <a:ea typeface="+mn-ea"/>
                <a:cs typeface="Arial"/>
              </a:rPr>
              <a:t>الاولى</a:t>
            </a:r>
            <a:r>
              <a:rPr lang="ar-EG" sz="2000" b="1" dirty="0">
                <a:solidFill>
                  <a:srgbClr val="9CBEBD">
                    <a:lumMod val="75000"/>
                  </a:srgbClr>
                </a:solidFill>
                <a:latin typeface="Calibri"/>
                <a:ea typeface="+mn-ea"/>
                <a:cs typeface="Arial"/>
              </a:rPr>
              <a:t/>
            </a:r>
            <a:br>
              <a:rPr lang="ar-EG" sz="2000" b="1" dirty="0">
                <a:solidFill>
                  <a:srgbClr val="9CBEBD">
                    <a:lumMod val="75000"/>
                  </a:srgbClr>
                </a:solidFill>
                <a:latin typeface="Calibri"/>
                <a:ea typeface="+mn-ea"/>
                <a:cs typeface="Arial"/>
              </a:rPr>
            </a:br>
            <a:r>
              <a:rPr lang="ar-EG" sz="2200" b="1" dirty="0">
                <a:solidFill>
                  <a:schemeClr val="accent2">
                    <a:lumMod val="60000"/>
                    <a:lumOff val="40000"/>
                  </a:schemeClr>
                </a:solidFill>
                <a:latin typeface="Calibri"/>
                <a:ea typeface="+mn-ea"/>
                <a:cs typeface="Arial"/>
              </a:rPr>
              <a:t>قسم /</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en-US" sz="2000" b="1" dirty="0">
                <a:solidFill>
                  <a:schemeClr val="bg1"/>
                </a:solidFill>
                <a:latin typeface="Calibri"/>
                <a:ea typeface="+mn-ea"/>
                <a:cs typeface="+mn-cs"/>
              </a:rPr>
              <a:t>.</a:t>
            </a:r>
            <a:r>
              <a:rPr lang="ar-EG" sz="2000" b="1" dirty="0">
                <a:solidFill>
                  <a:schemeClr val="bg1"/>
                </a:solidFill>
                <a:latin typeface="Calibri"/>
                <a:ea typeface="+mn-ea"/>
                <a:cs typeface="Arial"/>
              </a:rPr>
              <a:t>      </a:t>
            </a:r>
            <a:r>
              <a:rPr lang="ar-EG" sz="2000" b="1" dirty="0" smtClean="0">
                <a:solidFill>
                  <a:schemeClr val="bg1"/>
                </a:solidFill>
                <a:latin typeface="Calibri"/>
                <a:ea typeface="+mn-ea"/>
                <a:cs typeface="Arial"/>
              </a:rPr>
              <a:t>غزل ونسيج</a:t>
            </a:r>
            <a:r>
              <a:rPr lang="ar-EG" sz="2000" b="1" dirty="0">
                <a:solidFill>
                  <a:schemeClr val="bg1"/>
                </a:solidFill>
                <a:latin typeface="Calibri"/>
                <a:ea typeface="+mn-ea"/>
                <a:cs typeface="Arial"/>
              </a:rPr>
              <a:t/>
            </a:r>
            <a:br>
              <a:rPr lang="ar-EG" sz="2000" b="1" dirty="0">
                <a:solidFill>
                  <a:schemeClr val="bg1"/>
                </a:solidFill>
                <a:latin typeface="Calibri"/>
                <a:ea typeface="+mn-ea"/>
                <a:cs typeface="Arial"/>
              </a:rPr>
            </a:br>
            <a:r>
              <a:rPr lang="ar-EG" sz="2200" b="1" dirty="0">
                <a:solidFill>
                  <a:schemeClr val="accent2">
                    <a:lumMod val="60000"/>
                    <a:lumOff val="40000"/>
                  </a:schemeClr>
                </a:solidFill>
                <a:latin typeface="Calibri"/>
                <a:ea typeface="+mn-ea"/>
                <a:cs typeface="Arial"/>
              </a:rPr>
              <a:t>ميعاد المحاضره/</a:t>
            </a:r>
            <a:r>
              <a:rPr lang="ar-EG" sz="2000" b="1" dirty="0">
                <a:solidFill>
                  <a:srgbClr val="2F2B20"/>
                </a:solidFill>
                <a:latin typeface="Calibri"/>
                <a:ea typeface="+mn-ea"/>
                <a:cs typeface="Arial"/>
              </a:rPr>
              <a:t/>
            </a:r>
            <a:br>
              <a:rPr lang="ar-EG" sz="2000" b="1" dirty="0">
                <a:solidFill>
                  <a:srgbClr val="2F2B20"/>
                </a:solidFill>
                <a:latin typeface="Calibri"/>
                <a:ea typeface="+mn-ea"/>
                <a:cs typeface="Arial"/>
              </a:rPr>
            </a:br>
            <a:r>
              <a:rPr lang="ar-EG" sz="2000" b="1" dirty="0" smtClean="0">
                <a:solidFill>
                  <a:schemeClr val="bg1"/>
                </a:solidFill>
                <a:latin typeface="Calibri"/>
                <a:ea typeface="+mn-ea"/>
                <a:cs typeface="Arial"/>
              </a:rPr>
              <a:t>يوم السبت </a:t>
            </a:r>
            <a:r>
              <a:rPr lang="ar-EG" sz="2000" b="1" dirty="0" smtClean="0">
                <a:solidFill>
                  <a:schemeClr val="bg1"/>
                </a:solidFill>
                <a:latin typeface="Calibri"/>
                <a:ea typeface="+mn-ea"/>
                <a:cs typeface="Arial"/>
              </a:rPr>
              <a:t>الموافق2020/4/25</a:t>
            </a:r>
            <a:endParaRPr lang="ar-EG" dirty="0">
              <a:solidFill>
                <a:schemeClr val="bg1"/>
              </a:solidFill>
            </a:endParaRPr>
          </a:p>
        </p:txBody>
      </p:sp>
      <p:sp>
        <p:nvSpPr>
          <p:cNvPr id="3" name="Subtitle 2"/>
          <p:cNvSpPr>
            <a:spLocks noGrp="1"/>
          </p:cNvSpPr>
          <p:nvPr>
            <p:ph type="subTitle" idx="1"/>
          </p:nvPr>
        </p:nvSpPr>
        <p:spPr>
          <a:xfrm>
            <a:off x="3627895" y="4731740"/>
            <a:ext cx="7878306" cy="1426575"/>
          </a:xfrm>
        </p:spPr>
        <p:txBody>
          <a:bodyPr/>
          <a:lstStyle/>
          <a:p>
            <a:pPr lvl="0" algn="r" rtl="0" fontAlgn="base">
              <a:lnSpc>
                <a:spcPct val="100000"/>
              </a:lnSpc>
              <a:spcBef>
                <a:spcPct val="20000"/>
              </a:spcBef>
              <a:spcAft>
                <a:spcPct val="0"/>
              </a:spcAft>
              <a:buClr>
                <a:srgbClr val="A9A57C"/>
              </a:buClr>
              <a:defRPr/>
            </a:pPr>
            <a:endParaRPr lang="ar-EG" sz="2000" b="1" dirty="0">
              <a:solidFill>
                <a:srgbClr val="9CBEBD">
                  <a:lumMod val="75000"/>
                </a:srgbClr>
              </a:solidFill>
            </a:endParaRPr>
          </a:p>
          <a:p>
            <a:pPr lvl="0" rtl="0" fontAlgn="base">
              <a:lnSpc>
                <a:spcPct val="100000"/>
              </a:lnSpc>
              <a:spcBef>
                <a:spcPct val="20000"/>
              </a:spcBef>
              <a:spcAft>
                <a:spcPct val="0"/>
              </a:spcAft>
              <a:buClr>
                <a:srgbClr val="A9A57C"/>
              </a:buClr>
              <a:defRPr/>
            </a:pPr>
            <a:r>
              <a:rPr lang="ar-EG" b="1" dirty="0">
                <a:solidFill>
                  <a:schemeClr val="accent4">
                    <a:lumMod val="60000"/>
                    <a:lumOff val="40000"/>
                  </a:schemeClr>
                </a:solidFill>
              </a:rPr>
              <a:t>استاذ الماده /</a:t>
            </a:r>
          </a:p>
          <a:p>
            <a:pPr lvl="0" rtl="0" fontAlgn="base">
              <a:lnSpc>
                <a:spcPct val="100000"/>
              </a:lnSpc>
              <a:spcBef>
                <a:spcPct val="20000"/>
              </a:spcBef>
              <a:spcAft>
                <a:spcPct val="0"/>
              </a:spcAft>
              <a:buClr>
                <a:srgbClr val="A9A57C"/>
              </a:buClr>
              <a:defRPr/>
            </a:pPr>
            <a:r>
              <a:rPr lang="ar-EG" sz="2000" b="1" dirty="0">
                <a:solidFill>
                  <a:schemeClr val="bg1"/>
                </a:solidFill>
              </a:rPr>
              <a:t>أ.د / حنان على </a:t>
            </a:r>
            <a:r>
              <a:rPr lang="ar-EG" sz="2000" b="1" dirty="0" smtClean="0">
                <a:solidFill>
                  <a:schemeClr val="bg1"/>
                </a:solidFill>
              </a:rPr>
              <a:t>عثمان</a:t>
            </a:r>
            <a:endParaRPr lang="en-US" sz="2000" b="1" dirty="0">
              <a:solidFill>
                <a:schemeClr val="bg1"/>
              </a:solidFill>
            </a:endParaRPr>
          </a:p>
        </p:txBody>
      </p:sp>
    </p:spTree>
    <p:extLst>
      <p:ext uri="{BB962C8B-B14F-4D97-AF65-F5344CB8AC3E}">
        <p14:creationId xmlns:p14="http://schemas.microsoft.com/office/powerpoint/2010/main" val="359322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856000" y="1507153"/>
            <a:ext cx="907621" cy="400110"/>
          </a:xfrm>
          <a:prstGeom prst="rect">
            <a:avLst/>
          </a:prstGeom>
          <a:solidFill>
            <a:schemeClr val="bg2"/>
          </a:solidFill>
        </p:spPr>
        <p:txBody>
          <a:bodyPr wrap="none">
            <a:spAutoFit/>
          </a:bodyPr>
          <a:lstStyle/>
          <a:p>
            <a:r>
              <a:rPr lang="ar-EG" sz="2000" b="1" dirty="0">
                <a:solidFill>
                  <a:srgbClr val="C00000"/>
                </a:solidFill>
              </a:rPr>
              <a:t>الاورلون</a:t>
            </a:r>
            <a:endParaRPr lang="en-US" sz="2000" b="1" dirty="0">
              <a:solidFill>
                <a:srgbClr val="C00000"/>
              </a:solidFill>
            </a:endParaRPr>
          </a:p>
        </p:txBody>
      </p:sp>
      <p:sp>
        <p:nvSpPr>
          <p:cNvPr id="3" name="Rectangle 2"/>
          <p:cNvSpPr/>
          <p:nvPr/>
        </p:nvSpPr>
        <p:spPr>
          <a:xfrm>
            <a:off x="4962525" y="2181642"/>
            <a:ext cx="6915396" cy="3693319"/>
          </a:xfrm>
          <a:prstGeom prst="rect">
            <a:avLst/>
          </a:prstGeom>
          <a:solidFill>
            <a:schemeClr val="accent2">
              <a:lumMod val="20000"/>
              <a:lumOff val="80000"/>
            </a:schemeClr>
          </a:solidFill>
        </p:spPr>
        <p:txBody>
          <a:bodyPr wrap="square">
            <a:spAutoFit/>
          </a:bodyPr>
          <a:lstStyle/>
          <a:p>
            <a:pPr marL="285750" indent="-285750">
              <a:buFont typeface="Arial" pitchFamily="34" charset="0"/>
              <a:buChar char="•"/>
            </a:pPr>
            <a:r>
              <a:rPr lang="ar-EG" dirty="0"/>
              <a:t>تعتبر الاورلون من اقوى الخامات المستعملة واهم ماتتميز به خيوط الاورلون المستمرة عن الالياف التركيبية الاخلرى التركيب الميلي الذي يشبه التركيب التوزيعي في الالياف النباتية ( قطن – كتان) . ويرجع ذلك الي ارتفاع درجة سحب الالياف بعد عملية الغزل و توجيه و ترتيب المناطق المتبلره  في الاتجاه الطولي للالياف و ملمس الياف الاورلون انعم واطرى من الالياف التركيبية الااخرى – فالالياف القصيرة للارلون تشابه الصوف في ملمسها اما الالياف المستمرة فتشابة الحرير – تمتص الياف الاورلون نسبة اقل من الماء و الرطوبة مما تمتص الياف النايلون و تصبغ الياف الاورلون اما في درجة حراره عالية او باستخدام االعوامل المساعده على الانتفاخ.</a:t>
            </a:r>
          </a:p>
          <a:p>
            <a:pPr marL="285750" indent="-285750">
              <a:buFont typeface="Arial" pitchFamily="34" charset="0"/>
              <a:buChar char="•"/>
            </a:pPr>
            <a:r>
              <a:rPr lang="ar-EG" dirty="0"/>
              <a:t>و قد لاقت الياف الاورلون انتشارا واسعا في صناعة الملبوسات بينما تتميز من خواص جيده و رخص تكلفة انتاجها  و تخلط الالياف القصيره للارلون على الصوف لانتاج اقمشة البدل التي تمتاز بقلة قابليتها للتجعد و سهولة تنظيفها و احتفاظها بالشكل مده طويلة .</a:t>
            </a:r>
          </a:p>
          <a:p>
            <a:pPr marL="285750" indent="-285750">
              <a:buFont typeface="Arial" pitchFamily="34" charset="0"/>
              <a:buChar char="•"/>
            </a:pPr>
            <a:r>
              <a:rPr lang="ar-EG" dirty="0"/>
              <a:t>تستخدم الياف الاورلون في صناعة الستائر و اقمشة الفرش و التريكو كذلك في صناعة اقمشة الديكور و السجاد.</a:t>
            </a:r>
          </a:p>
        </p:txBody>
      </p:sp>
    </p:spTree>
    <p:extLst>
      <p:ext uri="{BB962C8B-B14F-4D97-AF65-F5344CB8AC3E}">
        <p14:creationId xmlns:p14="http://schemas.microsoft.com/office/powerpoint/2010/main" val="1754591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806734" y="1815584"/>
            <a:ext cx="2274982" cy="369332"/>
          </a:xfrm>
          <a:prstGeom prst="rect">
            <a:avLst/>
          </a:prstGeom>
          <a:solidFill>
            <a:schemeClr val="bg2"/>
          </a:solidFill>
        </p:spPr>
        <p:txBody>
          <a:bodyPr wrap="none">
            <a:spAutoFit/>
          </a:bodyPr>
          <a:lstStyle/>
          <a:p>
            <a:r>
              <a:rPr lang="ar-EG" b="1" dirty="0">
                <a:solidFill>
                  <a:srgbClr val="C00000"/>
                </a:solidFill>
              </a:rPr>
              <a:t>خواص الياف البولي اكريليك</a:t>
            </a:r>
            <a:endParaRPr lang="en-US" b="1" dirty="0">
              <a:solidFill>
                <a:srgbClr val="C00000"/>
              </a:solidFill>
            </a:endParaRPr>
          </a:p>
        </p:txBody>
      </p:sp>
      <p:sp>
        <p:nvSpPr>
          <p:cNvPr id="3" name="Rectangle 2"/>
          <p:cNvSpPr/>
          <p:nvPr/>
        </p:nvSpPr>
        <p:spPr>
          <a:xfrm>
            <a:off x="4076700" y="2587615"/>
            <a:ext cx="8005016" cy="2862322"/>
          </a:xfrm>
          <a:prstGeom prst="rect">
            <a:avLst/>
          </a:prstGeom>
          <a:solidFill>
            <a:schemeClr val="accent1">
              <a:lumMod val="20000"/>
              <a:lumOff val="80000"/>
            </a:schemeClr>
          </a:solidFill>
        </p:spPr>
        <p:txBody>
          <a:bodyPr wrap="square">
            <a:spAutoFit/>
          </a:bodyPr>
          <a:lstStyle/>
          <a:p>
            <a:r>
              <a:rPr lang="ar-EG" b="1" dirty="0">
                <a:solidFill>
                  <a:schemeClr val="accent1">
                    <a:lumMod val="50000"/>
                  </a:schemeClr>
                </a:solidFill>
              </a:rPr>
              <a:t>1- شكل القطاع العرضى</a:t>
            </a:r>
          </a:p>
          <a:p>
            <a:r>
              <a:rPr lang="ar-EG" dirty="0"/>
              <a:t>شعيرات الاكريليك مثل باقي الشعيرات المخلقة الاخرى فهي ملساء السطح و اسطوانية الشكل بالرغم من ان الياف الاورلون يكون قطاعها العرضي غلى شكل عظمة الكلب اما شعيرات الاكريلان فهي ملساء السطح اسطوانية و ان كان هناك بعض الالياف يكون شكل قطاعها  يغلب عليه الشكل المستطيل و الشكل التالي يبين قطاع عرضي لالياف الاكريلان و الاورلون .</a:t>
            </a:r>
          </a:p>
          <a:p>
            <a:r>
              <a:rPr lang="ar-EG" b="1" dirty="0">
                <a:solidFill>
                  <a:schemeClr val="accent1">
                    <a:lumMod val="50000"/>
                  </a:schemeClr>
                </a:solidFill>
              </a:rPr>
              <a:t>2-الخواص الميكانيكية والطبيعية </a:t>
            </a:r>
          </a:p>
          <a:p>
            <a:r>
              <a:rPr lang="ar-EG" dirty="0"/>
              <a:t>تبلغ متانة الالياف و هي جافة 5 جرام للدنييروتحتفظ الالياف بمعظم قوتها عند البلل 4.8 جرام / دنييرو تبلغ القوة عند القطع 3.6 جرام / دنيير و استطالة الالياف حوالي 17% والياف الاكريليك ذو مرونه عالية اذ تستعيد حوالي 85% من الطول الاصلي فقط اذا شد الي </a:t>
            </a:r>
          </a:p>
          <a:p>
            <a:r>
              <a:rPr lang="ar-EG" dirty="0"/>
              <a:t>40% </a:t>
            </a:r>
          </a:p>
        </p:txBody>
      </p:sp>
    </p:spTree>
    <p:extLst>
      <p:ext uri="{BB962C8B-B14F-4D97-AF65-F5344CB8AC3E}">
        <p14:creationId xmlns:p14="http://schemas.microsoft.com/office/powerpoint/2010/main" val="4099656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87752" y="-2233097"/>
            <a:ext cx="14241463" cy="9075738"/>
          </a:xfrm>
        </p:spPr>
      </p:pic>
      <p:sp>
        <p:nvSpPr>
          <p:cNvPr id="2" name="Rectangle 1"/>
          <p:cNvSpPr/>
          <p:nvPr/>
        </p:nvSpPr>
        <p:spPr>
          <a:xfrm>
            <a:off x="9345518" y="1958459"/>
            <a:ext cx="2274982" cy="369332"/>
          </a:xfrm>
          <a:prstGeom prst="rect">
            <a:avLst/>
          </a:prstGeom>
          <a:solidFill>
            <a:schemeClr val="bg2"/>
          </a:solidFill>
        </p:spPr>
        <p:txBody>
          <a:bodyPr wrap="none">
            <a:spAutoFit/>
          </a:bodyPr>
          <a:lstStyle/>
          <a:p>
            <a:r>
              <a:rPr lang="ar-EG" b="1" dirty="0">
                <a:solidFill>
                  <a:srgbClr val="C00000"/>
                </a:solidFill>
              </a:rPr>
              <a:t>خواص الياف البولي اكريليك</a:t>
            </a:r>
          </a:p>
        </p:txBody>
      </p:sp>
      <p:sp>
        <p:nvSpPr>
          <p:cNvPr id="3" name="Rectangle 2"/>
          <p:cNvSpPr/>
          <p:nvPr/>
        </p:nvSpPr>
        <p:spPr>
          <a:xfrm>
            <a:off x="2686050" y="2643218"/>
            <a:ext cx="8934450" cy="3416320"/>
          </a:xfrm>
          <a:prstGeom prst="rect">
            <a:avLst/>
          </a:prstGeom>
          <a:solidFill>
            <a:schemeClr val="accent2">
              <a:lumMod val="20000"/>
              <a:lumOff val="80000"/>
            </a:schemeClr>
          </a:solidFill>
        </p:spPr>
        <p:txBody>
          <a:bodyPr wrap="square">
            <a:spAutoFit/>
          </a:bodyPr>
          <a:lstStyle/>
          <a:p>
            <a:r>
              <a:rPr lang="ar-EG" b="1" dirty="0">
                <a:solidFill>
                  <a:schemeClr val="accent1">
                    <a:lumMod val="50000"/>
                  </a:schemeClr>
                </a:solidFill>
              </a:rPr>
              <a:t>3- تأثير الحراره</a:t>
            </a:r>
          </a:p>
          <a:p>
            <a:r>
              <a:rPr lang="ar-EG" dirty="0"/>
              <a:t>لعل اهم ما يميز الياف البولي اكريليك عن باقي الالياف الفينيلية الاخري هو ارتفاع مقاومتها لتاثير الحراره فهذه الالياف يمكن ان تسخن الي درجة 150 م لمده طويلة بدون ان يحدث بها تحلل او تفقد قوتها و يمكن ان تكوى المنسوجات المصنوعة من هذه الالياف بدون خوف في درجة 160 م  وارتقاع درجة الحراره الي 200 م لا يسبب عجونه بها و لا تلتصق بالسطح الساخن وانما يحدث بها تلون و تميل للاصفرار و لا تبدا الالياف تلين الا عند درجة 230 م ومن اغرب خواص هذه الالياف انه بتسخينها مده طويلة  في درجة 200 م يقتم لونها شيئا فشيئا الي ان تصبح سوداء الا انها حتى في هذه الحالة تحتفظ بجانب لا باس به من قوة الشد ( حوالي النص بعد تسخينها لمده ستين ساعة )</a:t>
            </a:r>
          </a:p>
          <a:p>
            <a:r>
              <a:rPr lang="ar-EG" b="1" dirty="0">
                <a:solidFill>
                  <a:schemeClr val="accent1">
                    <a:lumMod val="50000"/>
                  </a:schemeClr>
                </a:solidFill>
              </a:rPr>
              <a:t>4- تأثير الملمس</a:t>
            </a:r>
          </a:p>
          <a:p>
            <a:r>
              <a:rPr lang="ar-EG" dirty="0"/>
              <a:t>ملمس الياف الاكريليك انعم واطري من ملمس الالياف الكيماوية الاخرى مما يجعلها تشبه في ملمسها الصوف للالياف القصيره و الحرير للشعيرات المستمرة و تمتص الالياف في درجات الحراره و الرطوبة العادية حوالي 3% ماء وهذه النسبة اقل مما يمتصه النايلون في هذه الظروف الا انها اعلى منها في الالياف الفينيلية الاخرى التي لا تكاد تمتص اكثر من 5. % و يبلغ الثقل النوعي للاورلون 1.18 .</a:t>
            </a:r>
          </a:p>
        </p:txBody>
      </p:sp>
    </p:spTree>
    <p:extLst>
      <p:ext uri="{BB962C8B-B14F-4D97-AF65-F5344CB8AC3E}">
        <p14:creationId xmlns:p14="http://schemas.microsoft.com/office/powerpoint/2010/main" val="39583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389535" y="1263134"/>
            <a:ext cx="3607078" cy="369332"/>
          </a:xfrm>
          <a:prstGeom prst="rect">
            <a:avLst/>
          </a:prstGeom>
          <a:solidFill>
            <a:schemeClr val="bg2"/>
          </a:solidFill>
        </p:spPr>
        <p:txBody>
          <a:bodyPr wrap="none">
            <a:spAutoFit/>
          </a:bodyPr>
          <a:lstStyle/>
          <a:p>
            <a:r>
              <a:rPr lang="ar-EG" b="1" dirty="0">
                <a:solidFill>
                  <a:srgbClr val="C00000"/>
                </a:solidFill>
              </a:rPr>
              <a:t>انتاج خيوط الهاي بلك من الياف البولي اكريلك</a:t>
            </a:r>
            <a:endParaRPr lang="en-US" b="1" dirty="0">
              <a:solidFill>
                <a:srgbClr val="C00000"/>
              </a:solidFill>
            </a:endParaRPr>
          </a:p>
        </p:txBody>
      </p:sp>
      <p:sp>
        <p:nvSpPr>
          <p:cNvPr id="3" name="Rectangle 2"/>
          <p:cNvSpPr/>
          <p:nvPr/>
        </p:nvSpPr>
        <p:spPr>
          <a:xfrm>
            <a:off x="5086350" y="2168515"/>
            <a:ext cx="6819900" cy="2862322"/>
          </a:xfrm>
          <a:prstGeom prst="rect">
            <a:avLst/>
          </a:prstGeom>
          <a:solidFill>
            <a:schemeClr val="accent1">
              <a:lumMod val="20000"/>
              <a:lumOff val="80000"/>
            </a:schemeClr>
          </a:solidFill>
        </p:spPr>
        <p:txBody>
          <a:bodyPr wrap="square">
            <a:spAutoFit/>
          </a:bodyPr>
          <a:lstStyle/>
          <a:p>
            <a:pPr marL="285750" indent="-285750">
              <a:buFont typeface="Arial" pitchFamily="34" charset="0"/>
              <a:buChar char="•"/>
            </a:pPr>
            <a:r>
              <a:rPr lang="ar-EG" dirty="0"/>
              <a:t>عند تسخين الياف البولي اكريليك الي درجة حراره عالية 90 م او اكثر تصبح الشعيرات لدنه و عند شدها و هي عند هذه االحاله ثم بردت و هي تحت هذا الشد فانها تاخد الشكل التي عليه اي تحتفظ بدرجة الاستطالة التي وصلت اليها بصفة دائمة و لا ترجع الي حالتها السابقة الا اذا تعرضت لدرجة حراره اعلى من الدرجة السابقة اي حوالي 105 م فانها تنكمش مرة اخرى الي طول مقارب لطولها الاصلي .</a:t>
            </a:r>
          </a:p>
          <a:p>
            <a:pPr marL="285750" indent="-285750">
              <a:buFont typeface="Arial" pitchFamily="34" charset="0"/>
              <a:buChar char="•"/>
            </a:pPr>
            <a:r>
              <a:rPr lang="ar-EG" dirty="0"/>
              <a:t>لقد استخدمت هذه الخاصية في انتاج الياف الهاي بلك حيث يخلط 60% من الشعيرات التي استطالت تحت درجة حراره عالية مع 40% من الخيوط المثبته ثم يتم غزلها على هيئه خيوط و بعد ذلك تعالج هذه الخيوط بالحراره لينكمش الجزء الاول مكونا خيوط متضخمه ذات مسامية و يطلق عليها الياف هاي بلك و هي شبيهة بالالياف الصوفية .وهذه الصناعة تعتبر من اهم استخدامات الياف الاكريليك في مجال غزل التريكو .</a:t>
            </a:r>
          </a:p>
        </p:txBody>
      </p:sp>
    </p:spTree>
    <p:extLst>
      <p:ext uri="{BB962C8B-B14F-4D97-AF65-F5344CB8AC3E}">
        <p14:creationId xmlns:p14="http://schemas.microsoft.com/office/powerpoint/2010/main" val="672953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5" name="Rectangle 4"/>
          <p:cNvSpPr/>
          <p:nvPr/>
        </p:nvSpPr>
        <p:spPr>
          <a:xfrm>
            <a:off x="8572500" y="1229410"/>
            <a:ext cx="3486150" cy="646331"/>
          </a:xfrm>
          <a:prstGeom prst="rect">
            <a:avLst/>
          </a:prstGeom>
          <a:solidFill>
            <a:schemeClr val="bg2"/>
          </a:solidFill>
        </p:spPr>
        <p:txBody>
          <a:bodyPr wrap="square">
            <a:spAutoFit/>
          </a:bodyPr>
          <a:lstStyle/>
          <a:p>
            <a:r>
              <a:rPr lang="ar-EG" b="1" dirty="0">
                <a:solidFill>
                  <a:srgbClr val="C00000"/>
                </a:solidFill>
              </a:rPr>
              <a:t>الالياف التركيبية المعتمده على بلمرة الاضافة</a:t>
            </a:r>
            <a:br>
              <a:rPr lang="ar-EG" b="1" dirty="0">
                <a:solidFill>
                  <a:srgbClr val="C00000"/>
                </a:solidFill>
              </a:rPr>
            </a:br>
            <a:r>
              <a:rPr lang="ar-EG" b="1" dirty="0">
                <a:solidFill>
                  <a:srgbClr val="C00000"/>
                </a:solidFill>
              </a:rPr>
              <a:t>بولي نتريل الاكريل ( بولي اكريليك )</a:t>
            </a:r>
            <a:endParaRPr lang="en-US" b="1" dirty="0">
              <a:solidFill>
                <a:srgbClr val="C00000"/>
              </a:solidFill>
            </a:endParaRPr>
          </a:p>
        </p:txBody>
      </p:sp>
      <p:sp>
        <p:nvSpPr>
          <p:cNvPr id="6" name="Rectangle 5"/>
          <p:cNvSpPr/>
          <p:nvPr/>
        </p:nvSpPr>
        <p:spPr>
          <a:xfrm>
            <a:off x="5857875" y="2508588"/>
            <a:ext cx="6096000" cy="2031325"/>
          </a:xfrm>
          <a:prstGeom prst="rect">
            <a:avLst/>
          </a:prstGeom>
          <a:solidFill>
            <a:schemeClr val="accent1">
              <a:lumMod val="20000"/>
              <a:lumOff val="80000"/>
            </a:schemeClr>
          </a:solidFill>
        </p:spPr>
        <p:txBody>
          <a:bodyPr>
            <a:spAutoFit/>
          </a:bodyPr>
          <a:lstStyle/>
          <a:p>
            <a:pPr marL="285750" indent="-285750">
              <a:buFont typeface="Arial" pitchFamily="34" charset="0"/>
              <a:buChar char="•"/>
            </a:pPr>
            <a:r>
              <a:rPr lang="ar-EG" dirty="0"/>
              <a:t>مركب نتريل اكريل و البو ليمرات المصنعة منه معروفه منذ وقت بعيد الاانه لم يتم التوصل في ذلك الحين الي مذيب مناسب لاستخدامه في عملية الغزل ادي الي تأخر انتاج هذه الالياف و نتيجة للابحاث المستكره في هذا المجال فقد تم التوصل الي عدد من المذيبات العضوية مما ادي الى امكانية غزل البولي اكريل نتريل و الحصول على الاصناف العديده من هذه الالياف. </a:t>
            </a:r>
          </a:p>
          <a:p>
            <a:pPr marL="285750" indent="-285750">
              <a:buFont typeface="Arial" pitchFamily="34" charset="0"/>
              <a:buChar char="•"/>
            </a:pPr>
            <a:r>
              <a:rPr lang="ar-EG" dirty="0"/>
              <a:t>و بعد الابحاث المكثفة بدا انتاج هذه الالياف على نطاق و اسع وتعتبر الولايات المتحده من اكبر الدول المنتجة لهذه الالياف.</a:t>
            </a:r>
          </a:p>
        </p:txBody>
      </p:sp>
    </p:spTree>
    <p:extLst>
      <p:ext uri="{BB962C8B-B14F-4D97-AF65-F5344CB8AC3E}">
        <p14:creationId xmlns:p14="http://schemas.microsoft.com/office/powerpoint/2010/main" val="181629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994969" y="1977509"/>
            <a:ext cx="2901756" cy="369332"/>
          </a:xfrm>
          <a:prstGeom prst="rect">
            <a:avLst/>
          </a:prstGeom>
          <a:solidFill>
            <a:schemeClr val="bg2"/>
          </a:solidFill>
        </p:spPr>
        <p:txBody>
          <a:bodyPr wrap="none">
            <a:spAutoFit/>
          </a:bodyPr>
          <a:lstStyle/>
          <a:p>
            <a:r>
              <a:rPr lang="ar-EG" b="1" dirty="0">
                <a:solidFill>
                  <a:srgbClr val="C00000"/>
                </a:solidFill>
              </a:rPr>
              <a:t>مواد الاساس لصناعة البولي اكريليك</a:t>
            </a:r>
            <a:endParaRPr lang="en-US" b="1" dirty="0">
              <a:solidFill>
                <a:srgbClr val="C00000"/>
              </a:solidFill>
            </a:endParaRPr>
          </a:p>
        </p:txBody>
      </p:sp>
      <p:sp>
        <p:nvSpPr>
          <p:cNvPr id="3" name="Rectangle 2"/>
          <p:cNvSpPr/>
          <p:nvPr/>
        </p:nvSpPr>
        <p:spPr>
          <a:xfrm>
            <a:off x="5800725" y="2833211"/>
            <a:ext cx="6096000" cy="1477328"/>
          </a:xfrm>
          <a:prstGeom prst="rect">
            <a:avLst/>
          </a:prstGeom>
          <a:solidFill>
            <a:schemeClr val="accent2">
              <a:lumMod val="40000"/>
              <a:lumOff val="60000"/>
            </a:schemeClr>
          </a:solidFill>
        </p:spPr>
        <p:txBody>
          <a:bodyPr>
            <a:spAutoFit/>
          </a:bodyPr>
          <a:lstStyle/>
          <a:p>
            <a:r>
              <a:rPr lang="ar-EG" dirty="0"/>
              <a:t>تصنع مواد الاساس التي تغزل منها الياف البولي اكريليك بصفة اساسية من نيتريل الاكريل فقط او باضافة بعض المركبات فينيلية بنسب متفاوته اثناء عملية البلمرخ طبقا للخواص المطلوبة للالياف مثل الخواص الميكانيكية و الكيميائية و خصوصا قابليتها لامتصاص الصبغات و نتريل الاكريل سائل عديم اللون ذو خاصية سمية متوسطة.</a:t>
            </a:r>
          </a:p>
        </p:txBody>
      </p:sp>
    </p:spTree>
    <p:extLst>
      <p:ext uri="{BB962C8B-B14F-4D97-AF65-F5344CB8AC3E}">
        <p14:creationId xmlns:p14="http://schemas.microsoft.com/office/powerpoint/2010/main" val="92377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322888" y="1025009"/>
            <a:ext cx="1737975" cy="369332"/>
          </a:xfrm>
          <a:prstGeom prst="rect">
            <a:avLst/>
          </a:prstGeom>
          <a:solidFill>
            <a:schemeClr val="bg2">
              <a:lumMod val="90000"/>
            </a:schemeClr>
          </a:solidFill>
        </p:spPr>
        <p:txBody>
          <a:bodyPr wrap="none">
            <a:spAutoFit/>
          </a:bodyPr>
          <a:lstStyle/>
          <a:p>
            <a:r>
              <a:rPr lang="ar-EG" b="1" dirty="0">
                <a:solidFill>
                  <a:srgbClr val="C00000"/>
                </a:solidFill>
              </a:rPr>
              <a:t>تحضيرنتريل الاكريل</a:t>
            </a:r>
            <a:endParaRPr lang="en-US" b="1" dirty="0">
              <a:solidFill>
                <a:srgbClr val="C00000"/>
              </a:solidFill>
            </a:endParaRPr>
          </a:p>
        </p:txBody>
      </p:sp>
      <p:sp>
        <p:nvSpPr>
          <p:cNvPr id="3" name="Rectangle 2"/>
          <p:cNvSpPr/>
          <p:nvPr/>
        </p:nvSpPr>
        <p:spPr>
          <a:xfrm>
            <a:off x="5964863" y="2000161"/>
            <a:ext cx="6096000" cy="2862322"/>
          </a:xfrm>
          <a:prstGeom prst="rect">
            <a:avLst/>
          </a:prstGeom>
        </p:spPr>
        <p:txBody>
          <a:bodyPr>
            <a:spAutoFit/>
          </a:bodyPr>
          <a:lstStyle/>
          <a:p>
            <a:r>
              <a:rPr lang="ar-EG" dirty="0"/>
              <a:t>1-باضافة حامض الهيدروسيانيد الي اكسيد </a:t>
            </a:r>
            <a:r>
              <a:rPr lang="ar-EG" dirty="0" smtClean="0"/>
              <a:t>الايثيلين</a:t>
            </a:r>
          </a:p>
          <a:p>
            <a:endParaRPr lang="ar-EG" dirty="0"/>
          </a:p>
          <a:p>
            <a:endParaRPr lang="ar-EG" dirty="0" smtClean="0"/>
          </a:p>
          <a:p>
            <a:endParaRPr lang="ar-EG" dirty="0"/>
          </a:p>
          <a:p>
            <a:endParaRPr lang="ar-EG" dirty="0" smtClean="0"/>
          </a:p>
          <a:p>
            <a:endParaRPr lang="ar-EG" dirty="0"/>
          </a:p>
          <a:p>
            <a:endParaRPr lang="ar-EG" dirty="0"/>
          </a:p>
          <a:p>
            <a:r>
              <a:rPr lang="ar-EG" dirty="0"/>
              <a:t>2- الطريقة الحديثة : من غاز الاسيتلين :</a:t>
            </a:r>
          </a:p>
          <a:p>
            <a:r>
              <a:rPr lang="ar-EG" dirty="0"/>
              <a:t>عند اضافة هيدروسيانيد الي الاستيلين في حضور عامل مساعد مثل احادي كلوريد النحاس المنشط عند 80 م</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4441196" y="5129183"/>
            <a:ext cx="6836403" cy="702370"/>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162672" y="2604664"/>
            <a:ext cx="5029203" cy="967418"/>
          </a:xfrm>
          <a:prstGeom prst="rect">
            <a:avLst/>
          </a:prstGeom>
        </p:spPr>
      </p:pic>
    </p:spTree>
    <p:extLst>
      <p:ext uri="{BB962C8B-B14F-4D97-AF65-F5344CB8AC3E}">
        <p14:creationId xmlns:p14="http://schemas.microsoft.com/office/powerpoint/2010/main" val="1588189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487808" y="1101209"/>
            <a:ext cx="2569934" cy="369332"/>
          </a:xfrm>
          <a:prstGeom prst="rect">
            <a:avLst/>
          </a:prstGeom>
          <a:solidFill>
            <a:schemeClr val="bg2">
              <a:lumMod val="90000"/>
            </a:schemeClr>
          </a:solidFill>
        </p:spPr>
        <p:txBody>
          <a:bodyPr wrap="none">
            <a:spAutoFit/>
          </a:bodyPr>
          <a:lstStyle/>
          <a:p>
            <a:r>
              <a:rPr lang="ar-EG" b="1" dirty="0">
                <a:solidFill>
                  <a:srgbClr val="C00000"/>
                </a:solidFill>
              </a:rPr>
              <a:t>التركيب االكيميائي للبولي اكريلك</a:t>
            </a:r>
            <a:endParaRPr lang="en-US" b="1" dirty="0">
              <a:solidFill>
                <a:srgbClr val="C00000"/>
              </a:solidFill>
            </a:endParaRPr>
          </a:p>
        </p:txBody>
      </p:sp>
      <p:sp>
        <p:nvSpPr>
          <p:cNvPr id="3" name="Rectangle 2"/>
          <p:cNvSpPr/>
          <p:nvPr/>
        </p:nvSpPr>
        <p:spPr>
          <a:xfrm>
            <a:off x="5961742" y="2000161"/>
            <a:ext cx="6096000" cy="1477328"/>
          </a:xfrm>
          <a:prstGeom prst="rect">
            <a:avLst/>
          </a:prstGeom>
        </p:spPr>
        <p:txBody>
          <a:bodyPr>
            <a:spAutoFit/>
          </a:bodyPr>
          <a:lstStyle/>
          <a:p>
            <a:r>
              <a:rPr lang="ar-EG" dirty="0"/>
              <a:t>تتكون الياف البولي اكريلك عن طريق بلمرة الاضافة من اتحاد جزيئات نتريل الاكريل بعضها بالبعض و مكونه سلاسل خطية ذات وزن جزئي عالي و لا تحتوي السلاسل الرئيسية المتكونة الا على ذرات الاكربون و المرتبطة ببعضها البعض بواسطة الرابطة </a:t>
            </a:r>
            <a:r>
              <a:rPr lang="ar-EG" dirty="0" smtClean="0"/>
              <a:t>التساهمية</a:t>
            </a:r>
          </a:p>
          <a:p>
            <a:endParaRPr lang="ar-EG"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638300" y="3505918"/>
            <a:ext cx="10058400" cy="1524716"/>
          </a:xfrm>
          <a:prstGeom prst="rect">
            <a:avLst/>
          </a:prstGeom>
        </p:spPr>
      </p:pic>
    </p:spTree>
    <p:extLst>
      <p:ext uri="{BB962C8B-B14F-4D97-AF65-F5344CB8AC3E}">
        <p14:creationId xmlns:p14="http://schemas.microsoft.com/office/powerpoint/2010/main" val="410682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439914" y="1939409"/>
            <a:ext cx="3171061" cy="400110"/>
          </a:xfrm>
          <a:prstGeom prst="rect">
            <a:avLst/>
          </a:prstGeom>
          <a:solidFill>
            <a:schemeClr val="bg2">
              <a:lumMod val="90000"/>
            </a:schemeClr>
          </a:solidFill>
        </p:spPr>
        <p:txBody>
          <a:bodyPr wrap="none">
            <a:spAutoFit/>
          </a:bodyPr>
          <a:lstStyle/>
          <a:p>
            <a:r>
              <a:rPr lang="ar-EG" sz="2000" b="1" dirty="0">
                <a:solidFill>
                  <a:srgbClr val="C00000"/>
                </a:solidFill>
              </a:rPr>
              <a:t>طريقة الحصول على البولي اكريليك </a:t>
            </a:r>
            <a:endParaRPr lang="en-US" sz="2000" b="1" dirty="0">
              <a:solidFill>
                <a:srgbClr val="C00000"/>
              </a:solidFill>
            </a:endParaRPr>
          </a:p>
        </p:txBody>
      </p:sp>
      <p:sp>
        <p:nvSpPr>
          <p:cNvPr id="3" name="Rectangle 2"/>
          <p:cNvSpPr/>
          <p:nvPr/>
        </p:nvSpPr>
        <p:spPr>
          <a:xfrm>
            <a:off x="5925932" y="2657386"/>
            <a:ext cx="6096000" cy="1938992"/>
          </a:xfrm>
          <a:prstGeom prst="rect">
            <a:avLst/>
          </a:prstGeom>
          <a:solidFill>
            <a:schemeClr val="accent2">
              <a:lumMod val="20000"/>
              <a:lumOff val="80000"/>
            </a:schemeClr>
          </a:solidFill>
        </p:spPr>
        <p:txBody>
          <a:bodyPr>
            <a:spAutoFit/>
          </a:bodyPr>
          <a:lstStyle/>
          <a:p>
            <a:r>
              <a:rPr lang="ar-EG" sz="2400" dirty="0"/>
              <a:t>يحضر محلول مائي من نتريل الاكريل بمزجه بالماء حيث ان مونمر نتريل الاكريل يذوب في اللماء بينما لا تذوب البوليمرات المتكونه في الماء و يضاف بعض العوامل المساعده المنشطة للتفاعل مثل فوق الاكسيدات و تتم عملية البلمرة بمعزل عن الهواء باستعمال غاز النيتروجين.</a:t>
            </a:r>
          </a:p>
        </p:txBody>
      </p:sp>
    </p:spTree>
    <p:extLst>
      <p:ext uri="{BB962C8B-B14F-4D97-AF65-F5344CB8AC3E}">
        <p14:creationId xmlns:p14="http://schemas.microsoft.com/office/powerpoint/2010/main" val="194170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599982" y="1259473"/>
            <a:ext cx="2310248" cy="400110"/>
          </a:xfrm>
          <a:prstGeom prst="rect">
            <a:avLst/>
          </a:prstGeom>
          <a:solidFill>
            <a:schemeClr val="bg2">
              <a:lumMod val="90000"/>
            </a:schemeClr>
          </a:solidFill>
        </p:spPr>
        <p:txBody>
          <a:bodyPr wrap="none">
            <a:spAutoFit/>
          </a:bodyPr>
          <a:lstStyle/>
          <a:p>
            <a:r>
              <a:rPr lang="ar-EG" sz="2000" b="1" dirty="0">
                <a:solidFill>
                  <a:srgbClr val="C00000"/>
                </a:solidFill>
              </a:rPr>
              <a:t>غزل الياف البولي اكريليك</a:t>
            </a:r>
            <a:endParaRPr lang="en-US" sz="2000" b="1" dirty="0">
              <a:solidFill>
                <a:srgbClr val="C00000"/>
              </a:solidFill>
            </a:endParaRPr>
          </a:p>
        </p:txBody>
      </p:sp>
      <p:sp>
        <p:nvSpPr>
          <p:cNvPr id="3" name="Rectangle 2"/>
          <p:cNvSpPr/>
          <p:nvPr/>
        </p:nvSpPr>
        <p:spPr>
          <a:xfrm>
            <a:off x="5814230" y="2251413"/>
            <a:ext cx="6096000" cy="2308324"/>
          </a:xfrm>
          <a:prstGeom prst="rect">
            <a:avLst/>
          </a:prstGeom>
          <a:solidFill>
            <a:schemeClr val="accent1">
              <a:lumMod val="20000"/>
              <a:lumOff val="80000"/>
            </a:schemeClr>
          </a:solidFill>
        </p:spPr>
        <p:txBody>
          <a:bodyPr>
            <a:spAutoFit/>
          </a:bodyPr>
          <a:lstStyle/>
          <a:p>
            <a:r>
              <a:rPr lang="ar-EG" dirty="0"/>
              <a:t>البولي اكريليك يتفكك بالحراره قبل ان ينصهر لذلك تتم عملية عن طريق الغزل بالمحلول </a:t>
            </a:r>
          </a:p>
          <a:p>
            <a:r>
              <a:rPr lang="ar-EG" dirty="0"/>
              <a:t> ويتم اولا تحضير محلول الغزل باذابة البولي اكريليك في ثنائي ميثيل فورماميد ثم يرشح المحلول لازالة الشوائب. </a:t>
            </a:r>
            <a:endParaRPr lang="ar-EG" dirty="0" smtClean="0"/>
          </a:p>
          <a:p>
            <a:endParaRPr lang="ar-EG" dirty="0"/>
          </a:p>
          <a:p>
            <a:r>
              <a:rPr lang="ar-EG" b="1" dirty="0">
                <a:solidFill>
                  <a:schemeClr val="accent1">
                    <a:lumMod val="50000"/>
                  </a:schemeClr>
                </a:solidFill>
              </a:rPr>
              <a:t>وتتم عملية الغزل بالمحلول بالطرق الاتية :</a:t>
            </a:r>
          </a:p>
          <a:p>
            <a:r>
              <a:rPr lang="ar-EG" dirty="0"/>
              <a:t>1- طريقة الغزل المبتلة</a:t>
            </a:r>
          </a:p>
          <a:p>
            <a:r>
              <a:rPr lang="ar-EG" dirty="0"/>
              <a:t>2- طريقة الغزل الجاف </a:t>
            </a:r>
          </a:p>
        </p:txBody>
      </p:sp>
    </p:spTree>
    <p:extLst>
      <p:ext uri="{BB962C8B-B14F-4D97-AF65-F5344CB8AC3E}">
        <p14:creationId xmlns:p14="http://schemas.microsoft.com/office/powerpoint/2010/main" val="412403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10159045" y="1263134"/>
            <a:ext cx="1792478" cy="400110"/>
          </a:xfrm>
          <a:prstGeom prst="rect">
            <a:avLst/>
          </a:prstGeom>
          <a:solidFill>
            <a:schemeClr val="bg1">
              <a:lumMod val="95000"/>
            </a:schemeClr>
          </a:solidFill>
        </p:spPr>
        <p:txBody>
          <a:bodyPr wrap="none">
            <a:spAutoFit/>
          </a:bodyPr>
          <a:lstStyle/>
          <a:p>
            <a:r>
              <a:rPr lang="ar-EG" sz="2000" b="1" dirty="0">
                <a:solidFill>
                  <a:srgbClr val="C00000"/>
                </a:solidFill>
              </a:rPr>
              <a:t>طريقة الغزل المبتلة</a:t>
            </a:r>
            <a:endParaRPr lang="en-US" sz="2000" b="1" dirty="0">
              <a:solidFill>
                <a:srgbClr val="C00000"/>
              </a:solidFill>
            </a:endParaRPr>
          </a:p>
        </p:txBody>
      </p:sp>
      <p:sp>
        <p:nvSpPr>
          <p:cNvPr id="3" name="Rectangle 2"/>
          <p:cNvSpPr/>
          <p:nvPr/>
        </p:nvSpPr>
        <p:spPr>
          <a:xfrm>
            <a:off x="5855523" y="2270463"/>
            <a:ext cx="6096000" cy="2031325"/>
          </a:xfrm>
          <a:prstGeom prst="rect">
            <a:avLst/>
          </a:prstGeom>
          <a:solidFill>
            <a:schemeClr val="accent2">
              <a:lumMod val="20000"/>
              <a:lumOff val="80000"/>
            </a:schemeClr>
          </a:solidFill>
        </p:spPr>
        <p:txBody>
          <a:bodyPr>
            <a:spAutoFit/>
          </a:bodyPr>
          <a:lstStyle/>
          <a:p>
            <a:r>
              <a:rPr lang="ar-EG" dirty="0"/>
              <a:t>يضغط محلول الغزل خلال فونيات الغزل المغموره في حوض يغذى بانتظام بحمام ترسيب و يراعي ان تكون مكونات حمام الترسيب من سوائل غير قابلة لاذابة البولي اكريليك ومذيبة للسائل المذيب ومن المواد المستعملة في حمام الترسيب الجلسرين و بعض المواد البترولية و محلول كلوريد الكالسيوم.</a:t>
            </a:r>
          </a:p>
          <a:p>
            <a:r>
              <a:rPr lang="ar-EG" dirty="0"/>
              <a:t>عند تجلط الشعرة في حمام الترسيب يتم جمعها على هيئة حبال و تغسل جيدا بامرارها خلال احواض ماء ثم تسحب الحبال و هي مبللة في درجات الحراره العالية من 3 الي 5 اضعاف طولها الاصلي.</a:t>
            </a:r>
          </a:p>
        </p:txBody>
      </p:sp>
    </p:spTree>
    <p:extLst>
      <p:ext uri="{BB962C8B-B14F-4D97-AF65-F5344CB8AC3E}">
        <p14:creationId xmlns:p14="http://schemas.microsoft.com/office/powerpoint/2010/main" val="21449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9863238" y="1510784"/>
            <a:ext cx="2090637" cy="461665"/>
          </a:xfrm>
          <a:prstGeom prst="rect">
            <a:avLst/>
          </a:prstGeom>
          <a:solidFill>
            <a:schemeClr val="bg2"/>
          </a:solidFill>
        </p:spPr>
        <p:txBody>
          <a:bodyPr wrap="none">
            <a:spAutoFit/>
          </a:bodyPr>
          <a:lstStyle/>
          <a:p>
            <a:r>
              <a:rPr lang="ar-EG" sz="2400" b="1" dirty="0">
                <a:solidFill>
                  <a:srgbClr val="C00000"/>
                </a:solidFill>
              </a:rPr>
              <a:t>طريقة الغزل الجاف</a:t>
            </a:r>
            <a:endParaRPr lang="en-US" sz="2400" b="1" dirty="0">
              <a:solidFill>
                <a:srgbClr val="C00000"/>
              </a:solidFill>
            </a:endParaRPr>
          </a:p>
        </p:txBody>
      </p:sp>
      <p:sp>
        <p:nvSpPr>
          <p:cNvPr id="3" name="Rectangle 2"/>
          <p:cNvSpPr/>
          <p:nvPr/>
        </p:nvSpPr>
        <p:spPr>
          <a:xfrm>
            <a:off x="5857875" y="2274838"/>
            <a:ext cx="6096000" cy="2554545"/>
          </a:xfrm>
          <a:prstGeom prst="rect">
            <a:avLst/>
          </a:prstGeom>
          <a:solidFill>
            <a:schemeClr val="accent1">
              <a:lumMod val="20000"/>
              <a:lumOff val="80000"/>
            </a:schemeClr>
          </a:solidFill>
        </p:spPr>
        <p:txBody>
          <a:bodyPr>
            <a:spAutoFit/>
          </a:bodyPr>
          <a:lstStyle/>
          <a:p>
            <a:r>
              <a:rPr lang="ar-EG" sz="2000" dirty="0"/>
              <a:t>يسخن الغزل و المحتوى على 20 الي 40 % من البولي اكريليك المذاب الي درجة غليان </a:t>
            </a:r>
            <a:r>
              <a:rPr lang="ar-EG" sz="2000" dirty="0" smtClean="0"/>
              <a:t>المذيب </a:t>
            </a:r>
            <a:r>
              <a:rPr lang="ar-EG" sz="2000" dirty="0"/>
              <a:t>المستعمل . ثم يدفع المحلول الساخن خلال فونية الغزل و تتساقط الشعيرات السائلة من ثقوب فونية الغزل و يقابلها صاعدا من اسفل الي اعلى تيار من غاز خامل مسخن في درجة حراره عالية للتخليص الشعيرات من المذيب العالق بها ثم تسحب الشعيرات الي مبردات و ابراج امتصاص لاسترداد المذيب ثم تسحب الالياف في درجات الحراره العالية من 3-5 اضعاف طولها الاصلي حيث تترتب الجزيئات الخطية في الاتجاه الطولي للالياف و تتحسن خواصها الميكانيكية. </a:t>
            </a:r>
          </a:p>
        </p:txBody>
      </p:sp>
    </p:spTree>
    <p:extLst>
      <p:ext uri="{BB962C8B-B14F-4D97-AF65-F5344CB8AC3E}">
        <p14:creationId xmlns:p14="http://schemas.microsoft.com/office/powerpoint/2010/main" val="345404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TotalTime>
  <Words>1157</Words>
  <Application>Microsoft Office PowerPoint</Application>
  <PresentationFormat>Custom</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الماده /           كيمياء الالياف الفرقة /          الاولى قسم / .      غزل ونسيج ميعاد المحاضره/ يوم السبت الموافق2020/4/25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Dawood ST</cp:lastModifiedBy>
  <cp:revision>112</cp:revision>
  <dcterms:created xsi:type="dcterms:W3CDTF">2020-03-17T20:43:53Z</dcterms:created>
  <dcterms:modified xsi:type="dcterms:W3CDTF">2020-04-25T12:47:17Z</dcterms:modified>
</cp:coreProperties>
</file>