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0"/>
  </p:notesMasterIdLst>
  <p:sldIdLst>
    <p:sldId id="256" r:id="rId4"/>
    <p:sldId id="264" r:id="rId5"/>
    <p:sldId id="305" r:id="rId6"/>
    <p:sldId id="274" r:id="rId7"/>
    <p:sldId id="300" r:id="rId8"/>
    <p:sldId id="262" r:id="rId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DFBB"/>
    <a:srgbClr val="9AD3E9"/>
    <a:srgbClr val="F8B2A3"/>
    <a:srgbClr val="A4B4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612" y="114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2020-03-17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007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972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2706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0"/>
            <a:ext cx="3059832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84000" y="2947500"/>
            <a:ext cx="3060000" cy="2196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14479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28392" y="0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020272" y="1923678"/>
            <a:ext cx="2123728" cy="321982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0251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717858" y="1275606"/>
            <a:ext cx="2448545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339542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960954" y="1275606"/>
            <a:ext cx="2448273" cy="20240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DDA4CE02-F7F3-4BCD-B8DB-4DFD03965EC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39A54B34-6F96-4E3E-B72E-E680E3CE271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483997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28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2646" y="1275606"/>
            <a:ext cx="2923753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582656" y="1374406"/>
            <a:ext cx="2700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820964" y="1374406"/>
            <a:ext cx="2736000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2F3CBFE9-6225-4EAB-9415-3558F6BE9A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E9189EF-3C10-45A2-8749-4187192ACEC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730894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 userDrawn="1"/>
        </p:nvSpPr>
        <p:spPr>
          <a:xfrm>
            <a:off x="2847111" y="1179745"/>
            <a:ext cx="3401564" cy="3401564"/>
          </a:xfrm>
          <a:prstGeom prst="donut">
            <a:avLst>
              <a:gd name="adj" fmla="val 135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25" y="1079005"/>
            <a:ext cx="3373328" cy="4085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566328" y="1217153"/>
            <a:ext cx="1945465" cy="30051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9B4F25E9-AA8C-4BD3-BF1F-56D20DF8DD5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40BDE80-4E1C-47DE-8168-381888FDC3F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219204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3688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2843808" y="377122"/>
            <a:ext cx="3456384" cy="3465247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829098" y="3829794"/>
            <a:ext cx="3456384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Welcome!!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828950" y="4443958"/>
            <a:ext cx="345638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37620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90409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863568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842131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834733" y="1597374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827011" y="1599822"/>
            <a:ext cx="1440000" cy="1440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Block Arc 1"/>
          <p:cNvSpPr/>
          <p:nvPr userDrawn="1"/>
        </p:nvSpPr>
        <p:spPr>
          <a:xfrm>
            <a:off x="683568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2" name="Block Arc 11"/>
          <p:cNvSpPr/>
          <p:nvPr userDrawn="1"/>
        </p:nvSpPr>
        <p:spPr>
          <a:xfrm>
            <a:off x="2671382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Block Arc 12"/>
          <p:cNvSpPr/>
          <p:nvPr userDrawn="1"/>
        </p:nvSpPr>
        <p:spPr>
          <a:xfrm>
            <a:off x="4659196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Block Arc 13"/>
          <p:cNvSpPr/>
          <p:nvPr userDrawn="1"/>
        </p:nvSpPr>
        <p:spPr>
          <a:xfrm>
            <a:off x="6647011" y="1419822"/>
            <a:ext cx="1800000" cy="1800000"/>
          </a:xfrm>
          <a:prstGeom prst="blockArc">
            <a:avLst>
              <a:gd name="adj1" fmla="val 10800000"/>
              <a:gd name="adj2" fmla="val 94979"/>
              <a:gd name="adj3" fmla="val 540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EDBECCA6-8618-46C3-A8D4-3B6399CCEF8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1D40A599-6D66-4DC9-82BB-52C171B56B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349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193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2" r:id="rId3"/>
    <p:sldLayoutId id="2147483652" r:id="rId4"/>
    <p:sldLayoutId id="2147483661" r:id="rId5"/>
    <p:sldLayoutId id="2147483656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1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app.goo.gl/TisLR12Qqigzqgo66" TargetMode="External"/><Relationship Id="rId2" Type="http://schemas.openxmlformats.org/officeDocument/2006/relationships/hyperlink" Target="https://images.app.goo.gl/5q2wcSmSL3272s1r7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775131" y="3363838"/>
            <a:ext cx="5261365" cy="814948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altLang="ko-KR" sz="2000" b="1" dirty="0" smtClean="0">
                <a:solidFill>
                  <a:schemeClr val="accent2">
                    <a:lumMod val="50000"/>
                  </a:schemeClr>
                </a:solidFill>
              </a:rPr>
              <a:t>الفرقة الثالثه – قسم طباعة المنسوجات و الصباغة و التجهيز</a:t>
            </a:r>
            <a:r>
              <a:rPr lang="ar-EG" altLang="ko-KR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altLang="ko-KR" sz="2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EG" altLang="ko-KR" sz="2000" b="1" dirty="0" smtClean="0">
                <a:solidFill>
                  <a:schemeClr val="tx1"/>
                </a:solidFill>
              </a:rPr>
              <a:t>أ.م.د/ نيفين فاروق حسين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altLang="ko-KR" sz="2000" b="1" dirty="0" smtClean="0">
                <a:solidFill>
                  <a:schemeClr val="accent2">
                    <a:lumMod val="50000"/>
                  </a:schemeClr>
                </a:solidFill>
              </a:rPr>
              <a:t>15-16 /3</a:t>
            </a:r>
            <a:r>
              <a:rPr lang="en-US" altLang="ko-KR" sz="2000" b="1" dirty="0" smtClean="0">
                <a:solidFill>
                  <a:schemeClr val="accent2">
                    <a:lumMod val="50000"/>
                  </a:schemeClr>
                </a:solidFill>
              </a:rPr>
              <a:t> : </a:t>
            </a:r>
            <a:r>
              <a:rPr lang="ar-EG" altLang="ko-KR" sz="2000" b="1" dirty="0" smtClean="0">
                <a:solidFill>
                  <a:schemeClr val="accent2">
                    <a:lumMod val="50000"/>
                  </a:schemeClr>
                </a:solidFill>
              </a:rPr>
              <a:t> ميعاد المحاضره الأحد والإثنين</a:t>
            </a:r>
            <a:endParaRPr lang="en-US" altLang="ko-KR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650519" y="2738626"/>
            <a:ext cx="129393" cy="1440160"/>
            <a:chOff x="3424672" y="2643758"/>
            <a:chExt cx="283232" cy="1584176"/>
          </a:xfrm>
        </p:grpSpPr>
        <p:sp>
          <p:nvSpPr>
            <p:cNvPr id="7" name="Rectangle 6"/>
            <p:cNvSpPr/>
            <p:nvPr userDrawn="1"/>
          </p:nvSpPr>
          <p:spPr>
            <a:xfrm>
              <a:off x="3635896" y="2643758"/>
              <a:ext cx="72008" cy="158417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3565490" y="2643758"/>
              <a:ext cx="72007" cy="1584176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3495081" y="2643758"/>
              <a:ext cx="72007" cy="158417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3424672" y="2643758"/>
              <a:ext cx="72008" cy="158417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3779912" y="2491629"/>
            <a:ext cx="5220072" cy="1080120"/>
          </a:xfrm>
        </p:spPr>
        <p:txBody>
          <a:bodyPr/>
          <a:lstStyle/>
          <a:p>
            <a:pPr algn="ctr" rtl="1"/>
            <a:r>
              <a:rPr lang="ar-EG" sz="2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مقررتصميم طباعة المنسوجات(6)</a:t>
            </a:r>
            <a:endParaRPr lang="ar-EG" sz="2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17363"/>
            <a:ext cx="1209923" cy="102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500000"/>
            <a:ext cx="986532" cy="99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ar-EG" altLang="ko-KR" dirty="0" smtClean="0"/>
              <a:t>المحتوى العلمي 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23928" y="2715766"/>
            <a:ext cx="4860032" cy="1667996"/>
          </a:xfrm>
        </p:spPr>
        <p:txBody>
          <a:bodyPr/>
          <a:lstStyle/>
          <a:p>
            <a:pPr lvl="0" algn="ctr" rtl="1"/>
            <a:r>
              <a:rPr lang="ar-EG" altLang="ko-KR" sz="1800" b="1" dirty="0" smtClean="0">
                <a:solidFill>
                  <a:schemeClr val="accent1">
                    <a:lumMod val="50000"/>
                  </a:schemeClr>
                </a:solidFill>
              </a:rPr>
              <a:t>دراسة و تحليل عناصر فنون التراث القومي المصري المختلفه و اشتقاق تصميمات مستلهمة منها لأقمشة المفروشات مع الأخذ في الاعتبار الاستعانة بمدارس الفن الحديث  </a:t>
            </a:r>
          </a:p>
          <a:p>
            <a:pPr lvl="0" algn="ctr" rtl="1"/>
            <a:r>
              <a:rPr lang="ar-EG" altLang="ko-KR" sz="1800" b="1" dirty="0" smtClean="0">
                <a:solidFill>
                  <a:srgbClr val="0070C0"/>
                </a:solidFill>
              </a:rPr>
              <a:t>المطلوب تقديمه في هذا المقرر 6 تصميمات على مساحة نص فرخ يراعى فيها أصالة الفكره وتحقيق الجانب الابتكاري </a:t>
            </a:r>
            <a:endParaRPr lang="en-US" altLang="ko-KR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3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منهجية العمل </a:t>
            </a:r>
            <a:r>
              <a:rPr lang="ar-EG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...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67744" y="1059582"/>
            <a:ext cx="6552728" cy="914400"/>
            <a:chOff x="1151472" y="3187501"/>
            <a:chExt cx="6552728" cy="914400"/>
          </a:xfrm>
        </p:grpSpPr>
        <p:sp>
          <p:nvSpPr>
            <p:cNvPr id="5" name="Pentagon 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8" name="직사각형 39"/>
          <p:cNvSpPr/>
          <p:nvPr/>
        </p:nvSpPr>
        <p:spPr>
          <a:xfrm>
            <a:off x="2509438" y="1262927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322298" y="1239623"/>
            <a:ext cx="4813190" cy="454191"/>
            <a:chOff x="2240980" y="1781114"/>
            <a:chExt cx="4635276" cy="454191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299400" y="1781114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2"/>
            <p:cNvSpPr txBox="1"/>
            <p:nvPr/>
          </p:nvSpPr>
          <p:spPr bwMode="auto">
            <a:xfrm>
              <a:off x="2240980" y="1896751"/>
              <a:ext cx="4576856" cy="33855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64738" y="1982609"/>
            <a:ext cx="6552728" cy="914400"/>
            <a:chOff x="1151472" y="3187501"/>
            <a:chExt cx="6552728" cy="914400"/>
          </a:xfrm>
        </p:grpSpPr>
        <p:sp>
          <p:nvSpPr>
            <p:cNvPr id="13" name="Pentagon 12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261732" y="2905636"/>
            <a:ext cx="6552728" cy="914400"/>
            <a:chOff x="1151472" y="3187501"/>
            <a:chExt cx="6552728" cy="914400"/>
          </a:xfrm>
        </p:grpSpPr>
        <p:sp>
          <p:nvSpPr>
            <p:cNvPr id="17" name="Pentagon 16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Diamond 18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58726" y="3828663"/>
            <a:ext cx="6552728" cy="914400"/>
            <a:chOff x="1151472" y="3187501"/>
            <a:chExt cx="6552728" cy="914400"/>
          </a:xfrm>
        </p:grpSpPr>
        <p:sp>
          <p:nvSpPr>
            <p:cNvPr id="21" name="Pentagon 20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Pentagon 21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4" name="직사각형 39"/>
          <p:cNvSpPr/>
          <p:nvPr/>
        </p:nvSpPr>
        <p:spPr>
          <a:xfrm>
            <a:off x="2509438" y="2187449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27" name="TextBox 12"/>
          <p:cNvSpPr txBox="1"/>
          <p:nvPr/>
        </p:nvSpPr>
        <p:spPr bwMode="auto">
          <a:xfrm>
            <a:off x="3382961" y="2279782"/>
            <a:ext cx="4752528" cy="338554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ar-EG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الاستعانة بالمفردات الفنيه التشكيليه من مدارس الفن الحديث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직사각형 39"/>
          <p:cNvSpPr/>
          <p:nvPr/>
        </p:nvSpPr>
        <p:spPr>
          <a:xfrm>
            <a:off x="2509438" y="3111971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1" name="TextBox 12"/>
          <p:cNvSpPr txBox="1"/>
          <p:nvPr/>
        </p:nvSpPr>
        <p:spPr bwMode="auto">
          <a:xfrm>
            <a:off x="3382961" y="3081193"/>
            <a:ext cx="4752528" cy="58477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EG" altLang="ko-KR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عمل التكوينات الفنية مع الأخذ بعين الاعتبار الأسس الفنية التشكيليه الوحدة – التنوع –الاتزان  - التناسب بين الشكل و الفراغ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직사각형 39"/>
          <p:cNvSpPr/>
          <p:nvPr/>
        </p:nvSpPr>
        <p:spPr>
          <a:xfrm>
            <a:off x="2509438" y="4036493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3382961" y="4075055"/>
            <a:ext cx="4752528" cy="546274"/>
            <a:chOff x="2299400" y="1781114"/>
            <a:chExt cx="4576856" cy="546274"/>
          </a:xfrm>
        </p:grpSpPr>
        <p:sp>
          <p:nvSpPr>
            <p:cNvPr id="34" name="TextBox 10"/>
            <p:cNvSpPr txBox="1"/>
            <p:nvPr/>
          </p:nvSpPr>
          <p:spPr bwMode="auto">
            <a:xfrm>
              <a:off x="2299400" y="1781114"/>
              <a:ext cx="4576856" cy="338554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ar-EG" altLang="ko-KR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ابتكار التصميمات التي تلائم تصميم المفروشات المطبوعه  </a:t>
              </a:r>
              <a:endPara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12"/>
            <p:cNvSpPr txBox="1"/>
            <p:nvPr/>
          </p:nvSpPr>
          <p:spPr bwMode="auto">
            <a:xfrm>
              <a:off x="2299400" y="2050389"/>
              <a:ext cx="4576856" cy="276999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3322298" y="122439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ar-EG" altLang="ko-KR" sz="1600" b="1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اختيار المفردات الفنيه التشكيليه من مصادر التراث القومي المصري </a:t>
            </a:r>
            <a:endParaRPr lang="ko-KR" altLang="en-US" sz="1600" b="1" dirty="0">
              <a:solidFill>
                <a:prstClr val="black">
                  <a:lumMod val="75000"/>
                  <a:lumOff val="2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42345" y="195486"/>
            <a:ext cx="7111311" cy="648072"/>
          </a:xfrm>
        </p:spPr>
        <p:txBody>
          <a:bodyPr/>
          <a:lstStyle/>
          <a:p>
            <a:r>
              <a:rPr lang="ar-EG" altLang="ko-KR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مراحل الإنتهاء من تصميم مبتكر</a:t>
            </a:r>
            <a:r>
              <a:rPr lang="ar-EG" altLang="ko-K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ko-KR" alt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19872" y="1486561"/>
            <a:ext cx="1060704" cy="1429526"/>
            <a:chOff x="4041649" y="1707654"/>
            <a:chExt cx="1060704" cy="1429526"/>
          </a:xfrm>
        </p:grpSpPr>
        <p:sp>
          <p:nvSpPr>
            <p:cNvPr id="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Hexagon 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7" name="Hexagon 6"/>
          <p:cNvSpPr/>
          <p:nvPr/>
        </p:nvSpPr>
        <p:spPr>
          <a:xfrm>
            <a:off x="3786440" y="2499742"/>
            <a:ext cx="1563568" cy="955723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EG" altLang="ko-KR" b="1" dirty="0" smtClean="0">
                <a:solidFill>
                  <a:srgbClr val="C00000"/>
                </a:solidFill>
              </a:rPr>
              <a:t>تصميم المفروشات  المطبوعه</a:t>
            </a:r>
            <a:endParaRPr lang="ko-KR" altLang="en-US" b="1" dirty="0">
              <a:solidFill>
                <a:srgbClr val="C0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3600000">
            <a:off x="4379315" y="1384644"/>
            <a:ext cx="1060704" cy="1429526"/>
            <a:chOff x="4041649" y="1707654"/>
            <a:chExt cx="1060704" cy="1429526"/>
          </a:xfrm>
        </p:grpSpPr>
        <p:sp>
          <p:nvSpPr>
            <p:cNvPr id="9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Hexagon 9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 rot="7084136">
            <a:off x="5012118" y="2130682"/>
            <a:ext cx="1060704" cy="1429526"/>
            <a:chOff x="4041649" y="1707654"/>
            <a:chExt cx="1060704" cy="1429526"/>
          </a:xfrm>
        </p:grpSpPr>
        <p:sp>
          <p:nvSpPr>
            <p:cNvPr id="12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Hexagon 12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0800000">
            <a:off x="4620373" y="2994924"/>
            <a:ext cx="1060704" cy="1429526"/>
            <a:chOff x="4041649" y="1707654"/>
            <a:chExt cx="1060704" cy="1429526"/>
          </a:xfrm>
        </p:grpSpPr>
        <p:sp>
          <p:nvSpPr>
            <p:cNvPr id="15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Hexagon 15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 rot="14480428">
            <a:off x="3651116" y="3135508"/>
            <a:ext cx="1060704" cy="1429526"/>
            <a:chOff x="4041649" y="1707654"/>
            <a:chExt cx="1060704" cy="1429526"/>
          </a:xfrm>
        </p:grpSpPr>
        <p:sp>
          <p:nvSpPr>
            <p:cNvPr id="18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Hexagon 18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 rot="18000000">
            <a:off x="3001225" y="2418802"/>
            <a:ext cx="1060704" cy="1429526"/>
            <a:chOff x="4041649" y="1707654"/>
            <a:chExt cx="1060704" cy="1429526"/>
          </a:xfrm>
        </p:grpSpPr>
        <p:sp>
          <p:nvSpPr>
            <p:cNvPr id="21" name="Isosceles Triangle 2"/>
            <p:cNvSpPr/>
            <p:nvPr/>
          </p:nvSpPr>
          <p:spPr>
            <a:xfrm rot="10800000">
              <a:off x="4041649" y="1707654"/>
              <a:ext cx="1060704" cy="1429526"/>
            </a:xfrm>
            <a:custGeom>
              <a:avLst/>
              <a:gdLst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0747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0747 h 1584176"/>
                <a:gd name="connsiteX8" fmla="*/ 831087 w 1060704"/>
                <a:gd name="connsiteY8" fmla="*/ 669776 h 1584176"/>
                <a:gd name="connsiteX9" fmla="*/ 832104 w 1060704"/>
                <a:gd name="connsiteY9" fmla="*/ 669776 h 1584176"/>
                <a:gd name="connsiteX10" fmla="*/ 1060704 w 1060704"/>
                <a:gd name="connsiteY10" fmla="*/ 1126976 h 1584176"/>
                <a:gd name="connsiteX11" fmla="*/ 832104 w 1060704"/>
                <a:gd name="connsiteY11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53603 h 1584176"/>
                <a:gd name="connsiteX7" fmla="*/ 831087 w 1060704"/>
                <a:gd name="connsiteY7" fmla="*/ 669776 h 1584176"/>
                <a:gd name="connsiteX8" fmla="*/ 832104 w 1060704"/>
                <a:gd name="connsiteY8" fmla="*/ 669776 h 1584176"/>
                <a:gd name="connsiteX9" fmla="*/ 1060704 w 1060704"/>
                <a:gd name="connsiteY9" fmla="*/ 1126976 h 1584176"/>
                <a:gd name="connsiteX10" fmla="*/ 832104 w 1060704"/>
                <a:gd name="connsiteY10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832104 w 1060704"/>
                <a:gd name="connsiteY7" fmla="*/ 669776 h 1584176"/>
                <a:gd name="connsiteX8" fmla="*/ 1060704 w 1060704"/>
                <a:gd name="connsiteY8" fmla="*/ 1126976 h 1584176"/>
                <a:gd name="connsiteX9" fmla="*/ 832104 w 1060704"/>
                <a:gd name="connsiteY9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831087 w 1060704"/>
                <a:gd name="connsiteY6" fmla="*/ 669776 h 1584176"/>
                <a:gd name="connsiteX7" fmla="*/ 1060704 w 1060704"/>
                <a:gd name="connsiteY7" fmla="*/ 1126976 h 1584176"/>
                <a:gd name="connsiteX8" fmla="*/ 832104 w 1060704"/>
                <a:gd name="connsiteY8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226249 w 1060704"/>
                <a:gd name="connsiteY4" fmla="*/ 669776 h 1584176"/>
                <a:gd name="connsiteX5" fmla="*/ 531051 w 1060704"/>
                <a:gd name="connsiteY5" fmla="*/ 0 h 1584176"/>
                <a:gd name="connsiteX6" fmla="*/ 1060704 w 1060704"/>
                <a:gd name="connsiteY6" fmla="*/ 1126976 h 1584176"/>
                <a:gd name="connsiteX7" fmla="*/ 832104 w 1060704"/>
                <a:gd name="connsiteY7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228600 w 1060704"/>
                <a:gd name="connsiteY3" fmla="*/ 669776 h 1584176"/>
                <a:gd name="connsiteX4" fmla="*/ 531051 w 1060704"/>
                <a:gd name="connsiteY4" fmla="*/ 0 h 1584176"/>
                <a:gd name="connsiteX5" fmla="*/ 1060704 w 1060704"/>
                <a:gd name="connsiteY5" fmla="*/ 1126976 h 1584176"/>
                <a:gd name="connsiteX6" fmla="*/ 832104 w 1060704"/>
                <a:gd name="connsiteY6" fmla="*/ 1584176 h 1584176"/>
                <a:gd name="connsiteX0" fmla="*/ 832104 w 1060704"/>
                <a:gd name="connsiteY0" fmla="*/ 1584176 h 1584176"/>
                <a:gd name="connsiteX1" fmla="*/ 228600 w 1060704"/>
                <a:gd name="connsiteY1" fmla="*/ 1584176 h 1584176"/>
                <a:gd name="connsiteX2" fmla="*/ 0 w 1060704"/>
                <a:gd name="connsiteY2" fmla="*/ 1126976 h 1584176"/>
                <a:gd name="connsiteX3" fmla="*/ 531051 w 1060704"/>
                <a:gd name="connsiteY3" fmla="*/ 0 h 1584176"/>
                <a:gd name="connsiteX4" fmla="*/ 1060704 w 1060704"/>
                <a:gd name="connsiteY4" fmla="*/ 1126976 h 1584176"/>
                <a:gd name="connsiteX5" fmla="*/ 832104 w 1060704"/>
                <a:gd name="connsiteY5" fmla="*/ 1584176 h 1584176"/>
                <a:gd name="connsiteX0" fmla="*/ 832104 w 1060704"/>
                <a:gd name="connsiteY0" fmla="*/ 1553220 h 1553220"/>
                <a:gd name="connsiteX1" fmla="*/ 228600 w 1060704"/>
                <a:gd name="connsiteY1" fmla="*/ 1553220 h 1553220"/>
                <a:gd name="connsiteX2" fmla="*/ 0 w 1060704"/>
                <a:gd name="connsiteY2" fmla="*/ 1096020 h 1553220"/>
                <a:gd name="connsiteX3" fmla="*/ 523907 w 1060704"/>
                <a:gd name="connsiteY3" fmla="*/ 0 h 1553220"/>
                <a:gd name="connsiteX4" fmla="*/ 1060704 w 1060704"/>
                <a:gd name="connsiteY4" fmla="*/ 1096020 h 1553220"/>
                <a:gd name="connsiteX5" fmla="*/ 832104 w 1060704"/>
                <a:gd name="connsiteY5" fmla="*/ 1553220 h 1553220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19144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2263 h 1522263"/>
                <a:gd name="connsiteX1" fmla="*/ 228600 w 1060704"/>
                <a:gd name="connsiteY1" fmla="*/ 1522263 h 1522263"/>
                <a:gd name="connsiteX2" fmla="*/ 0 w 1060704"/>
                <a:gd name="connsiteY2" fmla="*/ 1065063 h 1522263"/>
                <a:gd name="connsiteX3" fmla="*/ 533432 w 1060704"/>
                <a:gd name="connsiteY3" fmla="*/ 0 h 1522263"/>
                <a:gd name="connsiteX4" fmla="*/ 1060704 w 1060704"/>
                <a:gd name="connsiteY4" fmla="*/ 1065063 h 1522263"/>
                <a:gd name="connsiteX5" fmla="*/ 832104 w 1060704"/>
                <a:gd name="connsiteY5" fmla="*/ 1522263 h 1522263"/>
                <a:gd name="connsiteX0" fmla="*/ 832104 w 1060704"/>
                <a:gd name="connsiteY0" fmla="*/ 1524644 h 1524644"/>
                <a:gd name="connsiteX1" fmla="*/ 228600 w 1060704"/>
                <a:gd name="connsiteY1" fmla="*/ 1524644 h 1524644"/>
                <a:gd name="connsiteX2" fmla="*/ 0 w 1060704"/>
                <a:gd name="connsiteY2" fmla="*/ 1067444 h 1524644"/>
                <a:gd name="connsiteX3" fmla="*/ 526288 w 1060704"/>
                <a:gd name="connsiteY3" fmla="*/ 0 h 1524644"/>
                <a:gd name="connsiteX4" fmla="*/ 1060704 w 1060704"/>
                <a:gd name="connsiteY4" fmla="*/ 1067444 h 1524644"/>
                <a:gd name="connsiteX5" fmla="*/ 832104 w 1060704"/>
                <a:gd name="connsiteY5" fmla="*/ 1524644 h 1524644"/>
                <a:gd name="connsiteX0" fmla="*/ 832104 w 1060704"/>
                <a:gd name="connsiteY0" fmla="*/ 1517309 h 1517309"/>
                <a:gd name="connsiteX1" fmla="*/ 228600 w 1060704"/>
                <a:gd name="connsiteY1" fmla="*/ 1517309 h 1517309"/>
                <a:gd name="connsiteX2" fmla="*/ 0 w 1060704"/>
                <a:gd name="connsiteY2" fmla="*/ 1060109 h 1517309"/>
                <a:gd name="connsiteX3" fmla="*/ 528733 w 1060704"/>
                <a:gd name="connsiteY3" fmla="*/ 0 h 1517309"/>
                <a:gd name="connsiteX4" fmla="*/ 1060704 w 1060704"/>
                <a:gd name="connsiteY4" fmla="*/ 1060109 h 1517309"/>
                <a:gd name="connsiteX5" fmla="*/ 832104 w 1060704"/>
                <a:gd name="connsiteY5" fmla="*/ 1517309 h 1517309"/>
                <a:gd name="connsiteX0" fmla="*/ 832104 w 1060704"/>
                <a:gd name="connsiteY0" fmla="*/ 1422211 h 1422211"/>
                <a:gd name="connsiteX1" fmla="*/ 228600 w 1060704"/>
                <a:gd name="connsiteY1" fmla="*/ 1422211 h 1422211"/>
                <a:gd name="connsiteX2" fmla="*/ 0 w 1060704"/>
                <a:gd name="connsiteY2" fmla="*/ 965011 h 1422211"/>
                <a:gd name="connsiteX3" fmla="*/ 543363 w 1060704"/>
                <a:gd name="connsiteY3" fmla="*/ 0 h 1422211"/>
                <a:gd name="connsiteX4" fmla="*/ 1060704 w 1060704"/>
                <a:gd name="connsiteY4" fmla="*/ 965011 h 1422211"/>
                <a:gd name="connsiteX5" fmla="*/ 832104 w 1060704"/>
                <a:gd name="connsiteY5" fmla="*/ 1422211 h 1422211"/>
                <a:gd name="connsiteX0" fmla="*/ 832104 w 1060704"/>
                <a:gd name="connsiteY0" fmla="*/ 1429526 h 1429526"/>
                <a:gd name="connsiteX1" fmla="*/ 228600 w 1060704"/>
                <a:gd name="connsiteY1" fmla="*/ 1429526 h 1429526"/>
                <a:gd name="connsiteX2" fmla="*/ 0 w 1060704"/>
                <a:gd name="connsiteY2" fmla="*/ 972326 h 1429526"/>
                <a:gd name="connsiteX3" fmla="*/ 543363 w 1060704"/>
                <a:gd name="connsiteY3" fmla="*/ 0 h 1429526"/>
                <a:gd name="connsiteX4" fmla="*/ 1060704 w 1060704"/>
                <a:gd name="connsiteY4" fmla="*/ 972326 h 1429526"/>
                <a:gd name="connsiteX5" fmla="*/ 832104 w 1060704"/>
                <a:gd name="connsiteY5" fmla="*/ 1429526 h 1429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60704" h="1429526">
                  <a:moveTo>
                    <a:pt x="832104" y="1429526"/>
                  </a:moveTo>
                  <a:lnTo>
                    <a:pt x="228600" y="1429526"/>
                  </a:lnTo>
                  <a:lnTo>
                    <a:pt x="0" y="972326"/>
                  </a:lnTo>
                  <a:lnTo>
                    <a:pt x="543363" y="0"/>
                  </a:lnTo>
                  <a:lnTo>
                    <a:pt x="1060704" y="972326"/>
                  </a:lnTo>
                  <a:lnTo>
                    <a:pt x="832104" y="142952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Hexagon 21"/>
            <p:cNvSpPr/>
            <p:nvPr/>
          </p:nvSpPr>
          <p:spPr>
            <a:xfrm>
              <a:off x="4115403" y="1760695"/>
              <a:ext cx="913197" cy="794504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3986674" y="1955740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6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0516" y="1979962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98568" y="3002058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5539" y="3977905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3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957986" y="4024340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4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87894" y="2969887"/>
            <a:ext cx="3289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EG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5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476089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التصميم النهائي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1144" y="1702963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اختيارالعناصر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07322" y="2788526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تحليل العناصر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34275" y="3711771"/>
            <a:ext cx="973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وضع التكوين الفني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24953" y="3711771"/>
            <a:ext cx="973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ابتكار التصميم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3391" y="2665384"/>
            <a:ext cx="973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خطة لونية للتصميم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755576" y="1505175"/>
            <a:ext cx="2376264" cy="678692"/>
            <a:chOff x="572713" y="3362835"/>
            <a:chExt cx="2540198" cy="678692"/>
          </a:xfrm>
        </p:grpSpPr>
        <p:sp>
          <p:nvSpPr>
            <p:cNvPr id="37" name="TextBox 36"/>
            <p:cNvSpPr txBox="1"/>
            <p:nvPr/>
          </p:nvSpPr>
          <p:spPr>
            <a:xfrm>
              <a:off x="572713" y="3579862"/>
              <a:ext cx="2540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الانتهاء من التصميم المقترح لأقمشة المفروشات المطبوعه بالمساحة المقترحه 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  <a:cs typeface="Arial" pitchFamily="34" charset="0"/>
                </a:rPr>
                <a:t>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2713" y="3362835"/>
              <a:ext cx="254019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rtl="1"/>
              <a:r>
                <a:rPr lang="ar-EG" altLang="ko-KR" sz="1400" b="1" dirty="0" smtClean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المرحلة السادسة : التصميم النهائي</a:t>
              </a:r>
              <a:endParaRPr lang="ko-KR" altLang="en-US" sz="1400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95536" y="2296051"/>
            <a:ext cx="2502799" cy="1231106"/>
            <a:chOff x="798783" y="3416305"/>
            <a:chExt cx="2371239" cy="1231106"/>
          </a:xfrm>
        </p:grpSpPr>
        <p:sp>
          <p:nvSpPr>
            <p:cNvPr id="40" name="TextBox 39"/>
            <p:cNvSpPr txBox="1"/>
            <p:nvPr/>
          </p:nvSpPr>
          <p:spPr>
            <a:xfrm>
              <a:off x="800618" y="3597427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98783" y="3416305"/>
              <a:ext cx="2371239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rtl="1"/>
              <a:r>
                <a:rPr lang="ar-EG" altLang="ko-KR" sz="1400" b="1" dirty="0" smtClean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المرحلة الخامسة: خطة </a:t>
              </a:r>
              <a:r>
                <a:rPr lang="ar-EG" altLang="ko-KR" sz="1400" b="1" dirty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لونية </a:t>
              </a:r>
              <a:r>
                <a:rPr lang="ar-EG" altLang="ko-KR" sz="1400" b="1" dirty="0" smtClean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للتصميم </a:t>
              </a:r>
            </a:p>
            <a:p>
              <a:pPr lvl="0" algn="ctr" rtl="1"/>
              <a:r>
                <a:rPr lang="ar-EG" altLang="ko-KR" sz="1200" b="1" dirty="0" smtClean="0">
                  <a:cs typeface="Arial" pitchFamily="34" charset="0"/>
                </a:rPr>
                <a:t>تحديد أي أسلوب في التلوين سوف يتم اتباعه من خلال الخامات المختلفة ألوان جواش -خشب -ألوان مائية ومن خلال التقنيات المتنوعه  كتلوين المساحات – التنقيط – التهشير – تسيح اللون ...   </a:t>
              </a:r>
              <a:endParaRPr lang="ko-KR" altLang="en-US" sz="1200" b="1" dirty="0">
                <a:cs typeface="Arial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1492" y="3542478"/>
            <a:ext cx="2957409" cy="1116639"/>
            <a:chOff x="136460" y="3362835"/>
            <a:chExt cx="3161435" cy="1116639"/>
          </a:xfrm>
        </p:grpSpPr>
        <p:sp>
          <p:nvSpPr>
            <p:cNvPr id="43" name="TextBox 42"/>
            <p:cNvSpPr txBox="1"/>
            <p:nvPr/>
          </p:nvSpPr>
          <p:spPr>
            <a:xfrm>
              <a:off x="136460" y="3648477"/>
              <a:ext cx="316143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استخدام الإمكانيات المتاحة </a:t>
              </a:r>
              <a:r>
                <a:rPr lang="ar-EG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لإبتكار </a:t>
              </a:r>
              <a:r>
                <a:rPr lang="ar-EG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تصمیمات ل</a:t>
              </a:r>
              <a:r>
                <a:rPr lang="ar-EG" altLang="ko-KR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أقمشة </a:t>
              </a:r>
              <a:r>
                <a:rPr lang="ar-EG" altLang="ko-KR" sz="12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المفروشات المطبوعة </a:t>
              </a:r>
              <a:r>
                <a:rPr lang="ar-EG" altLang="ko-KR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من ح</a:t>
              </a:r>
              <a:r>
                <a:rPr lang="ar-EG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یث</a:t>
              </a:r>
              <a:endPara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ar-EG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العناصر </a:t>
              </a:r>
              <a:r>
                <a:rPr lang="ar-EG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– الخلفیات – الألوان </a:t>
              </a:r>
              <a:r>
                <a:rPr lang="ar-EG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- التكرار– </a:t>
              </a:r>
              <a:r>
                <a:rPr lang="ar-EG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أسلوب </a:t>
              </a:r>
              <a:r>
                <a:rPr lang="ar-EG" altLang="ko-KR" sz="1200" b="1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المعالجة </a:t>
              </a:r>
              <a:r>
                <a:rPr lang="ar-EG" altLang="ko-KR" sz="12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اللونیة</a:t>
              </a:r>
              <a:endParaRPr lang="ko-KR" altLang="en-US" sz="12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940152" y="1505175"/>
            <a:ext cx="2160240" cy="678692"/>
            <a:chOff x="803640" y="3362835"/>
            <a:chExt cx="2309271" cy="678692"/>
          </a:xfrm>
        </p:grpSpPr>
        <p:sp>
          <p:nvSpPr>
            <p:cNvPr id="46" name="TextBox 45"/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انتقاء العناصر المناسبه مع مراعاة اختلاف الفن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803640" y="3362835"/>
              <a:ext cx="23092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EG" altLang="ko-KR" sz="1400" b="1" dirty="0" smtClean="0">
                  <a:solidFill>
                    <a:schemeClr val="accent1">
                      <a:lumMod val="25000"/>
                    </a:schemeClr>
                  </a:solidFill>
                  <a:cs typeface="Arial" pitchFamily="34" charset="0"/>
                </a:rPr>
                <a:t>ا</a:t>
              </a:r>
              <a:r>
                <a:rPr lang="ar-EG" altLang="ko-KR" sz="1400" b="1" dirty="0" smtClean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لمرحلة الأولى : اختيار العناصر</a:t>
              </a:r>
              <a:r>
                <a:rPr lang="ar-EG" altLang="ko-KR" sz="1400" b="1" dirty="0" smtClean="0">
                  <a:solidFill>
                    <a:schemeClr val="accent1">
                      <a:lumMod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400" b="1" dirty="0">
                <a:solidFill>
                  <a:schemeClr val="accent1">
                    <a:lumMod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6588224" y="2523826"/>
            <a:ext cx="1949183" cy="494026"/>
            <a:chOff x="803640" y="3362835"/>
            <a:chExt cx="2083654" cy="494026"/>
          </a:xfrm>
        </p:grpSpPr>
        <p:sp>
          <p:nvSpPr>
            <p:cNvPr id="49" name="TextBox 48"/>
            <p:cNvSpPr txBox="1"/>
            <p:nvPr/>
          </p:nvSpPr>
          <p:spPr>
            <a:xfrm>
              <a:off x="827637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EG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دراسة العناصر و تلخيصها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03640" y="3362835"/>
              <a:ext cx="205965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rtl="1"/>
              <a:r>
                <a:rPr lang="ar-EG" altLang="ko-KR" sz="1400" b="1" dirty="0" smtClean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المرحلة الثانية :تحليل </a:t>
              </a:r>
              <a:r>
                <a:rPr lang="ar-EG" altLang="ko-KR" sz="1400" b="1" dirty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العناصر </a:t>
              </a:r>
              <a:endParaRPr lang="ko-KR" altLang="en-US" sz="1400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963036" y="3542478"/>
            <a:ext cx="2353380" cy="863358"/>
            <a:chOff x="674151" y="3362835"/>
            <a:chExt cx="2515736" cy="863358"/>
          </a:xfrm>
        </p:grpSpPr>
        <p:sp>
          <p:nvSpPr>
            <p:cNvPr id="52" name="TextBox 51"/>
            <p:cNvSpPr txBox="1"/>
            <p:nvPr/>
          </p:nvSpPr>
          <p:spPr>
            <a:xfrm>
              <a:off x="674151" y="3579862"/>
              <a:ext cx="25157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EG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وضع فكرة العمل مع مراعاة اختلاف العناصر وتنوعها بشكل يحقق الأصالة و الابتكارية 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803640" y="3362835"/>
              <a:ext cx="23862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ar-EG" altLang="ko-KR" sz="1400" b="1" dirty="0" smtClean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المرحلة الثالثه :وضع </a:t>
              </a:r>
              <a:r>
                <a:rPr lang="ar-EG" altLang="ko-KR" sz="1400" b="1" dirty="0">
                  <a:solidFill>
                    <a:schemeClr val="accent2">
                      <a:lumMod val="50000"/>
                    </a:schemeClr>
                  </a:solidFill>
                  <a:cs typeface="Arial" pitchFamily="34" charset="0"/>
                </a:rPr>
                <a:t>التكوين الفني</a:t>
              </a:r>
              <a:endParaRPr lang="ko-KR" altLang="en-US" sz="1400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54" name="Rectangle 53"/>
          <p:cNvSpPr/>
          <p:nvPr/>
        </p:nvSpPr>
        <p:spPr>
          <a:xfrm>
            <a:off x="1057511" y="3534572"/>
            <a:ext cx="19848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ar-EG" altLang="ko-KR" sz="1400" b="1" dirty="0" smtClean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المرحلة الرابعة :ابتكارالتصميم </a:t>
            </a:r>
            <a:endParaRPr lang="ko-KR" altLang="en-US" sz="1400" b="1" dirty="0">
              <a:solidFill>
                <a:schemeClr val="accent2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56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3528" y="267494"/>
            <a:ext cx="7488832" cy="432048"/>
          </a:xfrm>
          <a:prstGeom prst="rect">
            <a:avLst/>
          </a:prstGeom>
        </p:spPr>
        <p:txBody>
          <a:bodyPr/>
          <a:lstStyle/>
          <a:p>
            <a:r>
              <a:rPr lang="ar-EG" altLang="ko-KR" sz="2000" dirty="0" smtClean="0">
                <a:solidFill>
                  <a:srgbClr val="C00000"/>
                </a:solidFill>
              </a:rPr>
              <a:t>مجموعات لونية مقترحة لوضع خطة لونية لتصميم أقمشة المفروشات المطبوعه</a:t>
            </a:r>
            <a:endParaRPr lang="ko-KR" altLang="en-US" sz="2000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3939902"/>
            <a:ext cx="6768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altLang="ko-K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لخطط لونية ينصح بالدخول على الروابط التالية :</a:t>
            </a:r>
          </a:p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2"/>
              </a:rPr>
              <a:t>https://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2"/>
              </a:rPr>
              <a:t>images.app.goo.gl/5q2wcSmSL3272s1r7</a:t>
            </a:r>
            <a:r>
              <a:rPr lang="ar-EG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</a:p>
          <a:p>
            <a:pPr lvl="0" algn="r"/>
            <a:r>
              <a:rPr lang="en-US" altLang="ko-KR" sz="1400" dirty="0">
                <a:hlinkClick r:id="rId3"/>
              </a:rPr>
              <a:t>https://images.app.goo.gl/TisLR12Qqigzqgo66</a:t>
            </a:r>
            <a:r>
              <a:rPr lang="en-US" altLang="ko-KR" sz="1400" dirty="0"/>
              <a:t> </a:t>
            </a:r>
          </a:p>
          <a:p>
            <a:pPr algn="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64" b="20664"/>
          <a:stretch>
            <a:fillRect/>
          </a:stretch>
        </p:blipFill>
        <p:spPr/>
      </p:pic>
      <p:pic>
        <p:nvPicPr>
          <p:cNvPr id="6" name="Picture Placeholder 5"/>
          <p:cNvPicPr>
            <a:picLocks noGrp="1" noChangeAspect="1"/>
          </p:cNvPicPr>
          <p:nvPr>
            <p:ph type="pic" idx="1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39" b="2103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0781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203848" y="2427734"/>
            <a:ext cx="2736303" cy="576063"/>
          </a:xfrm>
        </p:spPr>
        <p:txBody>
          <a:bodyPr/>
          <a:lstStyle/>
          <a:p>
            <a:r>
              <a:rPr lang="ar-EG" altLang="ko-KR" sz="2000" dirty="0" smtClean="0"/>
              <a:t>الى لقاء في المحاضره القادمه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AD3E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AD3E9"/>
      </a:accent3>
      <a:accent4>
        <a:srgbClr val="98DFBB"/>
      </a:accent4>
      <a:accent5>
        <a:srgbClr val="CBCBCB"/>
      </a:accent5>
      <a:accent6>
        <a:srgbClr val="576868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302</Words>
  <Application>Microsoft Office PowerPoint</Application>
  <PresentationFormat>On-screen Show (16:9)</PresentationFormat>
  <Paragraphs>52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Arial Unicode MS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Windows User</cp:lastModifiedBy>
  <cp:revision>116</cp:revision>
  <dcterms:created xsi:type="dcterms:W3CDTF">2016-12-05T23:26:54Z</dcterms:created>
  <dcterms:modified xsi:type="dcterms:W3CDTF">2020-03-17T20:27:49Z</dcterms:modified>
</cp:coreProperties>
</file>