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57" r:id="rId12"/>
    <p:sldId id="269" r:id="rId13"/>
    <p:sldId id="270" r:id="rId14"/>
    <p:sldId id="271" r:id="rId15"/>
    <p:sldId id="274"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590800"/>
            <a:ext cx="7086600" cy="3048000"/>
          </a:xfrm>
        </p:spPr>
        <p:txBody>
          <a:bodyPr>
            <a:normAutofit/>
          </a:bodyPr>
          <a:lstStyle/>
          <a:p>
            <a:r>
              <a:rPr lang="ar-EG" sz="4300" b="1" dirty="0" smtClean="0">
                <a:solidFill>
                  <a:srgbClr val="92D050"/>
                </a:solidFill>
                <a:latin typeface="Times New Roman" pitchFamily="18" charset="0"/>
                <a:cs typeface="Times New Roman" pitchFamily="18" charset="0"/>
              </a:rPr>
              <a:t>خواص ومقاومة المواد</a:t>
            </a:r>
            <a:r>
              <a:rPr lang="en-US" sz="4000" dirty="0" smtClean="0">
                <a:solidFill>
                  <a:schemeClr val="accent4"/>
                </a:solidFill>
                <a:latin typeface="Times New Roman" pitchFamily="18" charset="0"/>
                <a:cs typeface="Times New Roman" pitchFamily="18" charset="0"/>
              </a:rPr>
              <a:t/>
            </a:r>
            <a:br>
              <a:rPr lang="en-US" sz="4000" dirty="0" smtClean="0">
                <a:solidFill>
                  <a:schemeClr val="accent4"/>
                </a:solidFill>
                <a:latin typeface="Times New Roman" pitchFamily="18" charset="0"/>
                <a:cs typeface="Times New Roman" pitchFamily="18" charset="0"/>
              </a:rPr>
            </a:br>
            <a:r>
              <a:rPr lang="ar-EG" b="1" dirty="0" smtClean="0">
                <a:solidFill>
                  <a:schemeClr val="accent5">
                    <a:lumMod val="20000"/>
                    <a:lumOff val="80000"/>
                  </a:schemeClr>
                </a:solidFill>
                <a:latin typeface="Times New Roman" pitchFamily="18" charset="0"/>
                <a:cs typeface="Times New Roman" pitchFamily="18" charset="0"/>
              </a:rPr>
              <a:t>(المحاضرة السادسة)</a:t>
            </a:r>
          </a:p>
          <a:p>
            <a:r>
              <a:rPr lang="ar-EG" sz="4000" b="1" dirty="0" smtClean="0">
                <a:solidFill>
                  <a:schemeClr val="accent5">
                    <a:lumMod val="20000"/>
                    <a:lumOff val="80000"/>
                  </a:schemeClr>
                </a:solidFill>
              </a:rPr>
              <a:t>الفرقة الاولى</a:t>
            </a:r>
            <a:r>
              <a:rPr lang="ar-EG" sz="3000" b="1" dirty="0" smtClean="0">
                <a:solidFill>
                  <a:schemeClr val="accent5">
                    <a:lumMod val="20000"/>
                    <a:lumOff val="80000"/>
                  </a:schemeClr>
                </a:solidFill>
              </a:rPr>
              <a:t>(قسم المنتجات المعدنية والحلي)</a:t>
            </a:r>
          </a:p>
          <a:p>
            <a:r>
              <a:rPr lang="ar-EG" sz="4300" b="1" dirty="0" smtClean="0">
                <a:solidFill>
                  <a:schemeClr val="accent5">
                    <a:lumMod val="20000"/>
                    <a:lumOff val="80000"/>
                  </a:schemeClr>
                </a:solidFill>
              </a:rPr>
              <a:t>أ.م.د/ محمد العوامي محمد</a:t>
            </a:r>
          </a:p>
          <a:p>
            <a:endParaRPr lang="en-US" dirty="0"/>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49194" y="304800"/>
            <a:ext cx="1213805" cy="1371600"/>
          </a:xfrm>
          <a:prstGeom prst="rect">
            <a:avLst/>
          </a:prstGeom>
        </p:spPr>
      </p:pic>
    </p:spTree>
    <p:extLst>
      <p:ext uri="{BB962C8B-B14F-4D97-AF65-F5344CB8AC3E}">
        <p14:creationId xmlns="" xmlns:p14="http://schemas.microsoft.com/office/powerpoint/2010/main"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38600" y="609600"/>
            <a:ext cx="4648200" cy="5638800"/>
          </a:xfrm>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algn="r" rtl="1">
              <a:buNone/>
            </a:pPr>
            <a:r>
              <a:rPr lang="ar-EG" sz="4400" b="1" u="sng" dirty="0" smtClean="0"/>
              <a:t>4- ظاهرة الانهيار في المعدن المطيل</a:t>
            </a:r>
            <a:endParaRPr lang="en-US" sz="4400" b="1" u="sng" dirty="0" smtClean="0"/>
          </a:p>
          <a:p>
            <a:pPr algn="r" rtl="1">
              <a:buNone/>
            </a:pPr>
            <a:r>
              <a:rPr lang="ar-SA" sz="4200" b="1" dirty="0" smtClean="0"/>
              <a:t>يحدث انهيار عينة المعدن المطيل تحت تأثير حمل الشد بالكسر وذلك بالخطوتين التاليتين:-</a:t>
            </a:r>
            <a:endParaRPr lang="en-US" sz="4200" b="1" dirty="0" smtClean="0"/>
          </a:p>
          <a:p>
            <a:pPr algn="r" rtl="1">
              <a:buNone/>
            </a:pPr>
            <a:r>
              <a:rPr lang="ar-SA" sz="4200" b="1" u="sng" dirty="0" smtClean="0"/>
              <a:t>أ- الانفصال</a:t>
            </a:r>
            <a:endParaRPr lang="en-US" sz="4200" b="1" u="sng" dirty="0" smtClean="0"/>
          </a:p>
          <a:p>
            <a:pPr algn="r" rtl="1"/>
            <a:r>
              <a:rPr lang="ar-SA" sz="4200" b="1" dirty="0" smtClean="0"/>
              <a:t>هذه الخطوة الأولى والتى يحدث فيها الانفصال فى منطقة منتصف المقطع المستعرض وهـى منطقـة حدوث الرقبة ويكون ذلك الانفصال على مستوى عمودى على اتجاه حمل الشد ويحـدث عنـدما تتعدى قيمة إجهاد الشد الناتجة من التحميل فى تلك المنطقة قيمة أقصى مقاومة تماسـك للمعـدن المختبر. </a:t>
            </a:r>
            <a:endParaRPr lang="ar-EG" sz="4200" b="1" dirty="0" smtClean="0"/>
          </a:p>
          <a:p>
            <a:pPr algn="r" rtl="1"/>
            <a:r>
              <a:rPr lang="ar-SA" sz="4200" b="1" dirty="0" smtClean="0"/>
              <a:t>ويلاحظ أن حدوث الرقبة بالعينة يتسبب فى جعل توزيع الإجهاد غير منتظم على المقطـع المستعرض عند الرقبة وذلك بإجهاد كبير فى منطقة وسط المقطع ونقل قيمة الإجهاد تدريجيا فى اتجاه حرف المقطع وتكون قيمته عند الحروف أقل منها كثيراً عن وسط المقطع كما يتبين ذلك من شكل ٢</a:t>
            </a:r>
            <a:r>
              <a:rPr lang="en-US" sz="4200" b="1" dirty="0" smtClean="0"/>
              <a:t>- </a:t>
            </a:r>
            <a:r>
              <a:rPr lang="ar-EG" sz="4200" b="1" dirty="0" smtClean="0"/>
              <a:t>5</a:t>
            </a:r>
            <a:r>
              <a:rPr lang="ar-SA" sz="4200" b="1" dirty="0" smtClean="0"/>
              <a:t> ، لذلك يكون اجهاد الشد فى منطقة الوسط أكبر من مقاومة تماسك المعدن الأمـر الـذى يسبب الا</a:t>
            </a:r>
            <a:r>
              <a:rPr lang="ar-EG" sz="4200" b="1" dirty="0" smtClean="0"/>
              <a:t>نه</a:t>
            </a:r>
            <a:r>
              <a:rPr lang="ar-SA" sz="4200" b="1" dirty="0" smtClean="0"/>
              <a:t>يار بالكسر بالانفصال الناتج من الشد</a:t>
            </a:r>
            <a:endParaRPr lang="en-US" sz="4200" b="1" dirty="0" smtClean="0"/>
          </a:p>
          <a:p>
            <a:pPr algn="r" rtl="1"/>
            <a:endParaRPr lang="en-US" dirty="0"/>
          </a:p>
        </p:txBody>
      </p:sp>
      <p:sp>
        <p:nvSpPr>
          <p:cNvPr id="4" name="Rounded Rectangle 3"/>
          <p:cNvSpPr/>
          <p:nvPr/>
        </p:nvSpPr>
        <p:spPr>
          <a:xfrm>
            <a:off x="228600" y="2895600"/>
            <a:ext cx="3429000" cy="3352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3073" name="Picture 1"/>
          <p:cNvPicPr>
            <a:picLocks noChangeAspect="1" noChangeArrowheads="1"/>
          </p:cNvPicPr>
          <p:nvPr/>
        </p:nvPicPr>
        <p:blipFill>
          <a:blip r:embed="rId2" cstate="print"/>
          <a:srcRect/>
          <a:stretch>
            <a:fillRect/>
          </a:stretch>
        </p:blipFill>
        <p:spPr bwMode="auto">
          <a:xfrm>
            <a:off x="457200" y="3124200"/>
            <a:ext cx="2971800" cy="2971800"/>
          </a:xfrm>
          <a:prstGeom prst="rect">
            <a:avLst/>
          </a:prstGeom>
          <a:noFill/>
          <a:ln w="9525">
            <a:noFill/>
            <a:miter lim="800000"/>
            <a:headEnd/>
            <a:tailEnd/>
          </a:ln>
        </p:spPr>
      </p:pic>
      <p:sp>
        <p:nvSpPr>
          <p:cNvPr id="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0" y="533400"/>
            <a:ext cx="4343400" cy="5715000"/>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r" rtl="1"/>
            <a:r>
              <a:rPr lang="ar-SA" b="1" u="sng" dirty="0" smtClean="0"/>
              <a:t>ب-الانزلاق</a:t>
            </a:r>
            <a:endParaRPr lang="en-US" b="1" u="sng" dirty="0" smtClean="0"/>
          </a:p>
          <a:p>
            <a:pPr algn="r" rtl="1"/>
            <a:r>
              <a:rPr lang="ar-SA" dirty="0" smtClean="0"/>
              <a:t>وتلك الخطوة الثانية والتى يحدث فيها استمرار إنزلاق جزيئات المعدن فى منطقـة حـدود المقطـع المستعرض عند الرقبة بعد حدوث الانفصال فى منطقة الوسط بإجهادات الشد والذى بدوره يؤدى هذا الانزلاق إلى الانهيار بالكسر ويكون ذلك على مستوى يعمل ٤٥ درجة مع المستوى الأفقـى أى على المستوى الذى يؤثر عليه إجهاد القص الأقصى ويكون الانفصال على هذا المستوى علـى حروف المقطع نتيجة لإجهاد القص ويسمى </a:t>
            </a:r>
            <a:r>
              <a:rPr lang="ar-SA" b="1" u="sng" dirty="0" smtClean="0"/>
              <a:t>إنفصال القص</a:t>
            </a:r>
            <a:r>
              <a:rPr lang="ar-SA" dirty="0" smtClean="0"/>
              <a:t>، ويسمى هذا النوع من الانهيار بالكسر للمعادن المطيلة بكسر الكأس والمخروط</a:t>
            </a:r>
            <a:r>
              <a:rPr lang="en-US" dirty="0" smtClean="0"/>
              <a:t> (</a:t>
            </a:r>
            <a:r>
              <a:rPr lang="en-US" sz="2300" b="1" dirty="0" smtClean="0"/>
              <a:t>failure Cone and</a:t>
            </a:r>
            <a:r>
              <a:rPr lang="en-US" b="1" dirty="0" smtClean="0"/>
              <a:t> </a:t>
            </a:r>
            <a:r>
              <a:rPr lang="en-US" sz="2300" b="1" dirty="0" smtClean="0"/>
              <a:t>Cup </a:t>
            </a:r>
            <a:r>
              <a:rPr lang="en-US" sz="2300" dirty="0" smtClean="0"/>
              <a:t>)</a:t>
            </a:r>
            <a:r>
              <a:rPr lang="en-US" dirty="0" smtClean="0"/>
              <a:t>(</a:t>
            </a:r>
            <a:r>
              <a:rPr lang="ar-SA" dirty="0" smtClean="0"/>
              <a:t>كما هو موضح بـشكل</a:t>
            </a:r>
            <a:r>
              <a:rPr lang="ar-EG" dirty="0" smtClean="0"/>
              <a:t>(</a:t>
            </a:r>
            <a:r>
              <a:rPr lang="ar-SA" dirty="0" smtClean="0"/>
              <a:t> ٢</a:t>
            </a:r>
            <a:r>
              <a:rPr lang="en-US" dirty="0" smtClean="0"/>
              <a:t> - </a:t>
            </a:r>
            <a:r>
              <a:rPr lang="ar-SA" dirty="0" smtClean="0"/>
              <a:t>٦</a:t>
            </a:r>
            <a:r>
              <a:rPr lang="ar-EG" dirty="0" smtClean="0"/>
              <a:t>)</a:t>
            </a:r>
            <a:r>
              <a:rPr lang="ar-SA" dirty="0" smtClean="0"/>
              <a:t> ، </a:t>
            </a:r>
            <a:endParaRPr lang="en-US" dirty="0"/>
          </a:p>
        </p:txBody>
      </p:sp>
      <p:sp>
        <p:nvSpPr>
          <p:cNvPr id="4" name="Rounded Rectangle 3"/>
          <p:cNvSpPr/>
          <p:nvPr/>
        </p:nvSpPr>
        <p:spPr>
          <a:xfrm>
            <a:off x="0" y="3352800"/>
            <a:ext cx="4191000" cy="2895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2049" name="Picture 1"/>
          <p:cNvPicPr>
            <a:picLocks noChangeAspect="1" noChangeArrowheads="1"/>
          </p:cNvPicPr>
          <p:nvPr/>
        </p:nvPicPr>
        <p:blipFill>
          <a:blip r:embed="rId2" cstate="print"/>
          <a:srcRect/>
          <a:stretch>
            <a:fillRect/>
          </a:stretch>
        </p:blipFill>
        <p:spPr bwMode="auto">
          <a:xfrm>
            <a:off x="152400" y="3581400"/>
            <a:ext cx="3810000" cy="2514600"/>
          </a:xfrm>
          <a:prstGeom prst="rect">
            <a:avLst/>
          </a:prstGeom>
          <a:noFill/>
          <a:ln w="9525">
            <a:noFill/>
            <a:miter lim="800000"/>
            <a:headEnd/>
            <a:tailEnd/>
          </a:ln>
        </p:spPr>
      </p:pic>
      <p:sp>
        <p:nvSpPr>
          <p:cNvPr id="6" name="Text Placeholder 3"/>
          <p:cNvSpPr txBox="1">
            <a:spLocks/>
          </p:cNvSpPr>
          <p:nvPr/>
        </p:nvSpPr>
        <p:spPr>
          <a:xfrm>
            <a:off x="1524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57773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0" y="457200"/>
            <a:ext cx="5029200" cy="5791200"/>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lgn="ctr" rtl="1">
              <a:buNone/>
            </a:pPr>
            <a:r>
              <a:rPr lang="ar-EG" b="1" u="sng" dirty="0" smtClean="0"/>
              <a:t>دراسة سلوك المواد المعدنية النصف مطيلة</a:t>
            </a:r>
            <a:endParaRPr lang="en-US" dirty="0" smtClean="0"/>
          </a:p>
          <a:p>
            <a:pPr algn="r" rtl="1">
              <a:buNone/>
            </a:pPr>
            <a:r>
              <a:rPr lang="ar-SA" dirty="0" smtClean="0"/>
              <a:t>إذا تعرض قضيب من معدن نصف مطيل مثل الصلب عالى المقاومة إلى حمل شد يـزداد تـدريجى ثم تقاس قيمة الاستطالة المقابلة لكل حمل ويرسم منحنى الحمل والاستطالة كما هو مبين بشكل</a:t>
            </a:r>
            <a:r>
              <a:rPr lang="ar-EG" dirty="0" smtClean="0"/>
              <a:t>(</a:t>
            </a:r>
            <a:r>
              <a:rPr lang="ar-SA" dirty="0" smtClean="0"/>
              <a:t> ٢- </a:t>
            </a:r>
            <a:r>
              <a:rPr lang="ar-EG" dirty="0" smtClean="0"/>
              <a:t>8</a:t>
            </a:r>
            <a:r>
              <a:rPr lang="en-US" dirty="0" smtClean="0"/>
              <a:t> ( </a:t>
            </a:r>
            <a:r>
              <a:rPr lang="ar-SA" dirty="0" smtClean="0"/>
              <a:t>وهذا المنحنى له نفس الشكل العام لمنحنى الحمل والاستطالة للمعدن المطيل تحت تأثير أحمـال ولكـن يلاحظ عدم وجود منطقة خضوع كما أن الحمل أكثر والاستطالة أقل من مثيلاتها من المعادن المطيلة</a:t>
            </a:r>
            <a:r>
              <a:rPr lang="en-US" dirty="0" smtClean="0"/>
              <a:t> . </a:t>
            </a:r>
            <a:r>
              <a:rPr lang="ar-SA" dirty="0" smtClean="0"/>
              <a:t>ويكون شكل الكسر على هيئة قدح ومخروط أيضا ولكن برقبة أقل وضوحاً منها فى المعدن المطيل</a:t>
            </a:r>
            <a:endParaRPr lang="en-US" dirty="0" smtClean="0"/>
          </a:p>
          <a:p>
            <a:endParaRPr lang="ar-EG" dirty="0"/>
          </a:p>
        </p:txBody>
      </p:sp>
      <p:sp>
        <p:nvSpPr>
          <p:cNvPr id="4" name="Rounded Rectangle 3"/>
          <p:cNvSpPr/>
          <p:nvPr/>
        </p:nvSpPr>
        <p:spPr>
          <a:xfrm>
            <a:off x="228600" y="3352800"/>
            <a:ext cx="3962400" cy="2971800"/>
          </a:xfrm>
          <a:prstGeom prst="roundRec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EG"/>
          </a:p>
        </p:txBody>
      </p:sp>
      <p:pic>
        <p:nvPicPr>
          <p:cNvPr id="24578" name="Picture 2"/>
          <p:cNvPicPr>
            <a:picLocks noChangeAspect="1" noChangeArrowheads="1"/>
          </p:cNvPicPr>
          <p:nvPr/>
        </p:nvPicPr>
        <p:blipFill>
          <a:blip r:embed="rId2" cstate="print"/>
          <a:srcRect/>
          <a:stretch>
            <a:fillRect/>
          </a:stretch>
        </p:blipFill>
        <p:spPr bwMode="auto">
          <a:xfrm>
            <a:off x="609600" y="3505200"/>
            <a:ext cx="3276600" cy="2667000"/>
          </a:xfrm>
          <a:prstGeom prst="rect">
            <a:avLst/>
          </a:prstGeom>
          <a:noFill/>
          <a:ln w="9525">
            <a:noFill/>
            <a:miter lim="800000"/>
            <a:headEnd/>
            <a:tailEnd/>
          </a:ln>
        </p:spPr>
      </p:pic>
      <p:sp>
        <p:nvSpPr>
          <p:cNvPr id="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200" y="457200"/>
            <a:ext cx="5029200" cy="5715000"/>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algn="ctr" rtl="1">
              <a:buNone/>
            </a:pPr>
            <a:r>
              <a:rPr lang="ar-EG" sz="4000" b="1" u="sng" dirty="0" smtClean="0"/>
              <a:t>دراسة سلوك المواد المعدنية القصفة</a:t>
            </a:r>
            <a:endParaRPr lang="en-US" sz="4000" dirty="0" smtClean="0"/>
          </a:p>
          <a:p>
            <a:pPr algn="r" rtl="1"/>
            <a:r>
              <a:rPr lang="ar-SA" sz="3400" b="1" dirty="0" smtClean="0">
                <a:cs typeface="+mj-cs"/>
              </a:rPr>
              <a:t>عند تحميل عينة من المعادن القصفة بحمل شد يزداد تدريجيا فإن منحنى الحمل والاستطالة الحادثة مـن هذا الحمل كما هو موضح بالشكل </a:t>
            </a:r>
            <a:r>
              <a:rPr lang="ar-EG" sz="3400" b="1" dirty="0" smtClean="0">
                <a:cs typeface="+mj-cs"/>
              </a:rPr>
              <a:t> </a:t>
            </a:r>
            <a:r>
              <a:rPr lang="ar-SA" sz="3400" b="1" dirty="0" smtClean="0">
                <a:cs typeface="+mj-cs"/>
              </a:rPr>
              <a:t>( </a:t>
            </a:r>
            <a:r>
              <a:rPr lang="ar-EG" sz="3400" b="1" dirty="0" smtClean="0">
                <a:cs typeface="+mj-cs"/>
              </a:rPr>
              <a:t>2</a:t>
            </a:r>
            <a:r>
              <a:rPr lang="ar-SA" sz="3400" b="1" dirty="0" smtClean="0">
                <a:cs typeface="+mj-cs"/>
              </a:rPr>
              <a:t>-</a:t>
            </a:r>
            <a:r>
              <a:rPr lang="ar-EG" sz="3400" b="1" dirty="0" smtClean="0">
                <a:cs typeface="+mj-cs"/>
              </a:rPr>
              <a:t>7</a:t>
            </a:r>
            <a:r>
              <a:rPr lang="ar-SA" sz="3400" b="1" dirty="0" smtClean="0">
                <a:cs typeface="+mj-cs"/>
              </a:rPr>
              <a:t> )</a:t>
            </a:r>
            <a:r>
              <a:rPr lang="ar-EG" sz="3400" b="1" dirty="0" smtClean="0">
                <a:cs typeface="+mj-cs"/>
              </a:rPr>
              <a:t> </a:t>
            </a:r>
            <a:r>
              <a:rPr lang="ar-SA" sz="3400" b="1" dirty="0" smtClean="0">
                <a:cs typeface="+mj-cs"/>
              </a:rPr>
              <a:t> ، حيث تلاحظ</a:t>
            </a:r>
            <a:r>
              <a:rPr lang="en-US" sz="3400" b="1" dirty="0" smtClean="0">
                <a:cs typeface="+mj-cs"/>
              </a:rPr>
              <a:t> </a:t>
            </a:r>
            <a:r>
              <a:rPr lang="ar-EG" sz="3400" b="1" dirty="0" smtClean="0">
                <a:cs typeface="+mj-cs"/>
              </a:rPr>
              <a:t>به</a:t>
            </a:r>
            <a:r>
              <a:rPr lang="ar-SA" sz="3400" b="1" dirty="0" smtClean="0">
                <a:cs typeface="+mj-cs"/>
              </a:rPr>
              <a:t>ذا المنحنى عـدم تواجـد أى فتـرات تناسب بين الحمل والاستطالة كما لا توجد أى منطقة للخضوع كما أن الاستطالة الحادثة من الحمـل صغيرة جداً إذا ما قورنت باستطالة المعادن المطيلة .كما نلاحظ أيضا عدم حدوث رقبة بالعينة المختبرة وأن الكسر يحدث على هيئة </a:t>
            </a:r>
            <a:endParaRPr lang="ar-EG" sz="3400" b="1" dirty="0" smtClean="0">
              <a:cs typeface="+mj-cs"/>
            </a:endParaRPr>
          </a:p>
          <a:p>
            <a:pPr algn="r" rtl="1">
              <a:buNone/>
            </a:pPr>
            <a:r>
              <a:rPr lang="ar-SA" sz="3400" b="1" dirty="0" smtClean="0">
                <a:cs typeface="+mj-cs"/>
              </a:rPr>
              <a:t>مستوى عمودى على اتجاه ا لتحميل وهذا يعنى أن الكسر يحدث بـسبب إنفصال الشد فقط، أى</a:t>
            </a:r>
            <a:endParaRPr lang="ar-EG" sz="3400" b="1" dirty="0" smtClean="0">
              <a:cs typeface="+mj-cs"/>
            </a:endParaRPr>
          </a:p>
          <a:p>
            <a:pPr algn="r" rtl="1">
              <a:buNone/>
            </a:pPr>
            <a:r>
              <a:rPr lang="ar-EG" sz="3400" b="1" dirty="0" smtClean="0">
                <a:cs typeface="+mj-cs"/>
              </a:rPr>
              <a:t>   </a:t>
            </a:r>
            <a:r>
              <a:rPr lang="ar-SA" sz="3400" b="1" dirty="0" smtClean="0">
                <a:cs typeface="+mj-cs"/>
              </a:rPr>
              <a:t>أن المواد القصفة تكسر فى الشد تحت تأثير </a:t>
            </a:r>
            <a:endParaRPr lang="ar-EG" sz="3400" b="1" dirty="0" smtClean="0">
              <a:cs typeface="+mj-cs"/>
            </a:endParaRPr>
          </a:p>
          <a:p>
            <a:pPr algn="r" rtl="1">
              <a:buNone/>
            </a:pPr>
            <a:r>
              <a:rPr lang="ar-EG" sz="3400" b="1" dirty="0" smtClean="0">
                <a:cs typeface="+mj-cs"/>
              </a:rPr>
              <a:t>   </a:t>
            </a:r>
            <a:r>
              <a:rPr lang="ar-SA" sz="3400" b="1" dirty="0" smtClean="0">
                <a:cs typeface="+mj-cs"/>
              </a:rPr>
              <a:t>إجهاد الشد فقط، ولذلك تعتـبر هذه المواد </a:t>
            </a:r>
            <a:endParaRPr lang="ar-EG" sz="3400" b="1" dirty="0" smtClean="0">
              <a:cs typeface="+mj-cs"/>
            </a:endParaRPr>
          </a:p>
          <a:p>
            <a:pPr algn="r" rtl="1">
              <a:buNone/>
            </a:pPr>
            <a:r>
              <a:rPr lang="ar-EG" sz="3400" b="1" dirty="0" smtClean="0">
                <a:cs typeface="+mj-cs"/>
              </a:rPr>
              <a:t>   </a:t>
            </a:r>
            <a:r>
              <a:rPr lang="ar-SA" sz="3400" b="1" dirty="0" smtClean="0">
                <a:cs typeface="+mj-cs"/>
              </a:rPr>
              <a:t>ضعيفة فى تحمل إجهادات الشد عنها فى</a:t>
            </a:r>
            <a:endParaRPr lang="ar-EG" sz="3400" b="1" dirty="0" smtClean="0">
              <a:cs typeface="+mj-cs"/>
            </a:endParaRPr>
          </a:p>
          <a:p>
            <a:pPr algn="r" rtl="1">
              <a:buNone/>
            </a:pPr>
            <a:r>
              <a:rPr lang="ar-EG" sz="3400" b="1" dirty="0" smtClean="0">
                <a:cs typeface="+mj-cs"/>
              </a:rPr>
              <a:t>   </a:t>
            </a:r>
            <a:r>
              <a:rPr lang="ar-SA" sz="3400" b="1" dirty="0" smtClean="0">
                <a:cs typeface="+mj-cs"/>
              </a:rPr>
              <a:t> تحمل إجهادات القص ٠</a:t>
            </a:r>
            <a:endParaRPr lang="ar-EG" sz="3400" b="1" dirty="0">
              <a:cs typeface="+mj-cs"/>
            </a:endParaRPr>
          </a:p>
        </p:txBody>
      </p:sp>
      <p:sp>
        <p:nvSpPr>
          <p:cNvPr id="4" name="Rounded Rectangle 3"/>
          <p:cNvSpPr/>
          <p:nvPr/>
        </p:nvSpPr>
        <p:spPr>
          <a:xfrm>
            <a:off x="0" y="3124200"/>
            <a:ext cx="4267200" cy="2971800"/>
          </a:xfrm>
          <a:prstGeom prst="round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ar-EG"/>
          </a:p>
        </p:txBody>
      </p:sp>
      <p:pic>
        <p:nvPicPr>
          <p:cNvPr id="25602" name="Picture 2"/>
          <p:cNvPicPr>
            <a:picLocks noChangeAspect="1" noChangeArrowheads="1"/>
          </p:cNvPicPr>
          <p:nvPr/>
        </p:nvPicPr>
        <p:blipFill>
          <a:blip r:embed="rId2" cstate="print"/>
          <a:srcRect/>
          <a:stretch>
            <a:fillRect/>
          </a:stretch>
        </p:blipFill>
        <p:spPr bwMode="auto">
          <a:xfrm>
            <a:off x="228600" y="3276600"/>
            <a:ext cx="3886200" cy="2531405"/>
          </a:xfrm>
          <a:prstGeom prst="rect">
            <a:avLst/>
          </a:prstGeom>
          <a:noFill/>
          <a:ln w="9525">
            <a:noFill/>
            <a:miter lim="800000"/>
            <a:headEnd/>
            <a:tailEnd/>
          </a:ln>
        </p:spPr>
      </p:pic>
      <p:sp>
        <p:nvSpPr>
          <p:cNvPr id="6" name="Text Placeholder 3"/>
          <p:cNvSpPr txBox="1">
            <a:spLocks/>
          </p:cNvSpPr>
          <p:nvPr/>
        </p:nvSpPr>
        <p:spPr>
          <a:xfrm>
            <a:off x="4572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609601"/>
            <a:ext cx="6781800" cy="1143000"/>
          </a:xfrm>
        </p:spPr>
        <p:style>
          <a:lnRef idx="1">
            <a:schemeClr val="accent5"/>
          </a:lnRef>
          <a:fillRef idx="2">
            <a:schemeClr val="accent5"/>
          </a:fillRef>
          <a:effectRef idx="1">
            <a:schemeClr val="accent5"/>
          </a:effectRef>
          <a:fontRef idx="minor">
            <a:schemeClr val="dk1"/>
          </a:fontRef>
        </p:style>
        <p:txBody>
          <a:bodyPr>
            <a:normAutofit/>
          </a:bodyPr>
          <a:lstStyle/>
          <a:p>
            <a:pPr algn="ctr" rtl="1">
              <a:buNone/>
            </a:pPr>
            <a:r>
              <a:rPr lang="ar-EG" sz="2800" b="1" u="sng" dirty="0" smtClean="0"/>
              <a:t>المقارنة بين حالات الحمل والاستطالة للمعادن المطيلة والنصف مطيلة والقصفة</a:t>
            </a:r>
            <a:endParaRPr lang="ar-EG" sz="2800" b="1" u="sng" dirty="0"/>
          </a:p>
        </p:txBody>
      </p:sp>
      <p:sp>
        <p:nvSpPr>
          <p:cNvPr id="6" name="Rounded Rectangle 5"/>
          <p:cNvSpPr/>
          <p:nvPr/>
        </p:nvSpPr>
        <p:spPr>
          <a:xfrm>
            <a:off x="1905000" y="1828800"/>
            <a:ext cx="6781800" cy="434340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ar-EG"/>
          </a:p>
        </p:txBody>
      </p:sp>
      <p:pic>
        <p:nvPicPr>
          <p:cNvPr id="26627" name="Picture 3"/>
          <p:cNvPicPr>
            <a:picLocks noChangeAspect="1" noChangeArrowheads="1"/>
          </p:cNvPicPr>
          <p:nvPr/>
        </p:nvPicPr>
        <p:blipFill>
          <a:blip r:embed="rId2" cstate="print"/>
          <a:srcRect/>
          <a:stretch>
            <a:fillRect/>
          </a:stretch>
        </p:blipFill>
        <p:spPr bwMode="auto">
          <a:xfrm>
            <a:off x="2362200" y="1981200"/>
            <a:ext cx="5989053" cy="4038600"/>
          </a:xfrm>
          <a:prstGeom prst="rect">
            <a:avLst/>
          </a:prstGeom>
          <a:noFill/>
          <a:ln w="9525">
            <a:noFill/>
            <a:miter lim="800000"/>
            <a:headEnd/>
            <a:tailEnd/>
          </a:ln>
        </p:spPr>
      </p:pic>
      <p:sp>
        <p:nvSpPr>
          <p:cNvPr id="8"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07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itchFamily="34" charset="0"/>
                <a:ea typeface="Calibri" pitchFamily="34" charset="0"/>
                <a:cs typeface="Arial" pitchFamily="34" charset="0"/>
              </a:rPr>
              <a:t>ويمكن تقسيم أنواع الكسور الناتجة للمعادن فى اختبار الشد وذلك بالنسبة</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 </a:t>
            </a:r>
            <a:r>
              <a:rPr kumimoji="0" lang="ar-SA" sz="1100" b="0" i="0" u="none" strike="noStrike" cap="none" normalizeH="0" baseline="0" smtClean="0">
                <a:ln>
                  <a:noFill/>
                </a:ln>
                <a:solidFill>
                  <a:schemeClr val="tx1"/>
                </a:solidFill>
                <a:effectLst/>
                <a:latin typeface="Calibri" pitchFamily="34" charset="0"/>
                <a:ea typeface="Calibri" pitchFamily="34" charset="0"/>
                <a:cs typeface="Arial" pitchFamily="34" charset="0"/>
              </a:rPr>
              <a:t>للشكل</a:t>
            </a: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(Form )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r>
              <a:rPr kumimoji="0" lang="ar-SA" sz="1100" b="0" i="0" u="none" strike="noStrike" cap="none" normalizeH="0" baseline="0" smtClean="0">
                <a:ln>
                  <a:noFill/>
                </a:ln>
                <a:solidFill>
                  <a:schemeClr val="tx1"/>
                </a:solidFill>
                <a:effectLst/>
                <a:latin typeface="Calibri" pitchFamily="34" charset="0"/>
                <a:ea typeface="Calibri" pitchFamily="34" charset="0"/>
                <a:cs typeface="Arial" pitchFamily="34" charset="0"/>
              </a:rPr>
              <a:t>حالة السطح(الملمس)   </a:t>
            </a: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(Texture)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a:t>
            </a:r>
            <a:r>
              <a:rPr kumimoji="0" lang="ar-SA" sz="1100" b="0" i="0" u="none" strike="noStrike" cap="none" normalizeH="0" baseline="0" smtClean="0">
                <a:ln>
                  <a:noFill/>
                </a:ln>
                <a:solidFill>
                  <a:schemeClr val="tx1"/>
                </a:solidFill>
                <a:effectLst/>
                <a:latin typeface="Calibri" pitchFamily="34" charset="0"/>
                <a:ea typeface="Calibri" pitchFamily="34" charset="0"/>
                <a:cs typeface="Arial" pitchFamily="34" charset="0"/>
              </a:rPr>
              <a:t>اللون</a:t>
            </a: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(Color )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itchFamily="34" charset="0"/>
                <a:ea typeface="Calibri" pitchFamily="34" charset="0"/>
                <a:cs typeface="Arial" pitchFamily="34" charset="0"/>
              </a:rPr>
              <a:t>ويمكن التعرف بدقة على نوع معظم المعادن فى حالة كسرها فى اختبار الشد فمثلا الصلب الطـرى يكون شكل الكسر على هيئة كأس ومخروط، ويك ون السطح خشنا فى منتصف المقطع المـستعرض ويكون له ملمس ناعم عند الحروف، ويكون لون الكسر عند السطح الخشن فى المنتصف داكـن وعند الأطراف لامع أ. ما الكسر فى الحديد المطاوع يكون ليفى متقطع بينما الحديد الزهر يكـون مسطحا ومحبباً . ويلاحظ أيضا أنه يمكن من فحص الكسر ال توصل إلى معرفة ضعف العينات المختبرة من وجهة مقاومة الشد والممطولية كما أن التحميل الغير محورى يسبب كسراً غير متماثل يحـدث من عدم تجانس المادة أو تواجد بعض العيوب</a:t>
            </a: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r>
              <a:rPr kumimoji="0" lang="ar-SA" sz="1100" b="0" i="0" u="none" strike="noStrike" cap="none" normalizeH="0" baseline="0" smtClean="0">
                <a:ln>
                  <a:noFill/>
                </a:ln>
                <a:solidFill>
                  <a:schemeClr val="tx1"/>
                </a:solidFill>
                <a:effectLst/>
                <a:latin typeface="Calibri" pitchFamily="34" charset="0"/>
                <a:ea typeface="Calibri" pitchFamily="34" charset="0"/>
                <a:cs typeface="Arial" pitchFamily="34" charset="0"/>
              </a:rPr>
              <a:t>ا مثل الانفصال أو الفجوات أو الشوائب . أمـا فى حالة المعادن التى تعرضت إلى التشغيل على البارد أ و التى</a:t>
            </a: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r>
              <a:rPr kumimoji="0" lang="ar-SA" sz="1100" b="0" i="0" u="none" strike="noStrike" cap="none" normalizeH="0" baseline="0" smtClean="0">
                <a:ln>
                  <a:noFill/>
                </a:ln>
                <a:solidFill>
                  <a:schemeClr val="tx1"/>
                </a:solidFill>
                <a:effectLst/>
                <a:latin typeface="Calibri" pitchFamily="34" charset="0"/>
                <a:ea typeface="Calibri" pitchFamily="34" charset="0"/>
                <a:cs typeface="Arial" pitchFamily="34" charset="0"/>
              </a:rPr>
              <a:t>ا اجهادات داخلية مختلفـة يلاحـظ أن الكسر فيها يظهر غالبا بسطحه علامات خطية أو حروف تتلاقى فى نقطة عنـد منتـصف المقطـع المستعرض وتتجه قطرياً إلى حروف المقطع ويسمى بالكسر النجمى، ومن هنا يمكن التعرف علـى أنواع المعادن من شكل حالات الكسر تحت تأثير أحمال الشد على ضوء ما سبق</a:t>
            </a:r>
            <a:r>
              <a:rPr kumimoji="0" lang="en-US"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2209800"/>
            <a:ext cx="8229600" cy="4038600"/>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algn="r" rtl="1">
              <a:buNone/>
            </a:pPr>
            <a:r>
              <a:rPr lang="ar-SA" sz="3800" u="sng" dirty="0" smtClean="0"/>
              <a:t>ويمكن تقسيم أنواع الكسور الناتجة للمعادن فى اختبار الشد </a:t>
            </a:r>
            <a:r>
              <a:rPr lang="ar-EG" sz="3800" u="sng" dirty="0" smtClean="0"/>
              <a:t>طبقا للعناصر الاتية:-</a:t>
            </a:r>
            <a:endParaRPr lang="en-US" sz="3800" u="sng" dirty="0" smtClean="0"/>
          </a:p>
          <a:p>
            <a:pPr algn="r" rtl="1">
              <a:buNone/>
            </a:pPr>
            <a:r>
              <a:rPr lang="en-US" dirty="0" smtClean="0"/>
              <a:t> • </a:t>
            </a:r>
            <a:r>
              <a:rPr lang="ar-EG" b="1" dirty="0" smtClean="0"/>
              <a:t>ا</a:t>
            </a:r>
            <a:r>
              <a:rPr lang="ar-SA" b="1" dirty="0" smtClean="0"/>
              <a:t>لشكل</a:t>
            </a:r>
            <a:r>
              <a:rPr lang="en-US" b="1" dirty="0" smtClean="0"/>
              <a:t> (Form ) </a:t>
            </a:r>
          </a:p>
          <a:p>
            <a:pPr algn="r" rtl="1">
              <a:buNone/>
            </a:pPr>
            <a:r>
              <a:rPr lang="en-US" b="1" dirty="0" smtClean="0"/>
              <a:t>• </a:t>
            </a:r>
            <a:r>
              <a:rPr lang="ar-SA" b="1" dirty="0" smtClean="0"/>
              <a:t>حالة السطح(الملمس)   </a:t>
            </a:r>
            <a:r>
              <a:rPr lang="en-US" b="1" dirty="0" smtClean="0"/>
              <a:t> (Texture) </a:t>
            </a:r>
          </a:p>
          <a:p>
            <a:pPr algn="r" rtl="1">
              <a:buNone/>
            </a:pPr>
            <a:r>
              <a:rPr lang="en-US" b="1" dirty="0" smtClean="0"/>
              <a:t>•</a:t>
            </a:r>
            <a:r>
              <a:rPr lang="ar-SA" b="1" dirty="0" smtClean="0"/>
              <a:t>اللون</a:t>
            </a:r>
            <a:r>
              <a:rPr lang="en-US" b="1" dirty="0" smtClean="0"/>
              <a:t> (Color ) </a:t>
            </a:r>
          </a:p>
          <a:p>
            <a:pPr algn="r" rtl="1">
              <a:buNone/>
            </a:pPr>
            <a:r>
              <a:rPr lang="ar-SA" b="1" dirty="0" smtClean="0"/>
              <a:t>ويمكن التعرف بدقة على نوع معظم المعادن فى حالة كسرها فى اختبار الشد فمثلا الصلب الطـرى يكون شكل الكسر على هيئة كأس ومخروط، ويكون السطح خشنا فى منتصف المقطع المـستعرض ويكون له ملمس ناعم عند الحروف، ويكون لون الكسر عند السطح الخشن فى المنتصف داكـن وعند الأطراف لامع </a:t>
            </a:r>
            <a:r>
              <a:rPr lang="ar-EG" b="1" dirty="0" smtClean="0"/>
              <a:t>.</a:t>
            </a:r>
          </a:p>
          <a:p>
            <a:pPr algn="r" rtl="1">
              <a:buNone/>
            </a:pPr>
            <a:r>
              <a:rPr lang="ar-SA" b="1" dirty="0" smtClean="0"/>
              <a:t>أما الكسر فى الحديد المطاوع يكون ليفى متقطع بينما الحديد الزهر يكـون مسطحا ومحبباً . </a:t>
            </a:r>
            <a:endParaRPr lang="ar-EG" b="1" dirty="0" smtClean="0"/>
          </a:p>
          <a:p>
            <a:pPr algn="r" rtl="1">
              <a:buNone/>
            </a:pPr>
            <a:r>
              <a:rPr lang="ar-SA" b="1" dirty="0" smtClean="0"/>
              <a:t>ويلاحظ أيضا أنه يمكن من فحص الكسر التوصل إلى معرفة ضعف العينات المختبرة من وجهة مقاومة الشد والممطولية كما أن التحميل الغير محورى يسبب كسراً غير متماثل يحـدث من عدم تجانس المادة أو تواجد بعض العيوب</a:t>
            </a:r>
            <a:r>
              <a:rPr lang="en-US" b="1" dirty="0" smtClean="0"/>
              <a:t> </a:t>
            </a:r>
            <a:r>
              <a:rPr lang="ar-EG" b="1" dirty="0" smtClean="0"/>
              <a:t>به</a:t>
            </a:r>
            <a:r>
              <a:rPr lang="ar-SA" b="1" dirty="0" smtClean="0"/>
              <a:t>ا مثل الانفصال أو الفجوات أو الشوائب . أمـا فى حالة المعادن التى تعرضت إلى التشغيل على البارد أ و التى</a:t>
            </a:r>
            <a:r>
              <a:rPr lang="en-US" b="1" dirty="0" smtClean="0"/>
              <a:t> </a:t>
            </a:r>
            <a:r>
              <a:rPr lang="ar-EG" b="1" dirty="0" smtClean="0"/>
              <a:t>به</a:t>
            </a:r>
            <a:r>
              <a:rPr lang="ar-SA" b="1" dirty="0" smtClean="0"/>
              <a:t>ا اجهادات داخلية مختلفـة يلاحـظ أن الكسر فيها يظهر غالبا بسطحه علامات خطية أو حروف تتلاقى فى نقطة عنـد منتـصف المقطـع المستعرض وتتجه قطرياً إلى حروف المقطع ويسمى بالكسر النجمى، ومن هنا يمكن التعرف علـى أنواع المعادن من شكل حالات الكسر تحت تأثير أحمال الشد على ضوء ما سبق</a:t>
            </a:r>
            <a:r>
              <a:rPr lang="en-US" b="1" dirty="0" smtClean="0"/>
              <a:t> .</a:t>
            </a:r>
            <a:endParaRPr lang="en-US" b="1"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667000"/>
            <a:ext cx="8229600" cy="1981200"/>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ar-EG"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74638"/>
            <a:ext cx="5715000" cy="1706562"/>
          </a:xfrm>
        </p:spPr>
        <p:txBody>
          <a:bodyPr>
            <a:normAutofit/>
          </a:bodyPr>
          <a:lstStyle/>
          <a:p>
            <a:r>
              <a:rPr lang="ar-SA" sz="4000" b="1" u="sng" dirty="0" smtClean="0">
                <a:solidFill>
                  <a:srgbClr val="FFC000"/>
                </a:solidFill>
              </a:rPr>
              <a:t>سلوك المواد الهندسية في الشد الاستاتيكي</a:t>
            </a:r>
            <a:endParaRPr lang="en-US" sz="4000" dirty="0">
              <a:solidFill>
                <a:srgbClr val="FFC000"/>
              </a:solidFill>
            </a:endParaRPr>
          </a:p>
        </p:txBody>
      </p:sp>
      <p:sp>
        <p:nvSpPr>
          <p:cNvPr id="5" name="Content Placeholder 2"/>
          <p:cNvSpPr>
            <a:spLocks noGrp="1"/>
          </p:cNvSpPr>
          <p:nvPr>
            <p:ph idx="1"/>
          </p:nvPr>
        </p:nvSpPr>
        <p:spPr>
          <a:xfrm>
            <a:off x="457200" y="1828800"/>
            <a:ext cx="8229600" cy="4297363"/>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algn="r" rtl="1">
              <a:buNone/>
            </a:pPr>
            <a:r>
              <a:rPr lang="ar-SA" sz="2800" u="sng" dirty="0" smtClean="0"/>
              <a:t>مقدمة</a:t>
            </a:r>
            <a:endParaRPr lang="ar-EG" sz="2800" b="1" u="sng" dirty="0" smtClean="0"/>
          </a:p>
          <a:p>
            <a:pPr algn="r" rtl="1"/>
            <a:r>
              <a:rPr lang="ar-SA" sz="2800" b="1" dirty="0" smtClean="0"/>
              <a:t>يعتبر اختبار الشد ا لاستاتيكي فى المعادن من أهم وأكثر الاختبارات شيوعاً واستخداماً خاصة أنه من أسهل وأبسط الاختبارات الميكانيكية فى إجرائه ومن ادقها فى تحديد النتائج .</a:t>
            </a:r>
            <a:endParaRPr lang="ar-EG" sz="2800" b="1" dirty="0" smtClean="0"/>
          </a:p>
          <a:p>
            <a:pPr algn="r" rtl="1"/>
            <a:r>
              <a:rPr lang="ar-SA" sz="2800" b="1" dirty="0" smtClean="0"/>
              <a:t>كما تـستند معظـم المواصفات القياسية إلى اختبار الشد كأساس لبيان خواص المواد المعدنية لما لنتائجه من قيمة ودلالـة هامة فى تحديد هذه الخواص لا سيما و أن للمواد المعدنية قدرة عالية على تحمل أحمـال الـشد ممـا يستلزم اختبارها فى الشد لبيان مدى تحملها أثناء التشغيل .</a:t>
            </a:r>
            <a:endParaRPr lang="ar-EG" sz="2800" b="1" dirty="0" smtClean="0"/>
          </a:p>
          <a:p>
            <a:pPr algn="r" rtl="1"/>
            <a:r>
              <a:rPr lang="ar-SA" sz="2800" dirty="0" smtClean="0"/>
              <a:t>ويعتبر اختبار الشد من أهم الاختبارات التى تستخدم فى ضبط جودة المواد المعدنية نظراً لوجود علاقة بين خواص الـشد وبـين الخـواص الميكانيكية الأخرى لتلك ا لمواد.</a:t>
            </a:r>
            <a:endParaRPr lang="en-US" sz="2800" b="1" dirty="0"/>
          </a:p>
        </p:txBody>
      </p:sp>
      <p:sp>
        <p:nvSpPr>
          <p:cNvPr id="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r" rtl="1">
              <a:buNone/>
            </a:pPr>
            <a:r>
              <a:rPr lang="ar-SA" sz="2800" b="1" u="sng" dirty="0" smtClean="0"/>
              <a:t>سلوك المواد المعدنية تحت تأثير أحمال الـشدالاستاتيكي</a:t>
            </a:r>
            <a:endParaRPr lang="ar-EG" sz="2800" b="1" u="sng" dirty="0" smtClean="0"/>
          </a:p>
          <a:p>
            <a:pPr algn="r" rtl="1">
              <a:buNone/>
            </a:pPr>
            <a:r>
              <a:rPr lang="ar-EG" sz="2800" dirty="0" smtClean="0"/>
              <a:t>يتحدد سلوك المواد المعدنية تحت تأثير أحمال الشد الاستاتيكي في انواع ثلاثة من الخامات وهي :-</a:t>
            </a:r>
          </a:p>
          <a:p>
            <a:pPr algn="r" rtl="1"/>
            <a:r>
              <a:rPr lang="ar-EG" sz="2800" dirty="0" smtClean="0"/>
              <a:t>خامات مطيلة .</a:t>
            </a:r>
          </a:p>
          <a:p>
            <a:pPr algn="r" rtl="1"/>
            <a:r>
              <a:rPr lang="ar-EG" sz="2800" dirty="0" smtClean="0"/>
              <a:t>خامات نصف مطيلة .</a:t>
            </a:r>
          </a:p>
          <a:p>
            <a:pPr algn="r" rtl="1"/>
            <a:r>
              <a:rPr lang="ar-EG" sz="2800" dirty="0" smtClean="0"/>
              <a:t>خامات قصفة.</a:t>
            </a:r>
          </a:p>
          <a:p>
            <a:pPr algn="r" rtl="1">
              <a:buNone/>
            </a:pPr>
            <a:r>
              <a:rPr lang="ar-SA" sz="2800" dirty="0" smtClean="0"/>
              <a:t>و فيما يلي سيتم إن شاء االله دراسة سلوك </a:t>
            </a:r>
            <a:endParaRPr lang="ar-EG" sz="2800" dirty="0" smtClean="0"/>
          </a:p>
          <a:p>
            <a:pPr algn="r" rtl="1">
              <a:buNone/>
            </a:pPr>
            <a:r>
              <a:rPr lang="ar-SA" sz="2800" dirty="0" smtClean="0"/>
              <a:t>المعادن بأنواعها الثلاث </a:t>
            </a:r>
            <a:r>
              <a:rPr lang="ar-EG" sz="2800" dirty="0" smtClean="0"/>
              <a:t>:-</a:t>
            </a:r>
          </a:p>
          <a:p>
            <a:pPr algn="r" rtl="1">
              <a:buNone/>
            </a:pPr>
            <a:r>
              <a:rPr lang="ar-SA" sz="2800" dirty="0" smtClean="0"/>
              <a:t>المطيلة و نصف المطيلة والقصفة</a:t>
            </a:r>
            <a:r>
              <a:rPr lang="en-US" sz="2800" dirty="0" smtClean="0"/>
              <a:t> </a:t>
            </a:r>
          </a:p>
          <a:p>
            <a:pPr algn="r" rtl="1">
              <a:buNone/>
            </a:pPr>
            <a:r>
              <a:rPr lang="ar-EG" sz="2800" b="1" u="sng" dirty="0" smtClean="0"/>
              <a:t>دراسة سلوك المواد المعدنية المطيلة </a:t>
            </a:r>
            <a:r>
              <a:rPr lang="en-US" sz="2800" b="1" u="sng" dirty="0" smtClean="0"/>
              <a:t>Ductile Materials</a:t>
            </a:r>
            <a:endParaRPr lang="ar-EG" sz="2800" b="1" u="sng" dirty="0" smtClean="0"/>
          </a:p>
          <a:p>
            <a:pPr algn="r" rtl="1"/>
            <a:r>
              <a:rPr lang="ar-SA" sz="2800" dirty="0" smtClean="0"/>
              <a:t>عندما تتعرض عينة إسطوانية من الصلب الطرى أى من المعادن المطيلة إلى حمل شـد</a:t>
            </a:r>
            <a:r>
              <a:rPr lang="en-US" sz="2800" dirty="0" smtClean="0"/>
              <a:t> (P) </a:t>
            </a:r>
            <a:r>
              <a:rPr lang="ar-SA" sz="2800" dirty="0" smtClean="0"/>
              <a:t>يتزايـد تدريجيا كما هو موضح بالشكل (2-1)، فإن العينة المحملة يحدث لها استطالة تتزايد بزيادة الحمل</a:t>
            </a:r>
            <a:r>
              <a:rPr lang="ar-EG" sz="2800" dirty="0" smtClean="0"/>
              <a:t>.</a:t>
            </a:r>
            <a:endParaRPr lang="en-US" sz="2800" dirty="0"/>
          </a:p>
        </p:txBody>
      </p:sp>
      <p:sp>
        <p:nvSpPr>
          <p:cNvPr id="4" name="Rounded Rectangle 3"/>
          <p:cNvSpPr/>
          <p:nvPr/>
        </p:nvSpPr>
        <p:spPr>
          <a:xfrm>
            <a:off x="609600" y="2362200"/>
            <a:ext cx="3505200" cy="1981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5" name="Picture 6"/>
          <p:cNvPicPr>
            <a:picLocks noChangeAspect="1" noChangeArrowheads="1"/>
          </p:cNvPicPr>
          <p:nvPr/>
        </p:nvPicPr>
        <p:blipFill>
          <a:blip r:embed="rId2" cstate="print"/>
          <a:srcRect/>
          <a:stretch>
            <a:fillRect/>
          </a:stretch>
        </p:blipFill>
        <p:spPr bwMode="auto">
          <a:xfrm>
            <a:off x="762000" y="2514600"/>
            <a:ext cx="3145269" cy="16097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200" y="1143000"/>
            <a:ext cx="4800600" cy="5029200"/>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r" rtl="1">
              <a:buNone/>
            </a:pPr>
            <a:r>
              <a:rPr lang="ar-SA" sz="2600" b="1" dirty="0" smtClean="0"/>
              <a:t>فإذا تم قياس قيمة الحمل المؤثر</a:t>
            </a:r>
            <a:r>
              <a:rPr lang="en-US" sz="2600" b="1" dirty="0" smtClean="0"/>
              <a:t> (P) </a:t>
            </a:r>
            <a:r>
              <a:rPr lang="ar-SA" sz="2600" b="1" dirty="0" smtClean="0"/>
              <a:t>وقيمة الاستطالة</a:t>
            </a:r>
            <a:r>
              <a:rPr lang="en-US" sz="2600" b="1" dirty="0" smtClean="0"/>
              <a:t>(∆L )  </a:t>
            </a:r>
            <a:r>
              <a:rPr lang="ar-SA" sz="2600" b="1" dirty="0" smtClean="0"/>
              <a:t>المقابلة لكل حمل و تم تـدوين النتـائج ورسم علاقة بين الحمل والاستطالة كالمبينة بشكل</a:t>
            </a:r>
            <a:r>
              <a:rPr lang="ar-EG" sz="2600" b="1" dirty="0" smtClean="0"/>
              <a:t>(2-2)</a:t>
            </a:r>
            <a:r>
              <a:rPr lang="ar-SA" sz="2600" b="1" dirty="0" smtClean="0"/>
              <a:t> ، فإننا نجد أن الحمل المؤثر والاسـتطالة متناسبان حتى نقطة  </a:t>
            </a:r>
            <a:r>
              <a:rPr lang="en-US" sz="2600" b="1" dirty="0" smtClean="0"/>
              <a:t>(A)</a:t>
            </a:r>
            <a:r>
              <a:rPr lang="ar-SA" sz="2600" b="1" dirty="0" smtClean="0"/>
              <a:t>على منحنى الحمل والاستطالة، وإذا استمر فى التحميل بعد النقطـة</a:t>
            </a:r>
            <a:r>
              <a:rPr lang="en-US" sz="2600" b="1" dirty="0" smtClean="0"/>
              <a:t> (A) </a:t>
            </a:r>
            <a:r>
              <a:rPr lang="ar-SA" sz="2600" b="1" dirty="0" smtClean="0"/>
              <a:t>فإن الاستطالة تزداد وبسرعة حتى تجد أنه عند الحمل المقابل للنقطة  </a:t>
            </a:r>
            <a:r>
              <a:rPr lang="en-US" sz="2600" b="1" dirty="0" smtClean="0"/>
              <a:t>(B) </a:t>
            </a:r>
            <a:r>
              <a:rPr lang="ar-SA" sz="2600" b="1" dirty="0" smtClean="0"/>
              <a:t>تحدث استطالة كبيرة ذات قيمة ملحوظة وتستمر الاستطالة فى الزيادة مع ثبوت الحمل وتسمى هذه الحالة خضوع المعدن كما تسمى النقطة</a:t>
            </a:r>
            <a:r>
              <a:rPr lang="en-US" sz="2600" b="1" dirty="0" smtClean="0"/>
              <a:t> (B) </a:t>
            </a:r>
            <a:r>
              <a:rPr lang="ar-SA" sz="2600" b="1" dirty="0" smtClean="0"/>
              <a:t>بنقطة الخضوع </a:t>
            </a:r>
            <a:r>
              <a:rPr lang="ar-EG" sz="2600" b="1" dirty="0" smtClean="0"/>
              <a:t>.</a:t>
            </a:r>
          </a:p>
          <a:p>
            <a:pPr algn="r" rtl="1">
              <a:buNone/>
            </a:pPr>
            <a:endParaRPr lang="en-US" dirty="0"/>
          </a:p>
        </p:txBody>
      </p:sp>
      <p:sp>
        <p:nvSpPr>
          <p:cNvPr id="11" name="Rounded Rectangle 10"/>
          <p:cNvSpPr/>
          <p:nvPr/>
        </p:nvSpPr>
        <p:spPr>
          <a:xfrm>
            <a:off x="152400" y="3124200"/>
            <a:ext cx="3505200" cy="304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1031" name="Picture 7"/>
          <p:cNvPicPr>
            <a:picLocks noChangeAspect="1" noChangeArrowheads="1"/>
          </p:cNvPicPr>
          <p:nvPr/>
        </p:nvPicPr>
        <p:blipFill>
          <a:blip r:embed="rId2" cstate="print"/>
          <a:srcRect/>
          <a:stretch>
            <a:fillRect/>
          </a:stretch>
        </p:blipFill>
        <p:spPr bwMode="auto">
          <a:xfrm>
            <a:off x="373380" y="3429001"/>
            <a:ext cx="3055620" cy="2514600"/>
          </a:xfrm>
          <a:prstGeom prst="rect">
            <a:avLst/>
          </a:prstGeom>
          <a:noFill/>
          <a:ln w="9525">
            <a:noFill/>
            <a:miter lim="800000"/>
            <a:headEnd/>
            <a:tailEnd/>
          </a:ln>
        </p:spPr>
      </p:pic>
      <p:sp>
        <p:nvSpPr>
          <p:cNvPr id="1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28600" y="2895600"/>
            <a:ext cx="3581400" cy="3352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11" name="Picture 7"/>
          <p:cNvPicPr>
            <a:picLocks noChangeAspect="1" noChangeArrowheads="1"/>
          </p:cNvPicPr>
          <p:nvPr/>
        </p:nvPicPr>
        <p:blipFill>
          <a:blip r:embed="rId2" cstate="print"/>
          <a:srcRect/>
          <a:stretch>
            <a:fillRect/>
          </a:stretch>
        </p:blipFill>
        <p:spPr bwMode="auto">
          <a:xfrm>
            <a:off x="457200" y="3124200"/>
            <a:ext cx="3215641" cy="2883310"/>
          </a:xfrm>
          <a:prstGeom prst="rect">
            <a:avLst/>
          </a:prstGeom>
          <a:noFill/>
          <a:ln w="9525">
            <a:noFill/>
            <a:miter lim="800000"/>
            <a:headEnd/>
            <a:tailEnd/>
          </a:ln>
        </p:spPr>
      </p:pic>
      <p:sp>
        <p:nvSpPr>
          <p:cNvPr id="12" name="Content Placeholder 11"/>
          <p:cNvSpPr>
            <a:spLocks noGrp="1"/>
          </p:cNvSpPr>
          <p:nvPr>
            <p:ph idx="1"/>
          </p:nvPr>
        </p:nvSpPr>
        <p:spPr>
          <a:xfrm>
            <a:off x="3962400" y="762000"/>
            <a:ext cx="4724400" cy="54864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r" rtl="1"/>
            <a:r>
              <a:rPr lang="ar-SA" sz="3000" b="1" dirty="0" smtClean="0"/>
              <a:t>وإذا استمر فى التحميل بزيادة الحمل تحدث استطالة مـصاحبة لكل حمل ولكنها تكون سريعة و بمعدل أكبر مما كان يحدث فى المنطقة</a:t>
            </a:r>
            <a:r>
              <a:rPr lang="en-US" sz="3000" b="1" dirty="0" smtClean="0"/>
              <a:t> (0–A) </a:t>
            </a:r>
            <a:r>
              <a:rPr lang="ar-SA" sz="3000" b="1" dirty="0" smtClean="0"/>
              <a:t>كمـا أن الاسـتطالة تصبح غير متناسبة مع الحمل ويكون الحمل والاستطالة على هيئة منحنى وليس خط مستقيم كمـا بالشكل المبين بالجزء</a:t>
            </a:r>
            <a:r>
              <a:rPr lang="en-US" sz="3000" b="1" dirty="0" smtClean="0"/>
              <a:t> (C-B) </a:t>
            </a:r>
            <a:r>
              <a:rPr lang="ar-SA" sz="3000" b="1" dirty="0" smtClean="0"/>
              <a:t>وذلك حتى نقطة</a:t>
            </a:r>
            <a:r>
              <a:rPr lang="en-US" sz="3000" b="1" dirty="0" smtClean="0"/>
              <a:t> (C) </a:t>
            </a:r>
            <a:r>
              <a:rPr lang="ar-SA" sz="3000" b="1" dirty="0" smtClean="0"/>
              <a:t>حيث تصل إلى أقصى حمـل للعينـة المختبرة وخلال التحميل فى المنطقة</a:t>
            </a:r>
            <a:r>
              <a:rPr lang="en-US" sz="3000" b="1" dirty="0" smtClean="0"/>
              <a:t> (C-B) </a:t>
            </a:r>
            <a:r>
              <a:rPr lang="ar-SA" sz="3000" b="1" dirty="0" smtClean="0"/>
              <a:t>فإن المقطع المستعرض للعينة يتناقص تقريبـاً بـنفس النسبة التى يتزايد بها طوليا</a:t>
            </a:r>
            <a:r>
              <a:rPr lang="ar-EG" sz="3000" b="1" dirty="0" smtClean="0"/>
              <a:t> شكل (2-2)</a:t>
            </a:r>
            <a:endParaRPr lang="ar-EG" b="1" dirty="0"/>
          </a:p>
        </p:txBody>
      </p:sp>
      <p:sp>
        <p:nvSpPr>
          <p:cNvPr id="13"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038600" y="762000"/>
            <a:ext cx="4648200" cy="5486400"/>
          </a:xfrm>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algn="r" rtl="1">
              <a:buNone/>
            </a:pPr>
            <a:r>
              <a:rPr lang="ar-SA" sz="5100" b="1" dirty="0" smtClean="0"/>
              <a:t>ولكن بعد التحميل بالحمل الأقصى مباشرة أى بعد نقطة</a:t>
            </a:r>
            <a:r>
              <a:rPr lang="en-US" sz="5100" b="1" dirty="0" smtClean="0"/>
              <a:t> (C) </a:t>
            </a:r>
            <a:r>
              <a:rPr lang="ar-SA" sz="5100" b="1" dirty="0" smtClean="0"/>
              <a:t>مباشـرة يحدث تركز فى التغير فى مقطع العينة على طول قصير منها ويتكون نتيجة لذلك رقبة للعينة تكـون عادة فى منطقة عدم التجانس والانتظام للمعدن أى يحدث فى منطقة ضعف المعدن وهـذا الـنقص الكبير فى مساحة المقطع المستعرض للعينة لا يمكنها من تحمل أحمال أكبر من القيمة المعرضة لها العينة عند النقطة</a:t>
            </a:r>
            <a:r>
              <a:rPr lang="en-US" sz="5100" b="1" dirty="0" smtClean="0"/>
              <a:t> (C )</a:t>
            </a:r>
            <a:r>
              <a:rPr lang="ar-SA" sz="5100" b="1" dirty="0" smtClean="0"/>
              <a:t>لذلك لكى تحتفظ العينة بالتوازن بين الحمل ومقاومتها لهذا الحمل فإن الحمل يقـل عند النقطة</a:t>
            </a:r>
            <a:r>
              <a:rPr lang="en-US" sz="5100" b="1" dirty="0" smtClean="0"/>
              <a:t> (D)</a:t>
            </a:r>
            <a:r>
              <a:rPr lang="ar-SA" sz="5100" b="1" dirty="0" smtClean="0"/>
              <a:t>ويكون مصحوباً بزيادة كبيرة فى الاستطالة ويستمر التحميل فى التناقص والعينة فى الاستطالة حتى يحدث الكسر للعينة عند النقطة</a:t>
            </a:r>
            <a:r>
              <a:rPr lang="en-US" sz="5100" b="1" dirty="0" smtClean="0"/>
              <a:t> (D) </a:t>
            </a:r>
            <a:r>
              <a:rPr lang="ar-SA" sz="5100" b="1" dirty="0" smtClean="0"/>
              <a:t>كما هو موضح بمنحنى الشكل (2-2)</a:t>
            </a:r>
            <a:endParaRPr lang="en-US" sz="5100" b="1" dirty="0" smtClean="0"/>
          </a:p>
          <a:p>
            <a:pPr algn="r" rtl="1">
              <a:buNone/>
            </a:pPr>
            <a:endParaRPr lang="en-US" dirty="0"/>
          </a:p>
        </p:txBody>
      </p:sp>
      <p:sp>
        <p:nvSpPr>
          <p:cNvPr id="5" name="Rounded Rectangle 4"/>
          <p:cNvSpPr/>
          <p:nvPr/>
        </p:nvSpPr>
        <p:spPr>
          <a:xfrm>
            <a:off x="228600" y="2895600"/>
            <a:ext cx="3581400" cy="3352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6" name="Picture 7"/>
          <p:cNvPicPr>
            <a:picLocks noChangeAspect="1" noChangeArrowheads="1"/>
          </p:cNvPicPr>
          <p:nvPr/>
        </p:nvPicPr>
        <p:blipFill>
          <a:blip r:embed="rId2" cstate="print"/>
          <a:srcRect/>
          <a:stretch>
            <a:fillRect/>
          </a:stretch>
        </p:blipFill>
        <p:spPr bwMode="auto">
          <a:xfrm>
            <a:off x="457201" y="3200400"/>
            <a:ext cx="3124200" cy="2819400"/>
          </a:xfrm>
          <a:prstGeom prst="rect">
            <a:avLst/>
          </a:prstGeom>
          <a:noFill/>
          <a:ln w="9525">
            <a:noFill/>
            <a:miter lim="800000"/>
            <a:headEnd/>
            <a:tailEnd/>
          </a:ln>
        </p:spPr>
      </p:pic>
      <p:sp>
        <p:nvSpPr>
          <p:cNvPr id="7"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2400" y="1066800"/>
            <a:ext cx="4724400" cy="5105400"/>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r" rtl="1"/>
            <a:r>
              <a:rPr lang="ar-SA" dirty="0" smtClean="0"/>
              <a:t>.( ويمكن تفسير بعض الظواهر التى تحدث لأى معدن مطيل من لحظة بداية التحميل حتى الانهيار فيما يلى</a:t>
            </a:r>
            <a:r>
              <a:rPr lang="en-US" dirty="0" smtClean="0"/>
              <a:t>   :</a:t>
            </a:r>
          </a:p>
          <a:p>
            <a:pPr algn="r" rtl="1">
              <a:buNone/>
            </a:pPr>
            <a:r>
              <a:rPr lang="ar-EG" b="1" u="sng" dirty="0" smtClean="0"/>
              <a:t>1-ظاهرة الخضوع</a:t>
            </a:r>
            <a:endParaRPr lang="en-US" dirty="0" smtClean="0"/>
          </a:p>
          <a:p>
            <a:pPr algn="r" rtl="1"/>
            <a:r>
              <a:rPr lang="ar-SA" b="1" dirty="0" smtClean="0"/>
              <a:t>يحدث الخضوع بالمعدن عند اتساع المسافة بين ذرات جزيئاته لدرجة تكسر ارتباط الـذرات ممـا يسبب تغيراً فى الوضع بين الذرات بعضها البعض أى يحدث تغير فى خطوط تشابكها ويكون ذلـك مصحوب بانزلاق على مستويات داخل الجزيئات وهى المستويات الضعيفة فى التماسـك خـلال الجزيئات. وتتوقف هذه المستويات على كيفية ترتيب الذرات بالشبكة </a:t>
            </a:r>
            <a:r>
              <a:rPr lang="ar-EG" b="1" dirty="0" smtClean="0"/>
              <a:t>البلورية</a:t>
            </a:r>
            <a:r>
              <a:rPr lang="ar-SA" b="1" dirty="0" smtClean="0"/>
              <a:t> للجزيئـات وهـذا الترتيب يختلف من معدن لآخر، وعموما ينتج من انزلاق الجزيئات على بعضها استطالة كبيرة كما هو يبين بالشكل (2-3).</a:t>
            </a:r>
            <a:endParaRPr lang="en-US" b="1" dirty="0" smtClean="0"/>
          </a:p>
          <a:p>
            <a:pPr algn="r" rtl="1"/>
            <a:endParaRPr lang="en-US" dirty="0"/>
          </a:p>
        </p:txBody>
      </p:sp>
      <p:sp>
        <p:nvSpPr>
          <p:cNvPr id="4" name="Rounded Rectangle 3"/>
          <p:cNvSpPr/>
          <p:nvPr/>
        </p:nvSpPr>
        <p:spPr>
          <a:xfrm>
            <a:off x="228600" y="2743200"/>
            <a:ext cx="3581400" cy="3505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6145" name="Picture 1"/>
          <p:cNvPicPr>
            <a:picLocks noChangeAspect="1" noChangeArrowheads="1"/>
          </p:cNvPicPr>
          <p:nvPr/>
        </p:nvPicPr>
        <p:blipFill>
          <a:blip r:embed="rId2" cstate="print"/>
          <a:srcRect/>
          <a:stretch>
            <a:fillRect/>
          </a:stretch>
        </p:blipFill>
        <p:spPr bwMode="auto">
          <a:xfrm>
            <a:off x="381000" y="2971800"/>
            <a:ext cx="3193143" cy="3048000"/>
          </a:xfrm>
          <a:prstGeom prst="rect">
            <a:avLst/>
          </a:prstGeom>
          <a:noFill/>
          <a:ln w="9525">
            <a:noFill/>
            <a:miter lim="800000"/>
            <a:headEnd/>
            <a:tailEnd/>
          </a:ln>
        </p:spPr>
      </p:pic>
      <p:sp>
        <p:nvSpPr>
          <p:cNvPr id="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r" rtl="1">
              <a:buNone/>
            </a:pPr>
            <a:r>
              <a:rPr lang="ar-EG" b="1" u="sng" dirty="0" smtClean="0"/>
              <a:t>2- ظاهرة التصلد الانفعالي</a:t>
            </a:r>
            <a:endParaRPr lang="en-US" dirty="0" smtClean="0"/>
          </a:p>
          <a:p>
            <a:pPr algn="r" rtl="1"/>
            <a:r>
              <a:rPr lang="ar-SA" b="1" dirty="0" smtClean="0"/>
              <a:t>يمكن تفسير ظاهرة التصلد الانفعالى فى أنه أثناء حركة الانزلاق للجزيئات فإنها تنكسر إلى أجـزاء خصوصاً قرب الحدود الأصلية للجزيئات حيث تتداخل خطوط هذه الأجزاء بعضها مـع الآخـر مسببة مقاومة متزايدة للانزلاق . </a:t>
            </a:r>
            <a:endParaRPr lang="ar-EG" b="1" dirty="0" smtClean="0"/>
          </a:p>
          <a:p>
            <a:pPr algn="r" rtl="1"/>
            <a:r>
              <a:rPr lang="ar-SA" b="1" dirty="0" smtClean="0"/>
              <a:t>وبالإضافة إلى ذلك فإن مستويات الانزلاق ذات اتجاهات مختلفـة لجزيئات المعدن المختلفة حيث يتداخل انزلاق جزئ مع انزلاق الجزئ الآخر، وينتج عـن ذلـك ازدياد مناطق الاحتكاك داخل المعدن كما يسبب تصلده وبالتالى توقف الانزلاق</a:t>
            </a:r>
            <a:r>
              <a:rPr lang="en-US" b="1" dirty="0" smtClean="0"/>
              <a:t>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2400" y="1066800"/>
            <a:ext cx="4724400" cy="5105400"/>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r" rtl="1">
              <a:buNone/>
            </a:pPr>
            <a:r>
              <a:rPr lang="ar-EG" b="1" u="sng" dirty="0" smtClean="0"/>
              <a:t>3- ظاهرة حدوث الرقبة</a:t>
            </a:r>
            <a:endParaRPr lang="en-US" dirty="0" smtClean="0"/>
          </a:p>
          <a:p>
            <a:pPr algn="r" rtl="1"/>
            <a:r>
              <a:rPr lang="ar-SA" b="1" dirty="0" smtClean="0"/>
              <a:t>يمكن تفسير ظاهرة حدوث الرقبة بأنها إنزلاق جزيئات المعدن على المستويات المعرضة إلى أكبر قوة للقص أى على المستويات التى تميل ٤٥ درجة مع اتجاه حمل الشد . وهذا الانزلاق يسبب وجـود تحميل شد غير محور ي كما فى شكل </a:t>
            </a:r>
            <a:r>
              <a:rPr lang="ar-EG" b="1" dirty="0" smtClean="0"/>
              <a:t>(2</a:t>
            </a:r>
            <a:r>
              <a:rPr lang="ar-SA" b="1" dirty="0" smtClean="0"/>
              <a:t>- </a:t>
            </a:r>
            <a:r>
              <a:rPr lang="ar-EG" b="1" dirty="0" smtClean="0"/>
              <a:t>4</a:t>
            </a:r>
            <a:r>
              <a:rPr lang="ar-SA" b="1" dirty="0" smtClean="0"/>
              <a:t>) (ولكى يحدث إتزان للعينة بعد ذلك لابد أن يـصاحب هذا الحمل غير المحورى دوران المستويات ٤٥ درجة حتى يحتفظ بمحوريته، ويتسبب هذا الـدوران فى نقص مساحة المقطع المستعرض للعينة المختبرة أى حدوث رقبة لها وكذلك زيادة كبيرة مفاجئـة فى الاستطالة للعينة</a:t>
            </a:r>
            <a:r>
              <a:rPr lang="en-US" dirty="0" smtClean="0"/>
              <a:t> .</a:t>
            </a:r>
          </a:p>
          <a:p>
            <a:pPr algn="r" rtl="1"/>
            <a:endParaRPr lang="en-US" dirty="0"/>
          </a:p>
        </p:txBody>
      </p:sp>
      <p:sp>
        <p:nvSpPr>
          <p:cNvPr id="4" name="Rounded Rectangle 3"/>
          <p:cNvSpPr/>
          <p:nvPr/>
        </p:nvSpPr>
        <p:spPr>
          <a:xfrm>
            <a:off x="228600" y="2895600"/>
            <a:ext cx="3581400" cy="3276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4097" name="Picture 1"/>
          <p:cNvPicPr>
            <a:picLocks noChangeAspect="1" noChangeArrowheads="1"/>
          </p:cNvPicPr>
          <p:nvPr/>
        </p:nvPicPr>
        <p:blipFill>
          <a:blip r:embed="rId2" cstate="print"/>
          <a:srcRect/>
          <a:stretch>
            <a:fillRect/>
          </a:stretch>
        </p:blipFill>
        <p:spPr bwMode="auto">
          <a:xfrm>
            <a:off x="381000" y="3200400"/>
            <a:ext cx="3276600" cy="2743200"/>
          </a:xfrm>
          <a:prstGeom prst="rect">
            <a:avLst/>
          </a:prstGeom>
          <a:noFill/>
          <a:ln w="9525">
            <a:noFill/>
            <a:miter lim="800000"/>
            <a:headEnd/>
            <a:tailEnd/>
          </a:ln>
        </p:spPr>
      </p:pic>
      <p:sp>
        <p:nvSpPr>
          <p:cNvPr id="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المواد( 6)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1853</Words>
  <Application>Microsoft Office PowerPoint</Application>
  <PresentationFormat>On-screen Show (4:3)</PresentationFormat>
  <Paragraphs>76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سلوك المواد الهندسية في الشد الاستاتيكي</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58</cp:revision>
  <dcterms:created xsi:type="dcterms:W3CDTF">2006-08-16T00:00:00Z</dcterms:created>
  <dcterms:modified xsi:type="dcterms:W3CDTF">2020-03-28T20:41:23Z</dcterms:modified>
</cp:coreProperties>
</file>