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E91B-FC03-4892-9280-6EE8B59CA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2F196D-0169-41BC-9F91-BD3C2A6A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BFBBA-BF39-41EB-8102-838AB7873A2A}"/>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5" name="Footer Placeholder 4">
            <a:extLst>
              <a:ext uri="{FF2B5EF4-FFF2-40B4-BE49-F238E27FC236}">
                <a16:creationId xmlns:a16="http://schemas.microsoft.com/office/drawing/2014/main" id="{2B54ECB5-3469-43F3-9184-BED8E314F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B5DF6-9F3A-49A4-A641-E13A63E1C7A0}"/>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47976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11A5-3E04-46E2-B73B-6CE0EE3CB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7A1C7E-6B5F-4EB4-B9F5-30337889D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441B8-3E70-4075-AA6D-5D843B977361}"/>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5" name="Footer Placeholder 4">
            <a:extLst>
              <a:ext uri="{FF2B5EF4-FFF2-40B4-BE49-F238E27FC236}">
                <a16:creationId xmlns:a16="http://schemas.microsoft.com/office/drawing/2014/main" id="{DFDA61BF-A249-410C-83DC-16D396C75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F047B-5457-4DD6-93E3-3D506D216C7E}"/>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02381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39AE1-78FE-40EB-86DD-160A27520C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F2EA3-4B3B-4212-8286-F709F2284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F8792-D102-43B8-ADE0-713A4F069F84}"/>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5" name="Footer Placeholder 4">
            <a:extLst>
              <a:ext uri="{FF2B5EF4-FFF2-40B4-BE49-F238E27FC236}">
                <a16:creationId xmlns:a16="http://schemas.microsoft.com/office/drawing/2014/main" id="{1AB71377-1D51-4255-9E6E-F3242C652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F5A3B-5E7D-4215-98CD-DA2B0031AD2E}"/>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08487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ECD3-E836-4024-ADFF-AC2A7EFC7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A3D81-E66E-41B5-BF5E-B99EBA271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AAC4A-E045-4E35-A5BA-7E9C2BE94B18}"/>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5" name="Footer Placeholder 4">
            <a:extLst>
              <a:ext uri="{FF2B5EF4-FFF2-40B4-BE49-F238E27FC236}">
                <a16:creationId xmlns:a16="http://schemas.microsoft.com/office/drawing/2014/main" id="{4C743867-0304-42EA-A723-D9065C3BD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F6555-6468-415E-A3B2-32D5815D7428}"/>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8324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108D-E00A-470E-BC32-7A8877278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53AA6-23AE-4EC2-B688-B41DD12A3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BCA16-2DA5-4CD8-965F-D9EA1E48DF41}"/>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5" name="Footer Placeholder 4">
            <a:extLst>
              <a:ext uri="{FF2B5EF4-FFF2-40B4-BE49-F238E27FC236}">
                <a16:creationId xmlns:a16="http://schemas.microsoft.com/office/drawing/2014/main" id="{4ADB57FD-D6F5-4D60-AE7F-E7823B733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2BC28-EA1F-482E-8A90-787E4B36C786}"/>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78077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1DEF-B5D9-4D77-AEBB-BE61B768C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A768D-121B-4BCF-904D-41024D3D6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99DF7-99F8-4A07-A9E0-49E06B417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36B79-F771-4E11-9114-804C837213D0}"/>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6" name="Footer Placeholder 5">
            <a:extLst>
              <a:ext uri="{FF2B5EF4-FFF2-40B4-BE49-F238E27FC236}">
                <a16:creationId xmlns:a16="http://schemas.microsoft.com/office/drawing/2014/main" id="{5B8C6585-C611-4294-B318-E1B111374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DA080-8980-427B-AFF2-19AA624CCCF2}"/>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126045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B0B7-94A0-409E-83F9-64E3204FC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2316D-FEE6-43F8-BC31-4451971A4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111E8-0CE2-414D-AEC7-D8FB30E31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ECA088-C7A3-4FF2-B4A5-10585AC85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AE17D8-049B-411F-ADB4-3ADAC49493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88AB0-9FA5-4E2E-8C65-5755F61AF5FF}"/>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8" name="Footer Placeholder 7">
            <a:extLst>
              <a:ext uri="{FF2B5EF4-FFF2-40B4-BE49-F238E27FC236}">
                <a16:creationId xmlns:a16="http://schemas.microsoft.com/office/drawing/2014/main" id="{08C742DA-3EF0-42CD-8DFF-9E23C801D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E52DD-6FA2-4BC5-A160-BAA83C08CA17}"/>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118819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9B3B-5FF3-4FBA-93FA-C2FA115FF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D6EC7-267E-4826-86BB-42D61EBC0791}"/>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4" name="Footer Placeholder 3">
            <a:extLst>
              <a:ext uri="{FF2B5EF4-FFF2-40B4-BE49-F238E27FC236}">
                <a16:creationId xmlns:a16="http://schemas.microsoft.com/office/drawing/2014/main" id="{66681823-49F0-4508-B1EE-008CBBF4C0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69D72E-6ABA-4F65-A556-DA2CA0461EA0}"/>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172151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14B0A-29C3-40D3-9866-3C8AD3C8ACBA}"/>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3" name="Footer Placeholder 2">
            <a:extLst>
              <a:ext uri="{FF2B5EF4-FFF2-40B4-BE49-F238E27FC236}">
                <a16:creationId xmlns:a16="http://schemas.microsoft.com/office/drawing/2014/main" id="{74A20B82-DBC5-4B05-AD8B-F6C34D2B50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2B06B-70F6-4A65-AF46-58C894C7D34B}"/>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98416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5CFF-EF2A-4EC9-A482-82DB4EB30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13760-277E-460E-A1DD-28B02ABDC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56678-DC71-4799-A75B-6A7BBC5CA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134C7-A473-4E37-8C03-AF532429F5F9}"/>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6" name="Footer Placeholder 5">
            <a:extLst>
              <a:ext uri="{FF2B5EF4-FFF2-40B4-BE49-F238E27FC236}">
                <a16:creationId xmlns:a16="http://schemas.microsoft.com/office/drawing/2014/main" id="{9180B3B9-E396-40B2-B9F9-37FD6E906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D69AF-652B-47D0-BDB5-9BDDF26AC6E4}"/>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218286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EBD7-7128-47CA-854A-8758FD418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5BB46-8923-4D24-B5AD-0E49BB698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EE858C-11C8-49AB-8B08-B6C4CA6F2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524B2-9C13-4CED-A9C2-5818F9D2EA36}"/>
              </a:ext>
            </a:extLst>
          </p:cNvPr>
          <p:cNvSpPr>
            <a:spLocks noGrp="1"/>
          </p:cNvSpPr>
          <p:nvPr>
            <p:ph type="dt" sz="half" idx="10"/>
          </p:nvPr>
        </p:nvSpPr>
        <p:spPr/>
        <p:txBody>
          <a:bodyPr/>
          <a:lstStyle/>
          <a:p>
            <a:fld id="{D34AA65E-05AE-449B-9F50-F04CC33BE741}" type="datetimeFigureOut">
              <a:rPr lang="en-US" smtClean="0"/>
              <a:t>3/22/2020</a:t>
            </a:fld>
            <a:endParaRPr lang="en-US"/>
          </a:p>
        </p:txBody>
      </p:sp>
      <p:sp>
        <p:nvSpPr>
          <p:cNvPr id="6" name="Footer Placeholder 5">
            <a:extLst>
              <a:ext uri="{FF2B5EF4-FFF2-40B4-BE49-F238E27FC236}">
                <a16:creationId xmlns:a16="http://schemas.microsoft.com/office/drawing/2014/main" id="{9DE7DB0D-737C-4621-A8CC-56064CA64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9387B-561B-4935-992C-5A74A2F1FFE3}"/>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48102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F8636-1C0B-4AED-900C-850EA3D77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99A43-A991-42E5-9416-4B14CE93B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6FAC1-0B10-47CD-8B5C-2C37DAFD5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AA65E-05AE-449B-9F50-F04CC33BE741}" type="datetimeFigureOut">
              <a:rPr lang="en-US" smtClean="0"/>
              <a:t>3/22/2020</a:t>
            </a:fld>
            <a:endParaRPr lang="en-US"/>
          </a:p>
        </p:txBody>
      </p:sp>
      <p:sp>
        <p:nvSpPr>
          <p:cNvPr id="5" name="Footer Placeholder 4">
            <a:extLst>
              <a:ext uri="{FF2B5EF4-FFF2-40B4-BE49-F238E27FC236}">
                <a16:creationId xmlns:a16="http://schemas.microsoft.com/office/drawing/2014/main" id="{0F3E30F9-168D-4B68-9B8C-817E0A2C3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DF7BE-BDFE-48DF-AD78-31858DBC9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77C7-7C0A-45CC-BA57-859FC33D3311}" type="slidenum">
              <a:rPr lang="en-US" smtClean="0"/>
              <a:t>‹#›</a:t>
            </a:fld>
            <a:endParaRPr lang="en-US"/>
          </a:p>
        </p:txBody>
      </p:sp>
    </p:spTree>
    <p:extLst>
      <p:ext uri="{BB962C8B-B14F-4D97-AF65-F5344CB8AC3E}">
        <p14:creationId xmlns:p14="http://schemas.microsoft.com/office/powerpoint/2010/main" val="117280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7EEE-6163-4F6D-AFBA-942E3E84337F}"/>
              </a:ext>
            </a:extLst>
          </p:cNvPr>
          <p:cNvSpPr>
            <a:spLocks noGrp="1"/>
          </p:cNvSpPr>
          <p:nvPr>
            <p:ph type="ctrTitle"/>
          </p:nvPr>
        </p:nvSpPr>
        <p:spPr>
          <a:xfrm>
            <a:off x="5396458" y="2677773"/>
            <a:ext cx="7030387" cy="2387600"/>
          </a:xfrm>
        </p:spPr>
        <p:txBody>
          <a:bodyPr/>
          <a:lstStyle/>
          <a:p>
            <a:pPr lvl="0">
              <a:spcBef>
                <a:spcPts val="1000"/>
              </a:spcBef>
            </a:pPr>
            <a:r>
              <a:rPr lang="ar-EG" b="1" dirty="0"/>
              <a:t>تحضيرات النسيج </a:t>
            </a:r>
            <a:br>
              <a:rPr lang="ar-EG" dirty="0"/>
            </a:br>
            <a:r>
              <a:rPr lang="ar-EG" sz="2400" dirty="0">
                <a:solidFill>
                  <a:schemeClr val="bg1"/>
                </a:solidFill>
                <a:latin typeface="Calibri" panose="020F0502020204030204"/>
                <a:ea typeface="+mn-ea"/>
                <a:cs typeface="Arial" panose="020B0604020202020204" pitchFamily="34" charset="0"/>
              </a:rPr>
              <a:t>أ.م.د/ عادل عبد المنعم أبوخزيم </a:t>
            </a:r>
            <a:br>
              <a:rPr lang="ar-EG" sz="2400" dirty="0">
                <a:solidFill>
                  <a:prstClr val="black"/>
                </a:solidFill>
                <a:latin typeface="Calibri" panose="020F0502020204030204"/>
                <a:ea typeface="+mn-ea"/>
                <a:cs typeface="Arial" panose="020B0604020202020204" pitchFamily="34" charset="0"/>
              </a:rPr>
            </a:br>
            <a:endParaRPr lang="en-US" dirty="0"/>
          </a:p>
        </p:txBody>
      </p:sp>
      <p:sp>
        <p:nvSpPr>
          <p:cNvPr id="3" name="Subtitle 2">
            <a:extLst>
              <a:ext uri="{FF2B5EF4-FFF2-40B4-BE49-F238E27FC236}">
                <a16:creationId xmlns:a16="http://schemas.microsoft.com/office/drawing/2014/main" id="{C1B3C467-521D-459A-B5AE-9FC10FAE80E1}"/>
              </a:ext>
            </a:extLst>
          </p:cNvPr>
          <p:cNvSpPr>
            <a:spLocks noGrp="1"/>
          </p:cNvSpPr>
          <p:nvPr>
            <p:ph type="subTitle" idx="1"/>
          </p:nvPr>
        </p:nvSpPr>
        <p:spPr>
          <a:xfrm>
            <a:off x="0" y="4180227"/>
            <a:ext cx="9144000" cy="1914342"/>
          </a:xfrm>
        </p:spPr>
        <p:txBody>
          <a:bodyPr>
            <a:noAutofit/>
          </a:bodyPr>
          <a:lstStyle/>
          <a:p>
            <a:r>
              <a:rPr lang="ar-EG" sz="3200" b="1" dirty="0">
                <a:solidFill>
                  <a:schemeClr val="bg1"/>
                </a:solidFill>
              </a:rPr>
              <a:t>قسم الغزل والنسيج والتريكو </a:t>
            </a:r>
          </a:p>
          <a:p>
            <a:r>
              <a:rPr lang="ar-EG" sz="3200" b="1" dirty="0">
                <a:solidFill>
                  <a:schemeClr val="bg1"/>
                </a:solidFill>
              </a:rPr>
              <a:t>الفرقة الأولي</a:t>
            </a:r>
          </a:p>
          <a:p>
            <a:r>
              <a:rPr lang="ar-EG" sz="3200" b="1">
                <a:solidFill>
                  <a:schemeClr val="bg1"/>
                </a:solidFill>
              </a:rPr>
              <a:t>محاضرة 23 </a:t>
            </a:r>
            <a:r>
              <a:rPr lang="ar-EG" sz="3200" b="1" dirty="0">
                <a:solidFill>
                  <a:schemeClr val="bg1"/>
                </a:solidFill>
              </a:rPr>
              <a:t>/3/ 2020</a:t>
            </a:r>
            <a:endParaRPr lang="en-US" sz="3200" b="1" dirty="0">
              <a:solidFill>
                <a:schemeClr val="bg1"/>
              </a:solidFill>
            </a:endParaRPr>
          </a:p>
        </p:txBody>
      </p:sp>
    </p:spTree>
    <p:extLst>
      <p:ext uri="{BB962C8B-B14F-4D97-AF65-F5344CB8AC3E}">
        <p14:creationId xmlns:p14="http://schemas.microsoft.com/office/powerpoint/2010/main" val="32471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365126"/>
            <a:ext cx="10515600" cy="969000"/>
          </a:xfrm>
        </p:spPr>
        <p:txBody>
          <a:bodyPr/>
          <a:lstStyle/>
          <a:p>
            <a:pPr algn="r" rtl="1"/>
            <a:r>
              <a:rPr lang="ar-EG" b="1" u="sng" dirty="0">
                <a:solidFill>
                  <a:srgbClr val="FF0000"/>
                </a:solidFill>
              </a:rPr>
              <a:t>ثانيا: عرض السداء:- </a:t>
            </a:r>
            <a:endParaRPr lang="en-US" dirty="0">
              <a:solidFill>
                <a:srgbClr val="FF0000"/>
              </a:solidFill>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004341" y="1334126"/>
            <a:ext cx="10844135" cy="4961743"/>
          </a:xfrm>
        </p:spPr>
        <p:txBody>
          <a:bodyPr>
            <a:noAutofit/>
          </a:bodyPr>
          <a:lstStyle/>
          <a:p>
            <a:pPr marL="0" indent="0" algn="r" rtl="1">
              <a:buNone/>
            </a:pPr>
            <a:r>
              <a:rPr lang="ar-EG" sz="3200" b="1" dirty="0"/>
              <a:t>يرتبط عرض السداء ارتباطا وثيقا بعرض القماش المطلوب انتاجه كما يتحدد ايضا بعرض ماكينة النسيج المستخدمه ويمكن تقسيم عرض الأقمشة علي النحو التالي:</a:t>
            </a:r>
            <a:endParaRPr lang="en-US" sz="3200" b="1" dirty="0"/>
          </a:p>
          <a:p>
            <a:pPr marL="1079500" indent="-1079500" algn="r" rtl="1">
              <a:buNone/>
            </a:pPr>
            <a:r>
              <a:rPr lang="ar-EG" sz="3200" b="1" dirty="0">
                <a:solidFill>
                  <a:srgbClr val="002060"/>
                </a:solidFill>
              </a:rPr>
              <a:t>أ) أقمشة تغطية (بطانات):  </a:t>
            </a:r>
            <a:r>
              <a:rPr lang="ar-EG" sz="3200" b="1" dirty="0"/>
              <a:t>ويمثلها أقمشة البفتة والدمور والدبلان والزفير وما شابه ويتراوح عرضها ما بين 80 : 85 سم.</a:t>
            </a:r>
            <a:endParaRPr lang="en-US" sz="3200" b="1" dirty="0"/>
          </a:p>
          <a:p>
            <a:pPr marL="1079500" indent="-1079500" algn="r" rtl="1">
              <a:buNone/>
            </a:pPr>
            <a:r>
              <a:rPr lang="ar-EG" sz="3200" b="1" dirty="0">
                <a:solidFill>
                  <a:srgbClr val="002060"/>
                </a:solidFill>
              </a:rPr>
              <a:t>ب) أقمشة موسمية: </a:t>
            </a:r>
            <a:r>
              <a:rPr lang="ar-EG" sz="3200" b="1" dirty="0"/>
              <a:t>كأقمشة الفساتين والبلوزات والقمصان والبدل. وترتبط هذه الأقمشة ارتباطا وثيقا بالتغير في الموضة كما يتأثر تحديد عروض هذه الأقمشة بصناعة الملابس الجاهزة تأثرا مباشرا ويتراوح العرض بين 90 : 110 سم.</a:t>
            </a:r>
            <a:endParaRPr lang="en-US" sz="3200" b="1" dirty="0"/>
          </a:p>
          <a:p>
            <a:pPr marL="1079500" indent="-1079500" algn="r" rtl="1">
              <a:buNone/>
            </a:pPr>
            <a:r>
              <a:rPr lang="ar-EG" sz="3200" b="1" dirty="0">
                <a:solidFill>
                  <a:srgbClr val="002060"/>
                </a:solidFill>
              </a:rPr>
              <a:t>ج) أقمشة منزلية: </a:t>
            </a:r>
            <a:r>
              <a:rPr lang="ar-EG" sz="3200" b="1" dirty="0"/>
              <a:t>والتي تستعمل بالمنازل مثل أقمشة التنجيد علي كافة أنواعها ويتراوح عرضها ما بين 140  : 145 سم.</a:t>
            </a:r>
            <a:endParaRPr lang="en-US" sz="3200" b="1" dirty="0"/>
          </a:p>
        </p:txBody>
      </p:sp>
    </p:spTree>
    <p:extLst>
      <p:ext uri="{BB962C8B-B14F-4D97-AF65-F5344CB8AC3E}">
        <p14:creationId xmlns:p14="http://schemas.microsoft.com/office/powerpoint/2010/main" val="186075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718279" y="316953"/>
            <a:ext cx="11473721" cy="6224093"/>
          </a:xfrm>
        </p:spPr>
        <p:txBody>
          <a:bodyPr>
            <a:noAutofit/>
          </a:bodyPr>
          <a:lstStyle/>
          <a:p>
            <a:pPr marL="0" marR="0" algn="just" rtl="1">
              <a:lnSpc>
                <a:spcPct val="115000"/>
              </a:lnSpc>
              <a:spcBef>
                <a:spcPts val="0"/>
              </a:spcBef>
              <a:spcAft>
                <a:spcPts val="0"/>
              </a:spcAft>
              <a:tabLst>
                <a:tab pos="176530" algn="r"/>
              </a:tabLst>
            </a:pPr>
            <a:r>
              <a:rPr lang="ar-EG" sz="3200" b="1"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يلزم لتحديد عرض السداء أو المسافة الفاصلة بين فلنشتي اسطوانة السداء أخذ النقاط الأتية في الاعتبار:-</a:t>
            </a:r>
            <a:endParaRPr lang="en-US" sz="3200" b="1"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endParaRPr>
          </a:p>
          <a:p>
            <a:pPr marL="1035050" marR="0" lvl="0" indent="-285750" algn="just" rtl="1">
              <a:lnSpc>
                <a:spcPct val="115000"/>
              </a:lnSpc>
              <a:spcBef>
                <a:spcPts val="0"/>
              </a:spcBef>
              <a:spcAft>
                <a:spcPts val="0"/>
              </a:spcAft>
              <a:buFont typeface="+mj-lt"/>
              <a:buAutoNum type="arabicPeriod"/>
              <a:tabLst>
                <a:tab pos="176530" algn="r"/>
              </a:tabLst>
            </a:pPr>
            <a:r>
              <a:rPr lang="ar-EG" sz="3200" b="1" dirty="0">
                <a:latin typeface="Times New Roman" panose="02020603050405020304" pitchFamily="18" charset="0"/>
                <a:ea typeface="Calibri" panose="020F0502020204030204" pitchFamily="34" charset="0"/>
                <a:cs typeface="Simplified Arabic" panose="02020603050405020304" pitchFamily="18" charset="-78"/>
              </a:rPr>
              <a:t>تشريب خيوط اللحمة مما يستوجب زيادة عرض القماش بنفس نسبة التشريب والتي تصل الي 7 : 11 % ارتباطا بنفس العوامل المؤثرة عند احتساب تشريب خيوط السداء.</a:t>
            </a:r>
            <a:endParaRPr lang="en-US" sz="3200" b="1" dirty="0">
              <a:latin typeface="Times New Roman" panose="02020603050405020304" pitchFamily="18" charset="0"/>
              <a:ea typeface="Calibri" panose="020F0502020204030204" pitchFamily="34" charset="0"/>
              <a:cs typeface="Simplified Arabic" panose="02020603050405020304" pitchFamily="18" charset="-78"/>
            </a:endParaRPr>
          </a:p>
          <a:p>
            <a:pPr marL="1035050" marR="0" lvl="0" indent="-285750" algn="just" rtl="1">
              <a:lnSpc>
                <a:spcPct val="115000"/>
              </a:lnSpc>
              <a:spcBef>
                <a:spcPts val="0"/>
              </a:spcBef>
              <a:spcAft>
                <a:spcPts val="0"/>
              </a:spcAft>
              <a:buFont typeface="+mj-lt"/>
              <a:buAutoNum type="arabicPeriod"/>
              <a:tabLst>
                <a:tab pos="176530" algn="r"/>
              </a:tabLst>
            </a:pPr>
            <a:r>
              <a:rPr lang="ar-EG" sz="3200" b="1" dirty="0">
                <a:latin typeface="Times New Roman" panose="02020603050405020304" pitchFamily="18" charset="0"/>
                <a:ea typeface="Calibri" panose="020F0502020204030204" pitchFamily="34" charset="0"/>
                <a:cs typeface="Simplified Arabic" panose="02020603050405020304" pitchFamily="18" charset="-78"/>
              </a:rPr>
              <a:t>إنكماش القماش في الاتجاه العرضي والذي يصل الي 3 : 4 % والذي يستوجب زيادة العرض بنفس النسبة.</a:t>
            </a:r>
            <a:endParaRPr lang="en-US" sz="3200" b="1" dirty="0">
              <a:latin typeface="Times New Roman" panose="02020603050405020304" pitchFamily="18" charset="0"/>
              <a:ea typeface="Calibri" panose="020F0502020204030204" pitchFamily="34" charset="0"/>
              <a:cs typeface="Simplified Arabic" panose="02020603050405020304" pitchFamily="18" charset="-78"/>
            </a:endParaRPr>
          </a:p>
          <a:p>
            <a:pPr marL="1035050" marR="0" lvl="0" indent="-285750" algn="just" rtl="1">
              <a:lnSpc>
                <a:spcPct val="115000"/>
              </a:lnSpc>
              <a:spcBef>
                <a:spcPts val="0"/>
              </a:spcBef>
              <a:spcAft>
                <a:spcPts val="0"/>
              </a:spcAft>
              <a:buFont typeface="+mj-lt"/>
              <a:buAutoNum type="arabicPeriod"/>
              <a:tabLst>
                <a:tab pos="176530" algn="r"/>
              </a:tabLst>
            </a:pPr>
            <a:r>
              <a:rPr lang="ar-EG" sz="3200" b="1" dirty="0">
                <a:latin typeface="Times New Roman" panose="02020603050405020304" pitchFamily="18" charset="0"/>
                <a:ea typeface="Calibri" panose="020F0502020204030204" pitchFamily="34" charset="0"/>
                <a:cs typeface="Simplified Arabic" panose="02020603050405020304" pitchFamily="18" charset="-78"/>
              </a:rPr>
              <a:t>كما يجب اضافة 2% من إجمالي العرض بعد اضافة النقطتين السابقتين لتسهيل انسياب خيوط السداء وعدم احتكاكها بالجوانب الداخلية للفلانشات لما له من تأثير سيئ علي الخيوط (كثرة تقطيع الخيوط الجانبية – خيوط البراسل)</a:t>
            </a:r>
            <a:endParaRPr lang="en-US" sz="3200" b="1" dirty="0">
              <a:latin typeface="Times New Roman" panose="02020603050405020304" pitchFamily="18" charset="0"/>
              <a:ea typeface="Calibri" panose="020F0502020204030204" pitchFamily="34" charset="0"/>
              <a:cs typeface="Simplified Arabic" panose="02020603050405020304" pitchFamily="18" charset="-78"/>
            </a:endParaRPr>
          </a:p>
          <a:p>
            <a:pPr algn="r" rtl="1"/>
            <a:endParaRPr lang="en-US" sz="3200" b="1" dirty="0"/>
          </a:p>
        </p:txBody>
      </p:sp>
    </p:spTree>
    <p:extLst>
      <p:ext uri="{BB962C8B-B14F-4D97-AF65-F5344CB8AC3E}">
        <p14:creationId xmlns:p14="http://schemas.microsoft.com/office/powerpoint/2010/main" val="265773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365125"/>
            <a:ext cx="10515600" cy="879059"/>
          </a:xfrm>
        </p:spPr>
        <p:txBody>
          <a:bodyPr/>
          <a:lstStyle/>
          <a:p>
            <a:pPr algn="r" rtl="1"/>
            <a:r>
              <a:rPr lang="ar-EG" b="1" u="sng" dirty="0">
                <a:solidFill>
                  <a:srgbClr val="FF0000"/>
                </a:solidFill>
                <a:effectLst>
                  <a:outerShdw blurRad="38100" dist="38100" dir="2700000" algn="tl">
                    <a:srgbClr val="000000">
                      <a:alpha val="43137"/>
                    </a:srgbClr>
                  </a:outerShdw>
                </a:effectLst>
              </a:rPr>
              <a:t>ثالثا: عدد خيوط السم:- </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048063" y="2123244"/>
            <a:ext cx="10515600" cy="3897442"/>
          </a:xfrm>
        </p:spPr>
        <p:txBody>
          <a:bodyPr/>
          <a:lstStyle/>
          <a:p>
            <a:pPr marL="0" indent="0" algn="r" rtl="1">
              <a:buNone/>
            </a:pPr>
            <a:r>
              <a:rPr lang="ar-EG" sz="3200" b="1" dirty="0"/>
              <a:t>يقصد بذلك عدد خيوط السم الواحد بعرض القماش والذي يرتبط من جهة أخري بالعوامل الأتية:- </a:t>
            </a:r>
            <a:endParaRPr lang="en-US" sz="3200" b="1" dirty="0"/>
          </a:p>
          <a:p>
            <a:pPr marL="688975" lvl="0" indent="-119063" algn="r" rtl="1"/>
            <a:r>
              <a:rPr lang="ar-EG" sz="3200" b="1" dirty="0">
                <a:solidFill>
                  <a:srgbClr val="002060"/>
                </a:solidFill>
              </a:rPr>
              <a:t>نمرة الخيوط المستخدمه.</a:t>
            </a:r>
            <a:endParaRPr lang="en-US" sz="3200" b="1" dirty="0">
              <a:solidFill>
                <a:srgbClr val="002060"/>
              </a:solidFill>
            </a:endParaRPr>
          </a:p>
          <a:p>
            <a:pPr marL="688975" lvl="0" indent="-119063" algn="r" rtl="1"/>
            <a:r>
              <a:rPr lang="ar-EG" sz="3200" b="1" dirty="0">
                <a:solidFill>
                  <a:srgbClr val="002060"/>
                </a:solidFill>
              </a:rPr>
              <a:t>نوعية الخامة.</a:t>
            </a:r>
            <a:endParaRPr lang="en-US" sz="3200" b="1" dirty="0">
              <a:solidFill>
                <a:srgbClr val="002060"/>
              </a:solidFill>
            </a:endParaRPr>
          </a:p>
          <a:p>
            <a:pPr marL="688975" lvl="0" indent="-119063" algn="r" rtl="1"/>
            <a:r>
              <a:rPr lang="ar-EG" sz="3200" b="1" dirty="0">
                <a:solidFill>
                  <a:srgbClr val="002060"/>
                </a:solidFill>
              </a:rPr>
              <a:t>وزن المتر الطولي أو المربع من القماش.</a:t>
            </a:r>
            <a:endParaRPr lang="en-US" sz="3200" b="1" dirty="0">
              <a:solidFill>
                <a:srgbClr val="002060"/>
              </a:solidFill>
            </a:endParaRPr>
          </a:p>
          <a:p>
            <a:pPr marL="688975" lvl="0" indent="-119063" algn="r" rtl="1"/>
            <a:r>
              <a:rPr lang="ar-EG" sz="3200" b="1" dirty="0">
                <a:solidFill>
                  <a:srgbClr val="002060"/>
                </a:solidFill>
              </a:rPr>
              <a:t>التركيب النسجي المستخدم (ومدي تأثيره علي زيادة التشريب)</a:t>
            </a:r>
            <a:endParaRPr lang="en-US" sz="3200" b="1" dirty="0">
              <a:solidFill>
                <a:srgbClr val="002060"/>
              </a:solidFill>
            </a:endParaRPr>
          </a:p>
          <a:p>
            <a:pPr marL="688975" lvl="0" indent="-119063" algn="r" rtl="1"/>
            <a:r>
              <a:rPr lang="ar-EG" sz="3200" b="1" dirty="0">
                <a:solidFill>
                  <a:srgbClr val="002060"/>
                </a:solidFill>
              </a:rPr>
              <a:t>معامل التغطية المطلوب لتنفيذ القماش.</a:t>
            </a:r>
            <a:endParaRPr lang="en-US" sz="3200" b="1" dirty="0">
              <a:solidFill>
                <a:srgbClr val="002060"/>
              </a:solidFill>
            </a:endParaRPr>
          </a:p>
        </p:txBody>
      </p:sp>
    </p:spTree>
    <p:extLst>
      <p:ext uri="{BB962C8B-B14F-4D97-AF65-F5344CB8AC3E}">
        <p14:creationId xmlns:p14="http://schemas.microsoft.com/office/powerpoint/2010/main" val="73077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normAutofit/>
          </a:bodyPr>
          <a:lstStyle/>
          <a:p>
            <a:pPr marL="0" marR="0" algn="r" rtl="1">
              <a:lnSpc>
                <a:spcPct val="115000"/>
              </a:lnSpc>
              <a:spcBef>
                <a:spcPts val="0"/>
              </a:spcBef>
              <a:spcAft>
                <a:spcPts val="0"/>
              </a:spcAft>
              <a:tabLst>
                <a:tab pos="176530" algn="r"/>
              </a:tabLst>
            </a:pPr>
            <a:r>
              <a:rPr lang="ar-EG"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رابعا: العدد الإجمالي لخيوط السداء:- </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603948" y="1870594"/>
            <a:ext cx="10139596" cy="4365314"/>
          </a:xfrm>
        </p:spPr>
        <p:txBody>
          <a:bodyPr>
            <a:noAutofit/>
          </a:bodyPr>
          <a:lstStyle/>
          <a:p>
            <a:pPr algn="just" rtl="1"/>
            <a:r>
              <a:rPr lang="ar-EG" sz="3600" b="1" dirty="0"/>
              <a:t>تتحدد هذا البيان استنادا إلي عرض القماش، عدد خيوط السم بالاضافة الي البراسل والتي تتحدد علي اساس أن يكون عددها ضعف عدد خيوط وحدة القياس في بحر المنسوج. ويكون عرضها في المعتاد من 1 : 1.5 سم من كل جهة ويلزم مضاعفة عددها بوحدة القياس لتحمل الشدد الناتج عن جذب خيط اللحمة ولإحتكاك المكوك بها عند الدخول او الخروج من النفس عند عملية النسيج.</a:t>
            </a:r>
            <a:endParaRPr lang="en-US" sz="3600" b="1" dirty="0"/>
          </a:p>
        </p:txBody>
      </p:sp>
    </p:spTree>
    <p:extLst>
      <p:ext uri="{BB962C8B-B14F-4D97-AF65-F5344CB8AC3E}">
        <p14:creationId xmlns:p14="http://schemas.microsoft.com/office/powerpoint/2010/main" val="260098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685279"/>
            <a:ext cx="10515600" cy="1325563"/>
          </a:xfrm>
        </p:spPr>
        <p:txBody>
          <a:bodyPr/>
          <a:lstStyle/>
          <a:p>
            <a:pPr algn="r" rtl="1"/>
            <a:r>
              <a:rPr lang="ar-EG" b="1" u="sng" dirty="0">
                <a:solidFill>
                  <a:srgbClr val="FF0000"/>
                </a:solidFill>
                <a:effectLst>
                  <a:outerShdw blurRad="38100" dist="38100" dir="2700000" algn="tl">
                    <a:srgbClr val="000000">
                      <a:alpha val="43137"/>
                    </a:srgbClr>
                  </a:outerShdw>
                </a:effectLst>
              </a:rPr>
              <a:t>خامسا: الترتيب اللوني للخيوط: </a:t>
            </a:r>
            <a:endParaRPr lang="en-US"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2023672" y="2010842"/>
            <a:ext cx="9330128" cy="3490548"/>
          </a:xfrm>
        </p:spPr>
        <p:txBody>
          <a:bodyPr>
            <a:normAutofit lnSpcReduction="10000"/>
          </a:bodyPr>
          <a:lstStyle/>
          <a:p>
            <a:pPr marL="0" lvl="0" indent="0" algn="just" rtl="1">
              <a:buNone/>
            </a:pPr>
            <a:r>
              <a:rPr lang="ar-EG" sz="3600" b="1" dirty="0">
                <a:solidFill>
                  <a:prstClr val="black"/>
                </a:solidFill>
              </a:rPr>
              <a:t>يظهر هذا العامل عند الرغبة في انتاج اقمشة ذات أقلام مختلفة الألوان أو مختلفة الخامات أو مختلفة النمر أو مختلفة المواصفات (البرمات/المتر – اتجاه البرم </a:t>
            </a:r>
            <a:r>
              <a:rPr lang="en-US" sz="3600" b="1" dirty="0">
                <a:solidFill>
                  <a:prstClr val="black"/>
                </a:solidFill>
              </a:rPr>
              <a:t>S</a:t>
            </a:r>
            <a:r>
              <a:rPr lang="ar-EG" sz="3600" b="1" dirty="0">
                <a:solidFill>
                  <a:prstClr val="black"/>
                </a:solidFill>
              </a:rPr>
              <a:t> أو </a:t>
            </a:r>
            <a:r>
              <a:rPr lang="en-US" sz="3600" b="1" dirty="0">
                <a:solidFill>
                  <a:prstClr val="black"/>
                </a:solidFill>
              </a:rPr>
              <a:t>Z</a:t>
            </a:r>
            <a:r>
              <a:rPr lang="ar-EG" sz="3600" b="1" dirty="0">
                <a:solidFill>
                  <a:prstClr val="black"/>
                </a:solidFill>
              </a:rPr>
              <a:t>) اذ يلزم في هذه الحالة معرفة عرض التكرار وعدد خيوط وعدد الوحدات بعرض القماش مع مراعات المحافظة علي التتابع المحدد بجميع التكرارات باجمالي العرض. كما يجب احتساب وزن كل لون أو خامة أو مواصفة قبل البدء في عملية التسدية. </a:t>
            </a:r>
            <a:endParaRPr lang="en-US" sz="3600" b="1" dirty="0">
              <a:solidFill>
                <a:prstClr val="black"/>
              </a:solidFill>
            </a:endParaRPr>
          </a:p>
          <a:p>
            <a:pPr algn="r" rtl="1"/>
            <a:endParaRPr lang="en-US" dirty="0"/>
          </a:p>
        </p:txBody>
      </p:sp>
    </p:spTree>
    <p:extLst>
      <p:ext uri="{BB962C8B-B14F-4D97-AF65-F5344CB8AC3E}">
        <p14:creationId xmlns:p14="http://schemas.microsoft.com/office/powerpoint/2010/main" val="299481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normAutofit/>
          </a:bodyPr>
          <a:lstStyle/>
          <a:p>
            <a:pPr algn="r" rtl="1"/>
            <a:r>
              <a:rPr lang="ar-EG" sz="4800" b="1" u="sng" dirty="0">
                <a:solidFill>
                  <a:srgbClr val="FF0000"/>
                </a:solidFill>
                <a:effectLst>
                  <a:outerShdw blurRad="38100" dist="38100" dir="2700000" algn="tl">
                    <a:srgbClr val="000000">
                      <a:alpha val="43137"/>
                    </a:srgbClr>
                  </a:outerShdw>
                </a:effectLst>
              </a:rPr>
              <a:t>طرق التسدية:- </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018082" y="1825625"/>
            <a:ext cx="10515600" cy="2461562"/>
          </a:xfrm>
        </p:spPr>
        <p:txBody>
          <a:bodyPr/>
          <a:lstStyle/>
          <a:p>
            <a:pPr marL="0" marR="0" indent="0" algn="just" rtl="1">
              <a:lnSpc>
                <a:spcPct val="115000"/>
              </a:lnSpc>
              <a:spcBef>
                <a:spcPts val="0"/>
              </a:spcBef>
              <a:spcAft>
                <a:spcPts val="0"/>
              </a:spcAft>
              <a:buNone/>
            </a:pPr>
            <a:r>
              <a:rPr lang="ar-EG"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تتم عملية التسدية بطريقتين:</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just" rtl="1">
              <a:lnSpc>
                <a:spcPct val="115000"/>
              </a:lnSpc>
              <a:spcBef>
                <a:spcPts val="1200"/>
              </a:spcBef>
              <a:spcAft>
                <a:spcPts val="0"/>
              </a:spcAft>
            </a:pP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1- التسدية بواسطة الاسطوانات (التسدية المباشرة) </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Direct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Warper</a:t>
            </a: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just" rtl="1">
              <a:lnSpc>
                <a:spcPct val="115000"/>
              </a:lnSpc>
              <a:spcBef>
                <a:spcPts val="1200"/>
              </a:spcBef>
              <a:spcAft>
                <a:spcPts val="0"/>
              </a:spcAft>
            </a:pP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2- التسدية بواسطة القضبان (الغير مباشرة) </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Sectional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Warper</a:t>
            </a: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97699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normAutofit fontScale="90000"/>
          </a:bodyPr>
          <a:lstStyle/>
          <a:p>
            <a:pPr marL="3252788" marR="0" indent="-3252788" algn="r" rtl="1">
              <a:lnSpc>
                <a:spcPct val="115000"/>
              </a:lnSpc>
              <a:spcBef>
                <a:spcPts val="1200"/>
              </a:spcBef>
              <a:spcAft>
                <a:spcPts val="0"/>
              </a:spcAft>
            </a:pPr>
            <a:r>
              <a:rPr lang="ar-EG" b="1" dirty="0">
                <a:latin typeface="Times New Roman" panose="02020603050405020304" pitchFamily="18" charset="0"/>
                <a:ea typeface="Calibri" panose="020F0502020204030204" pitchFamily="34" charset="0"/>
                <a:cs typeface="MCS Taybah S_U normal."/>
              </a:rPr>
              <a:t>1</a:t>
            </a:r>
            <a:r>
              <a:rPr lang="ar-EG"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 التسدية بواسطة الاسطوانات (التسدية المباشرة)</a:t>
            </a:r>
            <a:br>
              <a:rPr lang="ar-EG"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br>
            <a:r>
              <a:rPr lang="ar-EG"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Direct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Warper</a:t>
            </a:r>
            <a:r>
              <a:rPr lang="ar-EG"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6415790" y="1856724"/>
            <a:ext cx="5417696" cy="4873860"/>
          </a:xfrm>
        </p:spPr>
        <p:txBody>
          <a:bodyPr>
            <a:normAutofit fontScale="92500"/>
          </a:bodyPr>
          <a:lstStyle/>
          <a:p>
            <a:pPr marL="0" marR="0" indent="215900" algn="just" rtl="1">
              <a:lnSpc>
                <a:spcPct val="115000"/>
              </a:lnSpc>
              <a:spcBef>
                <a:spcPts val="0"/>
              </a:spcBef>
              <a:spcAft>
                <a:spcPts val="600"/>
              </a:spcAft>
            </a:pPr>
            <a:r>
              <a:rPr lang="ar-EG" b="1" dirty="0">
                <a:latin typeface="Times New Roman" panose="02020603050405020304" pitchFamily="18" charset="0"/>
                <a:ea typeface="Calibri" panose="020F0502020204030204" pitchFamily="34" charset="0"/>
                <a:cs typeface="Simplified Arabic" panose="02020603050405020304" pitchFamily="18" charset="-78"/>
              </a:rPr>
              <a:t>وفيها تقسم خيوط السداء إلى أقسام متساوية، تبعا لعدد الاسطوانات المراد التسدية عليها، ويسدى كل قسم منها على اسطوانة خاصة، بنفس عرض السداء المطلوب، ثم تجمع الخيوط المسداه على جميع الاسطوانات، على المطواة الخاصة بالنول، كما في شكل(43) أ و ب.</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0" marR="0" indent="215900" algn="just" rtl="1">
              <a:lnSpc>
                <a:spcPct val="115000"/>
              </a:lnSpc>
              <a:spcBef>
                <a:spcPts val="0"/>
              </a:spcBef>
              <a:spcAft>
                <a:spcPts val="600"/>
              </a:spcAft>
            </a:pPr>
            <a:r>
              <a:rPr lang="ar-EG" b="1" dirty="0">
                <a:latin typeface="Times New Roman" panose="02020603050405020304" pitchFamily="18" charset="0"/>
                <a:ea typeface="Calibri" panose="020F0502020204030204" pitchFamily="34" charset="0"/>
                <a:cs typeface="Simplified Arabic" panose="02020603050405020304" pitchFamily="18" charset="-78"/>
              </a:rPr>
              <a:t>وتستعمل هذه الطريقة في تسدية السدوات ذات اللون الواحد(السادة)، أو السدوات المقلمة أقلاماً بسيطة، وتمتاز هذه الطريقة بوفرة إنتاجها، وقلة نفقاتها، وسهول العمل عليها.</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algn="r" rtl="1"/>
            <a:endParaRPr lang="en-US" dirty="0"/>
          </a:p>
        </p:txBody>
      </p:sp>
      <p:pic>
        <p:nvPicPr>
          <p:cNvPr id="4" name="Picture 3">
            <a:extLst>
              <a:ext uri="{FF2B5EF4-FFF2-40B4-BE49-F238E27FC236}">
                <a16:creationId xmlns:a16="http://schemas.microsoft.com/office/drawing/2014/main" id="{F2B5C5BA-4E4C-44F2-9EEA-51BE93A47B22}"/>
              </a:ext>
            </a:extLst>
          </p:cNvPr>
          <p:cNvPicPr>
            <a:picLocks noChangeAspect="1"/>
          </p:cNvPicPr>
          <p:nvPr/>
        </p:nvPicPr>
        <p:blipFill>
          <a:blip r:embed="rId3"/>
          <a:stretch>
            <a:fillRect/>
          </a:stretch>
        </p:blipFill>
        <p:spPr>
          <a:xfrm>
            <a:off x="358514" y="2854620"/>
            <a:ext cx="5776210" cy="2878068"/>
          </a:xfrm>
          <a:prstGeom prst="rect">
            <a:avLst/>
          </a:prstGeom>
        </p:spPr>
      </p:pic>
    </p:spTree>
    <p:extLst>
      <p:ext uri="{BB962C8B-B14F-4D97-AF65-F5344CB8AC3E}">
        <p14:creationId xmlns:p14="http://schemas.microsoft.com/office/powerpoint/2010/main" val="5909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endParaRPr lang="en-US" dirty="0"/>
          </a:p>
        </p:txBody>
      </p:sp>
      <p:pic>
        <p:nvPicPr>
          <p:cNvPr id="5" name="Content Placeholder 4">
            <a:extLst>
              <a:ext uri="{FF2B5EF4-FFF2-40B4-BE49-F238E27FC236}">
                <a16:creationId xmlns:a16="http://schemas.microsoft.com/office/drawing/2014/main" id="{9E17FF6C-FAB9-4AE7-99C3-0AFEE55E06D9}"/>
              </a:ext>
            </a:extLst>
          </p:cNvPr>
          <p:cNvPicPr>
            <a:picLocks noGrp="1" noChangeAspect="1"/>
          </p:cNvPicPr>
          <p:nvPr>
            <p:ph idx="1"/>
          </p:nvPr>
        </p:nvPicPr>
        <p:blipFill>
          <a:blip r:embed="rId3"/>
          <a:stretch>
            <a:fillRect/>
          </a:stretch>
        </p:blipFill>
        <p:spPr>
          <a:xfrm>
            <a:off x="3987383" y="0"/>
            <a:ext cx="5012577" cy="6858000"/>
          </a:xfrm>
          <a:prstGeom prst="rect">
            <a:avLst/>
          </a:prstGeom>
        </p:spPr>
      </p:pic>
    </p:spTree>
    <p:extLst>
      <p:ext uri="{BB962C8B-B14F-4D97-AF65-F5344CB8AC3E}">
        <p14:creationId xmlns:p14="http://schemas.microsoft.com/office/powerpoint/2010/main" val="356946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normAutofit fontScale="90000"/>
          </a:bodyPr>
          <a:lstStyle/>
          <a:p>
            <a:pPr algn="r" rtl="1"/>
            <a:r>
              <a:rPr lang="ar-EG" b="1" dirty="0">
                <a:solidFill>
                  <a:srgbClr val="FF0000"/>
                </a:solidFill>
                <a:effectLst>
                  <a:outerShdw blurRad="38100" dist="38100" dir="2700000" algn="tl">
                    <a:srgbClr val="000000">
                      <a:alpha val="43137"/>
                    </a:srgbClr>
                  </a:outerShdw>
                </a:effectLst>
              </a:rPr>
              <a:t>2- التسدية بواسطة القضبان (الغير مباشرة)</a:t>
            </a:r>
            <a:br>
              <a:rPr lang="ar-EG" b="1" dirty="0">
                <a:solidFill>
                  <a:srgbClr val="FF0000"/>
                </a:solidFill>
                <a:effectLst>
                  <a:outerShdw blurRad="38100" dist="38100" dir="2700000" algn="tl">
                    <a:srgbClr val="000000">
                      <a:alpha val="43137"/>
                    </a:srgbClr>
                  </a:outerShdw>
                </a:effectLst>
              </a:rPr>
            </a:br>
            <a:r>
              <a:rPr lang="ar-EG" sz="4800" b="1" dirty="0">
                <a:solidFill>
                  <a:srgbClr val="FF0000"/>
                </a:solidFill>
                <a:effectLst>
                  <a:outerShdw blurRad="38100" dist="38100" dir="2700000" algn="tl">
                    <a:srgbClr val="000000">
                      <a:alpha val="43137"/>
                    </a:srgbClr>
                  </a:outerShdw>
                </a:effectLst>
              </a:rPr>
              <a:t>          </a:t>
            </a:r>
            <a:r>
              <a:rPr lang="en-US" sz="4800" b="1" dirty="0">
                <a:solidFill>
                  <a:srgbClr val="FF0000"/>
                </a:solidFill>
                <a:effectLst>
                  <a:outerShdw blurRad="38100" dist="38100" dir="2700000" algn="tl">
                    <a:srgbClr val="000000">
                      <a:alpha val="43137"/>
                    </a:srgbClr>
                  </a:outerShdw>
                </a:effectLst>
              </a:rPr>
              <a:t>Sectional </a:t>
            </a:r>
            <a:r>
              <a:rPr lang="en-US" sz="4800" b="1" dirty="0" err="1">
                <a:solidFill>
                  <a:srgbClr val="FF0000"/>
                </a:solidFill>
                <a:effectLst>
                  <a:outerShdw blurRad="38100" dist="38100" dir="2700000" algn="tl">
                    <a:srgbClr val="000000">
                      <a:alpha val="43137"/>
                    </a:srgbClr>
                  </a:outerShdw>
                </a:effectLst>
              </a:rPr>
              <a:t>Warper</a:t>
            </a:r>
            <a:r>
              <a:rPr lang="ar-EG" sz="4800" b="1" dirty="0">
                <a:solidFill>
                  <a:srgbClr val="FF0000"/>
                </a:solidFill>
                <a:effectLst>
                  <a:outerShdw blurRad="38100" dist="38100" dir="2700000" algn="tl">
                    <a:srgbClr val="000000">
                      <a:alpha val="43137"/>
                    </a:srgbClr>
                  </a:outerShdw>
                </a:effectLst>
              </a:rPr>
              <a:t>:</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199" y="1690688"/>
            <a:ext cx="10764187" cy="5032375"/>
          </a:xfrm>
        </p:spPr>
        <p:txBody>
          <a:bodyPr>
            <a:noAutofit/>
          </a:bodyPr>
          <a:lstStyle/>
          <a:p>
            <a:pPr marL="0" marR="0" indent="215900" algn="just" rtl="1">
              <a:lnSpc>
                <a:spcPct val="115000"/>
              </a:lnSpc>
              <a:spcBef>
                <a:spcPts val="0"/>
              </a:spcBef>
              <a:spcAft>
                <a:spcPts val="0"/>
              </a:spcAft>
            </a:pPr>
            <a:r>
              <a:rPr lang="ar-EG" sz="3200" b="1" dirty="0">
                <a:latin typeface="Times New Roman" panose="02020603050405020304" pitchFamily="18" charset="0"/>
                <a:ea typeface="Calibri" panose="020F0502020204030204" pitchFamily="34" charset="0"/>
                <a:cs typeface="Simplified Arabic" panose="02020603050405020304" pitchFamily="18" charset="-78"/>
              </a:rPr>
              <a:t>تتم هذه العملية عن طريق تقسيم خيوط السداء، إلى أقسام متساوية تعرف باسم القضبان، مع جعل كل قضيب منها يأخذ عرض معين، يتناسب عدد خيوطه مع عدد خيوط وعرض السداء المطلوب تسديته، مع ملاحظة تجاور جميع القضبان أثناء عملية التسدية، بعضها بجانب البعض، بمعنى أن يتجاور الخيط الأول مع القضيب الثاني، مع الخيط الأخير من القضيب الأول، وكذا بالنسبة لجميع القضبان الأخرى، بحيث يكون مجموعها بعد الانتهاء من عملية التسدية، هو العرض المطلوب للسداء  كما يتضح في شكل(44).</a:t>
            </a:r>
          </a:p>
          <a:p>
            <a:pPr marL="0" marR="0" indent="215900" algn="just" rtl="1">
              <a:lnSpc>
                <a:spcPct val="115000"/>
              </a:lnSpc>
              <a:spcBef>
                <a:spcPts val="0"/>
              </a:spcBef>
              <a:spcAft>
                <a:spcPts val="0"/>
              </a:spcAft>
            </a:pPr>
            <a:r>
              <a:rPr lang="ar-EG" sz="3200" b="1" dirty="0">
                <a:latin typeface="Times New Roman" panose="02020603050405020304" pitchFamily="18" charset="0"/>
                <a:ea typeface="Calibri" panose="020F0502020204030204" pitchFamily="34" charset="0"/>
                <a:cs typeface="Simplified Arabic" panose="02020603050405020304" pitchFamily="18" charset="-78"/>
              </a:rPr>
              <a:t> </a:t>
            </a:r>
            <a:r>
              <a:rPr lang="ar-EG" sz="3200"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rPr>
              <a:t>وتستعمل هذه الطريقة في تسدية السدوات القصيرة الملونة المقلمة، في مصانع نسيج الأقمشة الحريرية والصوفية، وبعض مصانع الأقمشة القطنية الدقيقة.</a:t>
            </a:r>
            <a:endParaRPr lang="en-US" sz="3200"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82440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endParaRPr lang="en-US" dirty="0"/>
          </a:p>
        </p:txBody>
      </p:sp>
      <p:pic>
        <p:nvPicPr>
          <p:cNvPr id="4" name="Content Placeholder 3">
            <a:extLst>
              <a:ext uri="{FF2B5EF4-FFF2-40B4-BE49-F238E27FC236}">
                <a16:creationId xmlns:a16="http://schemas.microsoft.com/office/drawing/2014/main" id="{BE0EAADB-7D67-495F-AC1D-EC7D76F20045}"/>
              </a:ext>
            </a:extLst>
          </p:cNvPr>
          <p:cNvPicPr>
            <a:picLocks noGrp="1" noChangeAspect="1"/>
          </p:cNvPicPr>
          <p:nvPr>
            <p:ph idx="1"/>
          </p:nvPr>
        </p:nvPicPr>
        <p:blipFill>
          <a:blip r:embed="rId3"/>
          <a:stretch>
            <a:fillRect/>
          </a:stretch>
        </p:blipFill>
        <p:spPr>
          <a:xfrm>
            <a:off x="1808480" y="901238"/>
            <a:ext cx="7749285" cy="5017782"/>
          </a:xfrm>
          <a:prstGeom prst="rect">
            <a:avLst/>
          </a:prstGeom>
        </p:spPr>
      </p:pic>
    </p:spTree>
    <p:extLst>
      <p:ext uri="{BB962C8B-B14F-4D97-AF65-F5344CB8AC3E}">
        <p14:creationId xmlns:p14="http://schemas.microsoft.com/office/powerpoint/2010/main" val="369923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554635"/>
            <a:ext cx="10515600" cy="614597"/>
          </a:xfrm>
        </p:spPr>
        <p:txBody>
          <a:bodyPr>
            <a:normAutofit fontScale="90000"/>
          </a:bodyPr>
          <a:lstStyle/>
          <a:p>
            <a:pPr marL="0" marR="0" algn="r" rtl="1">
              <a:lnSpc>
                <a:spcPct val="115000"/>
              </a:lnSpc>
              <a:spcBef>
                <a:spcPts val="1200"/>
              </a:spcBef>
              <a:spcAft>
                <a:spcPts val="0"/>
              </a:spcAft>
            </a:pPr>
            <a:r>
              <a:rPr lang="ar-EG" sz="6000" b="1" u="sng" dirty="0">
                <a:solidFill>
                  <a:srgbClr val="FF0000"/>
                </a:solidFill>
                <a:latin typeface="Times New Roman" panose="02020603050405020304" pitchFamily="18" charset="0"/>
                <a:ea typeface="Calibri" panose="020F0502020204030204" pitchFamily="34" charset="0"/>
                <a:cs typeface="MCS Taybah S_U normal."/>
              </a:rPr>
              <a:t>عملية التسديـــة </a:t>
            </a:r>
            <a:r>
              <a:rPr lang="en-US" sz="6000" b="1" u="sng"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Warping Process</a:t>
            </a:r>
            <a:endParaRPr lang="en-US" dirty="0">
              <a:solidFill>
                <a:srgbClr val="FF0000"/>
              </a:solidFill>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648918" y="1469036"/>
            <a:ext cx="10124607" cy="5231567"/>
          </a:xfrm>
        </p:spPr>
        <p:txBody>
          <a:bodyPr>
            <a:noAutofit/>
          </a:bodyPr>
          <a:lstStyle/>
          <a:p>
            <a:pPr marL="0" marR="0" indent="215900" algn="just" rtl="1">
              <a:lnSpc>
                <a:spcPct val="115000"/>
              </a:lnSpc>
              <a:spcBef>
                <a:spcPts val="0"/>
              </a:spcBef>
              <a:spcAft>
                <a:spcPts val="600"/>
              </a:spcAft>
            </a:pPr>
            <a:r>
              <a:rPr lang="ar-EG" sz="3000" b="1" dirty="0">
                <a:latin typeface="Times New Roman" panose="02020603050405020304" pitchFamily="18" charset="0"/>
                <a:ea typeface="Calibri" panose="020F0502020204030204" pitchFamily="34" charset="0"/>
                <a:cs typeface="Simplified Arabic" panose="02020603050405020304" pitchFamily="18" charset="-78"/>
              </a:rPr>
              <a:t>يتكون القماش من عدد محدد من خيوط السداء، يختلف تبعاً لعرض السداء، وعدد الخيوط في وحدة المقاس، وتعرف عملية ترتيب هذه الخيوط، بجانب بعضها في العرض المحدد، وبالطول الواحد المطلوب بعملية التسدية، ويراعى أن يتفق هذا الترتيب مع مواصفات القماش المطلوب، من حيث عدد الخيوط ونظام ترتيب الألوان.</a:t>
            </a:r>
            <a:endParaRPr lang="en-US" sz="3000" b="1" dirty="0">
              <a:latin typeface="Times New Roman" panose="02020603050405020304" pitchFamily="18" charset="0"/>
              <a:ea typeface="Calibri" panose="020F0502020204030204" pitchFamily="34" charset="0"/>
              <a:cs typeface="Simplified Arabic" panose="02020603050405020304" pitchFamily="18" charset="-78"/>
            </a:endParaRPr>
          </a:p>
          <a:p>
            <a:pPr marL="0" marR="0" indent="215900" algn="just" rtl="1">
              <a:lnSpc>
                <a:spcPct val="115000"/>
              </a:lnSpc>
              <a:spcBef>
                <a:spcPts val="0"/>
              </a:spcBef>
              <a:spcAft>
                <a:spcPts val="600"/>
              </a:spcAft>
            </a:pPr>
            <a:r>
              <a:rPr lang="ar-EG" sz="3000"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rPr>
              <a:t>وعملية التسدية من أهم العمليات التحضيرية لنسج الأقمشة، وتتطلب عناية فائقة في ترتيب الخيوط وخاصة الملونة، ويراعى عدم الإهمال في ترك خيوط قطعت أثناء إجراء عملية التسدية، دون عقدها في خيطها الأصلي ووضعها في مكانها، حيث أن ترك خيوط مقطوعة أثناء التسدية، يغير من مواصفات السداء، من حيث عدد الخيوط وترتيب ألوانها.</a:t>
            </a:r>
            <a:endParaRPr lang="en-US" sz="3000"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58746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endParaRPr lang="en-US" dirty="0"/>
          </a:p>
        </p:txBody>
      </p:sp>
      <p:pic>
        <p:nvPicPr>
          <p:cNvPr id="4" name="Content Placeholder 3">
            <a:extLst>
              <a:ext uri="{FF2B5EF4-FFF2-40B4-BE49-F238E27FC236}">
                <a16:creationId xmlns:a16="http://schemas.microsoft.com/office/drawing/2014/main" id="{059154E9-AD99-48B5-BDDF-20613929F821}"/>
              </a:ext>
            </a:extLst>
          </p:cNvPr>
          <p:cNvPicPr>
            <a:picLocks noGrp="1" noChangeAspect="1"/>
          </p:cNvPicPr>
          <p:nvPr>
            <p:ph idx="1"/>
          </p:nvPr>
        </p:nvPicPr>
        <p:blipFill>
          <a:blip r:embed="rId3"/>
          <a:stretch>
            <a:fillRect/>
          </a:stretch>
        </p:blipFill>
        <p:spPr>
          <a:xfrm>
            <a:off x="2610202" y="873553"/>
            <a:ext cx="8451145" cy="5110893"/>
          </a:xfrm>
          <a:prstGeom prst="rect">
            <a:avLst/>
          </a:prstGeom>
        </p:spPr>
      </p:pic>
    </p:spTree>
    <p:extLst>
      <p:ext uri="{BB962C8B-B14F-4D97-AF65-F5344CB8AC3E}">
        <p14:creationId xmlns:p14="http://schemas.microsoft.com/office/powerpoint/2010/main" val="34219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BB8AD-3EA7-401A-8E30-603413F79D24}"/>
              </a:ext>
            </a:extLst>
          </p:cNvPr>
          <p:cNvSpPr>
            <a:spLocks noGrp="1"/>
          </p:cNvSpPr>
          <p:nvPr>
            <p:ph idx="1"/>
          </p:nvPr>
        </p:nvSpPr>
        <p:spPr>
          <a:xfrm>
            <a:off x="643328" y="5171606"/>
            <a:ext cx="10515600" cy="674559"/>
          </a:xfrm>
        </p:spPr>
        <p:txBody>
          <a:bodyPr/>
          <a:lstStyle/>
          <a:p>
            <a:pPr marL="0" lvl="0" indent="0" algn="ctr" rtl="1">
              <a:buNone/>
            </a:pPr>
            <a:r>
              <a:rPr lang="en-US" sz="3600" dirty="0">
                <a:solidFill>
                  <a:prstClr val="white"/>
                </a:solidFill>
              </a:rPr>
              <a:t>THANK YOU</a:t>
            </a:r>
            <a:endParaRPr lang="ar-EG" sz="3600" dirty="0">
              <a:solidFill>
                <a:prstClr val="white"/>
              </a:solidFill>
            </a:endParaRPr>
          </a:p>
          <a:p>
            <a:endParaRPr lang="en-US" dirty="0"/>
          </a:p>
        </p:txBody>
      </p:sp>
    </p:spTree>
    <p:extLst>
      <p:ext uri="{BB962C8B-B14F-4D97-AF65-F5344CB8AC3E}">
        <p14:creationId xmlns:p14="http://schemas.microsoft.com/office/powerpoint/2010/main" val="408967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1094283"/>
            <a:ext cx="10515600" cy="5021704"/>
          </a:xfrm>
        </p:spPr>
        <p:txBody>
          <a:bodyPr>
            <a:noAutofit/>
          </a:bodyPr>
          <a:lstStyle/>
          <a:p>
            <a:pPr marL="0" marR="0" indent="215900" algn="just" rtl="1">
              <a:lnSpc>
                <a:spcPct val="115000"/>
              </a:lnSpc>
              <a:spcBef>
                <a:spcPts val="0"/>
              </a:spcBef>
              <a:spcAft>
                <a:spcPts val="600"/>
              </a:spcAft>
            </a:pPr>
            <a:r>
              <a:rPr lang="ar-EG" b="1" dirty="0">
                <a:latin typeface="Times New Roman" panose="02020603050405020304" pitchFamily="18" charset="0"/>
                <a:ea typeface="Calibri" panose="020F0502020204030204" pitchFamily="34" charset="0"/>
                <a:cs typeface="Simplified Arabic" panose="02020603050405020304" pitchFamily="18" charset="-78"/>
              </a:rPr>
              <a:t>ونظراً لكثرة عدد الخيوط المكونة للسداء، وصعوبة تجميع هذا العدد الكبير من الفتل مرة واحدة، لذا يقسم العدد الكلي لخيوط السداء، المكون للقماش إلى أقسام، يتم تسدية كل قسم منها في عملية منفصلة، ثم تجمع هذه الأقسام معا، وتلف على مطواة السداء المخصصة لنسج القماش.</a:t>
            </a:r>
            <a:endParaRPr lang="en-US" b="1" dirty="0">
              <a:latin typeface="Times New Roman" panose="02020603050405020304" pitchFamily="18" charset="0"/>
              <a:ea typeface="Calibri" panose="020F0502020204030204" pitchFamily="34" charset="0"/>
              <a:cs typeface="Simplified Arabic" panose="02020603050405020304" pitchFamily="18" charset="-78"/>
            </a:endParaRPr>
          </a:p>
          <a:p>
            <a:pPr marL="0" marR="0" indent="215900" algn="just" rtl="1">
              <a:lnSpc>
                <a:spcPct val="115000"/>
              </a:lnSpc>
              <a:spcBef>
                <a:spcPts val="0"/>
              </a:spcBef>
              <a:spcAft>
                <a:spcPts val="600"/>
              </a:spcAft>
            </a:pPr>
            <a:r>
              <a:rPr lang="ar-EG"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rPr>
              <a:t>يزداد قطر مطواة السداء مع الوقت، لذا يجب أن تكون الماكينة معدة لجعل السرعة الخطية للخيط ثابتة، وذلك إما بالإدارة السالبة عن طريق إدارة المطواة بدرفيل، أو بتغيير السرعة الدورانية لعمود إدارة المطواة، وذلك في حالة الإدارة الموجبة للمطواة، أما بالنسبة لفرملة المطواة فيجب أن تتوقف الماكينة في مسافة لا تتعدى 5 أمتار من لحظة قطع الفتلة، معنى ذلك أنه إذا كانت الماكينة سرعتها 900متر/ دقيقة، فإنه لابد من إيقاف الماكينة في 1/3 ثانية من لحظة قطع الفتلة.</a:t>
            </a:r>
            <a:endParaRPr lang="en-US"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5" name="Title 1">
            <a:extLst>
              <a:ext uri="{FF2B5EF4-FFF2-40B4-BE49-F238E27FC236}">
                <a16:creationId xmlns:a16="http://schemas.microsoft.com/office/drawing/2014/main" id="{F1A49574-69CA-461C-B094-3CC3B1C19A1A}"/>
              </a:ext>
            </a:extLst>
          </p:cNvPr>
          <p:cNvSpPr>
            <a:spLocks noGrp="1"/>
          </p:cNvSpPr>
          <p:nvPr>
            <p:ph type="title"/>
          </p:nvPr>
        </p:nvSpPr>
        <p:spPr>
          <a:xfrm>
            <a:off x="838200" y="365126"/>
            <a:ext cx="10515600" cy="579254"/>
          </a:xfrm>
        </p:spPr>
        <p:txBody>
          <a:bodyPr>
            <a:normAutofit fontScale="90000"/>
          </a:bodyPr>
          <a:lstStyle/>
          <a:p>
            <a:pPr marL="0" marR="0" algn="r" rtl="1">
              <a:lnSpc>
                <a:spcPct val="115000"/>
              </a:lnSpc>
              <a:spcBef>
                <a:spcPts val="1200"/>
              </a:spcBef>
              <a:spcAft>
                <a:spcPts val="0"/>
              </a:spcAft>
            </a:pPr>
            <a:r>
              <a:rPr lang="ar-EG" sz="6000" b="1" u="sng" dirty="0">
                <a:solidFill>
                  <a:srgbClr val="C00000"/>
                </a:solidFill>
                <a:latin typeface="Times New Roman" panose="02020603050405020304" pitchFamily="18" charset="0"/>
                <a:ea typeface="Calibri" panose="020F0502020204030204" pitchFamily="34" charset="0"/>
                <a:cs typeface="MCS Taybah S_U normal."/>
              </a:rPr>
              <a:t>تابع عملية التسديـــة </a:t>
            </a:r>
            <a:r>
              <a:rPr lang="en-US" sz="6000" b="1" u="sng" dirty="0">
                <a:solidFill>
                  <a:srgbClr val="C00000"/>
                </a:solidFill>
                <a:latin typeface="Times New Roman" panose="02020603050405020304" pitchFamily="18" charset="0"/>
                <a:ea typeface="Calibri" panose="020F0502020204030204" pitchFamily="34" charset="0"/>
                <a:cs typeface="Simplified Arabic" panose="02020603050405020304" pitchFamily="18" charset="-78"/>
              </a:rPr>
              <a:t>Warping Process</a:t>
            </a:r>
            <a:endParaRPr lang="en-US" dirty="0">
              <a:solidFill>
                <a:srgbClr val="C00000"/>
              </a:solidFill>
            </a:endParaRPr>
          </a:p>
        </p:txBody>
      </p:sp>
    </p:spTree>
    <p:extLst>
      <p:ext uri="{BB962C8B-B14F-4D97-AF65-F5344CB8AC3E}">
        <p14:creationId xmlns:p14="http://schemas.microsoft.com/office/powerpoint/2010/main" val="415045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365126"/>
            <a:ext cx="10515600" cy="684186"/>
          </a:xfrm>
        </p:spPr>
        <p:txBody>
          <a:bodyPr>
            <a:normAutofit/>
          </a:bodyPr>
          <a:lstStyle/>
          <a:p>
            <a:pPr algn="r" rtl="1"/>
            <a:r>
              <a:rPr lang="ar-EG" sz="3600" b="1" dirty="0">
                <a:solidFill>
                  <a:srgbClr val="FF0000"/>
                </a:solidFill>
              </a:rPr>
              <a:t>تابع عملية التسدية </a:t>
            </a:r>
            <a:r>
              <a:rPr lang="en-US" sz="3600" b="1" u="sng"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Warping Process</a:t>
            </a:r>
            <a:endParaRPr lang="en-US" sz="3600" b="1" dirty="0">
              <a:solidFill>
                <a:srgbClr val="FF0000"/>
              </a:solidFill>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332875" y="1049312"/>
            <a:ext cx="10515600" cy="5443563"/>
          </a:xfrm>
        </p:spPr>
        <p:txBody>
          <a:bodyPr>
            <a:normAutofit lnSpcReduction="10000"/>
          </a:bodyPr>
          <a:lstStyle/>
          <a:p>
            <a:pPr marL="0" marR="0" indent="215900" algn="just" rtl="1">
              <a:lnSpc>
                <a:spcPct val="115000"/>
              </a:lnSpc>
              <a:spcBef>
                <a:spcPts val="0"/>
              </a:spcBef>
              <a:spcAft>
                <a:spcPts val="600"/>
              </a:spcAft>
            </a:pPr>
            <a:r>
              <a:rPr lang="ar-EG" sz="3000" b="1" dirty="0">
                <a:latin typeface="Times New Roman" panose="02020603050405020304" pitchFamily="18" charset="0"/>
                <a:ea typeface="Calibri" panose="020F0502020204030204" pitchFamily="34" charset="0"/>
                <a:cs typeface="Simplified Arabic" panose="02020603050405020304" pitchFamily="18" charset="-78"/>
              </a:rPr>
              <a:t>ومن الضروري أيضا أن يكون في الماكينة قابلية لضبط ضغط مطواة السداء، لتناسب مختلف الاستخدامات، مثل استخدامها للصباغة أو التبويش ولكي يتحقق لماكينة السداء أقصى استغلال لزيادة وقت التشغيل للماكينة، صمم حامل البكر، وذلك لتقليل الوقت الفاقد في تغيير البكر.</a:t>
            </a:r>
            <a:endParaRPr lang="en-US" sz="3000" b="1" dirty="0">
              <a:latin typeface="Times New Roman" panose="02020603050405020304" pitchFamily="18" charset="0"/>
              <a:ea typeface="Calibri" panose="020F0502020204030204" pitchFamily="34" charset="0"/>
              <a:cs typeface="Simplified Arabic" panose="02020603050405020304" pitchFamily="18" charset="-78"/>
            </a:endParaRPr>
          </a:p>
          <a:p>
            <a:pPr marL="0" marR="0" indent="215900" algn="just" rtl="1">
              <a:lnSpc>
                <a:spcPct val="115000"/>
              </a:lnSpc>
              <a:spcBef>
                <a:spcPts val="0"/>
              </a:spcBef>
              <a:spcAft>
                <a:spcPts val="600"/>
              </a:spcAft>
            </a:pPr>
            <a:r>
              <a:rPr lang="ar-EG" sz="3000"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rPr>
              <a:t>وقد مر حامل البكر على بعض التغييرات، وهي من حامل البكر الفردي إلى حامل البكر الأوتوماتيكي، الذي يقلل زمن التغيير إلى الحد الأدنى ويسمح بزيادة نسبة انتفاع عملية التسدية، لتصل إلى أعلى من 50% وبسرعة إلى 1000م/دقيقة.</a:t>
            </a:r>
            <a:endParaRPr lang="en-US" sz="3000" b="1" dirty="0">
              <a:solidFill>
                <a:srgbClr val="002060"/>
              </a:solidFill>
              <a:latin typeface="Times New Roman" panose="02020603050405020304" pitchFamily="18" charset="0"/>
              <a:ea typeface="Calibri" panose="020F0502020204030204" pitchFamily="34" charset="0"/>
              <a:cs typeface="Simplified Arabic" panose="02020603050405020304" pitchFamily="18" charset="-78"/>
            </a:endParaRPr>
          </a:p>
          <a:p>
            <a:pPr marL="0" marR="0" indent="215900" algn="just" rtl="1">
              <a:lnSpc>
                <a:spcPct val="115000"/>
              </a:lnSpc>
              <a:spcBef>
                <a:spcPts val="0"/>
              </a:spcBef>
              <a:spcAft>
                <a:spcPts val="600"/>
              </a:spcAft>
            </a:pPr>
            <a:r>
              <a:rPr lang="ar-EG" sz="3000" b="1" dirty="0">
                <a:latin typeface="Times New Roman" panose="02020603050405020304" pitchFamily="18" charset="0"/>
                <a:ea typeface="Calibri" panose="020F0502020204030204" pitchFamily="34" charset="0"/>
                <a:cs typeface="Simplified Arabic" panose="02020603050405020304" pitchFamily="18" charset="-78"/>
              </a:rPr>
              <a:t>إن البوش الجيد لا يمكن تحقيقه، إلا إذا كانت كل مطاوي السداء، الموجودة على حامل ماكينة البوش، تحتوي على عدد الخيوط المطلوبة على مدار المطواة بالكامل، بدون أي تراخي أو تقليب، ويجب أيضا أن تكون المطاوي متزنة ديناميكيا.</a:t>
            </a:r>
            <a:endParaRPr lang="en-US" dirty="0"/>
          </a:p>
        </p:txBody>
      </p:sp>
    </p:spTree>
    <p:extLst>
      <p:ext uri="{BB962C8B-B14F-4D97-AF65-F5344CB8AC3E}">
        <p14:creationId xmlns:p14="http://schemas.microsoft.com/office/powerpoint/2010/main" val="28976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365125"/>
            <a:ext cx="10515600" cy="1238823"/>
          </a:xfrm>
        </p:spPr>
        <p:txBody>
          <a:bodyPr>
            <a:normAutofit/>
          </a:bodyPr>
          <a:lstStyle/>
          <a:p>
            <a:pPr marL="0" marR="0" algn="r" rtl="1">
              <a:lnSpc>
                <a:spcPct val="115000"/>
              </a:lnSpc>
              <a:spcBef>
                <a:spcPts val="1200"/>
              </a:spcBef>
              <a:spcAft>
                <a:spcPts val="0"/>
              </a:spcAft>
            </a:pPr>
            <a:r>
              <a:rPr lang="ar-EG" sz="48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CS Taybah S_U normal."/>
              </a:rPr>
              <a:t>بيانات التسدية:-</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1334125"/>
            <a:ext cx="10515600" cy="5006714"/>
          </a:xfrm>
        </p:spPr>
        <p:txBody>
          <a:bodyPr>
            <a:noAutofit/>
          </a:bodyPr>
          <a:lstStyle/>
          <a:p>
            <a:pPr marL="0" marR="0" indent="215900" algn="just" rtl="1">
              <a:lnSpc>
                <a:spcPct val="115000"/>
              </a:lnSpc>
              <a:spcBef>
                <a:spcPts val="0"/>
              </a:spcBef>
              <a:spcAft>
                <a:spcPts val="600"/>
              </a:spcAft>
            </a:pPr>
            <a:r>
              <a:rPr lang="ar-EG" sz="3200" b="1" dirty="0">
                <a:latin typeface="Times New Roman" panose="02020603050405020304" pitchFamily="18" charset="0"/>
                <a:ea typeface="Calibri" panose="020F0502020204030204" pitchFamily="34" charset="0"/>
                <a:cs typeface="Simplified Arabic" panose="02020603050405020304" pitchFamily="18" charset="-78"/>
              </a:rPr>
              <a:t>يلزم لاجراء عملية التسدية بطريقة سليمة توافر بعض البيانات الفنية المرتبطة بترتيب الخيوط. ترتيبا يتفق والتكرار اللوني المطلوب استنادا الي فكرة التصميم الموضوعة وهذه البيانات هي: </a:t>
            </a:r>
            <a:endParaRPr lang="en-US" sz="3200" b="1" dirty="0">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طول السداء بالمتر.</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عرض السداء بالسم.</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عدد خيوط السم للسداء.</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إجمالي خيوط السداء بما في ذلك عدد خيوط البراسل.</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الترتيب اللوني للخيوط (في حالة الأقمشة المقلمة).</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algn="r" rtl="1"/>
            <a:endParaRPr lang="en-US" sz="3200" b="1" dirty="0"/>
          </a:p>
        </p:txBody>
      </p:sp>
    </p:spTree>
    <p:extLst>
      <p:ext uri="{BB962C8B-B14F-4D97-AF65-F5344CB8AC3E}">
        <p14:creationId xmlns:p14="http://schemas.microsoft.com/office/powerpoint/2010/main" val="343235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1978701"/>
            <a:ext cx="10515600" cy="4198261"/>
          </a:xfrm>
        </p:spPr>
        <p:txBody>
          <a:bodyPr>
            <a:normAutofit/>
          </a:bodyPr>
          <a:lstStyle/>
          <a:p>
            <a:pPr marL="0" marR="0" algn="just" rtl="1">
              <a:lnSpc>
                <a:spcPct val="115000"/>
              </a:lnSpc>
              <a:spcBef>
                <a:spcPts val="0"/>
              </a:spcBef>
              <a:spcAft>
                <a:spcPts val="600"/>
              </a:spcAft>
            </a:pPr>
            <a:r>
              <a:rPr lang="ar-EG" sz="3600" b="1" dirty="0">
                <a:latin typeface="Times New Roman" panose="02020603050405020304" pitchFamily="18" charset="0"/>
                <a:ea typeface="Calibri" panose="020F0502020204030204" pitchFamily="34" charset="0"/>
                <a:cs typeface="Simplified Arabic" panose="02020603050405020304" pitchFamily="18" charset="-78"/>
              </a:rPr>
              <a:t>كما يتطلب التشغيل السليم طوال عملية التسدية مراعاة الشروط التالية:- </a:t>
            </a:r>
            <a:endParaRPr lang="en-US" sz="3600" b="1" dirty="0">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تجانس وانتظام الشدد لخيوط السداء طوال عملية التسدية.</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600"/>
              </a:spcAft>
              <a:buFont typeface="+mj-lt"/>
              <a:buAutoNum type="arabicPeriod"/>
            </a:pPr>
            <a:r>
              <a:rPr lang="ar-EG"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التقليل بقدر الإمكان من تقطيع الخيوط وتوصيل الخيط المقطوع بالخيط الجديد وذلك لمنع ظهور مشكلة الفتل الناقصة عند النسيج.</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27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193856"/>
            <a:ext cx="10515600" cy="974362"/>
          </a:xfrm>
        </p:spPr>
        <p:txBody>
          <a:bodyPr>
            <a:normAutofit/>
          </a:bodyPr>
          <a:lstStyle/>
          <a:p>
            <a:pPr marL="0" marR="0" indent="219710" algn="r" rtl="1">
              <a:lnSpc>
                <a:spcPct val="115000"/>
              </a:lnSpc>
              <a:spcBef>
                <a:spcPts val="0"/>
              </a:spcBef>
              <a:spcAft>
                <a:spcPts val="0"/>
              </a:spcAft>
            </a:pPr>
            <a:r>
              <a:rPr lang="ar-EG" b="1" u="sng"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إعداد بيانات التسدية:-</a:t>
            </a:r>
            <a:endParaRPr lang="en-US" dirty="0">
              <a:solidFill>
                <a:srgbClr val="FF0000"/>
              </a:solidFill>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123013" y="1629167"/>
            <a:ext cx="10515600" cy="3047763"/>
          </a:xfrm>
        </p:spPr>
        <p:txBody>
          <a:bodyPr>
            <a:noAutofit/>
          </a:bodyPr>
          <a:lstStyle/>
          <a:p>
            <a:pPr marL="0" marR="0" indent="219710" algn="just" rtl="1">
              <a:lnSpc>
                <a:spcPct val="115000"/>
              </a:lnSpc>
              <a:spcBef>
                <a:spcPts val="0"/>
              </a:spcBef>
              <a:spcAft>
                <a:spcPts val="0"/>
              </a:spcAft>
            </a:pPr>
            <a:r>
              <a:rPr lang="ar-EG" sz="40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أولا: طول السداء:- </a:t>
            </a:r>
          </a:p>
          <a:p>
            <a:pPr marL="0" marR="0" indent="0" algn="just" rtl="1">
              <a:lnSpc>
                <a:spcPct val="115000"/>
              </a:lnSpc>
              <a:spcBef>
                <a:spcPts val="0"/>
              </a:spcBef>
              <a:spcAft>
                <a:spcPts val="0"/>
              </a:spcAft>
              <a:buNone/>
            </a:pPr>
            <a:r>
              <a:rPr lang="ar-EG" sz="3200" b="1" dirty="0">
                <a:latin typeface="Times New Roman" panose="02020603050405020304" pitchFamily="18" charset="0"/>
                <a:ea typeface="Calibri" panose="020F0502020204030204" pitchFamily="34" charset="0"/>
                <a:cs typeface="Simplified Arabic" panose="02020603050405020304" pitchFamily="18" charset="-78"/>
              </a:rPr>
              <a:t>                   يرتبط تحديد طول السداء بالنقاط التالية:- </a:t>
            </a:r>
            <a:endParaRPr lang="en-US" sz="3200" b="1" dirty="0">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Times New Roman" panose="02020603050405020304" pitchFamily="18" charset="0"/>
              <a:buChar char="-"/>
            </a:pP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قطر فلانشة اسطوانة السداء. </a:t>
            </a:r>
          </a:p>
          <a:p>
            <a:pPr marL="342900" marR="0" lvl="0" indent="-342900" algn="just" rtl="1">
              <a:lnSpc>
                <a:spcPct val="115000"/>
              </a:lnSpc>
              <a:spcBef>
                <a:spcPts val="0"/>
              </a:spcBef>
              <a:spcAft>
                <a:spcPts val="0"/>
              </a:spcAft>
              <a:buFont typeface="Times New Roman" panose="02020603050405020304" pitchFamily="18" charset="0"/>
              <a:buChar char="-"/>
            </a:pP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نمرة الخيوط المستخدمه. </a:t>
            </a:r>
          </a:p>
          <a:p>
            <a:pPr marL="342900" marR="0" lvl="0" indent="-342900" algn="just" rtl="1">
              <a:lnSpc>
                <a:spcPct val="115000"/>
              </a:lnSpc>
              <a:spcBef>
                <a:spcPts val="0"/>
              </a:spcBef>
              <a:spcAft>
                <a:spcPts val="0"/>
              </a:spcAft>
              <a:buFont typeface="Times New Roman" panose="02020603050405020304" pitchFamily="18" charset="0"/>
              <a:buChar char="-"/>
            </a:pPr>
            <a:r>
              <a:rPr lang="ar-EG"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rPr>
              <a:t>طول القماش المطلوب انتاجه.</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12784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719528" y="434714"/>
            <a:ext cx="11248869" cy="5981075"/>
          </a:xfrm>
        </p:spPr>
        <p:txBody>
          <a:bodyPr>
            <a:normAutofit/>
          </a:bodyPr>
          <a:lstStyle/>
          <a:p>
            <a:pPr marL="342900" lvl="0" indent="-342900" algn="just" rtl="1">
              <a:lnSpc>
                <a:spcPct val="115000"/>
              </a:lnSpc>
              <a:spcBef>
                <a:spcPts val="0"/>
              </a:spcBef>
              <a:buFont typeface="Times New Roman" panose="02020603050405020304" pitchFamily="18" charset="0"/>
              <a:buChar char="-"/>
            </a:pPr>
            <a:r>
              <a:rPr lang="ar-EG" b="1"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بالنسبة لقطر فلانشة اسطوانة السداء:-</a:t>
            </a:r>
          </a:p>
          <a:p>
            <a:pPr marL="465138" lvl="0" indent="0" algn="just" rtl="1">
              <a:lnSpc>
                <a:spcPct val="115000"/>
              </a:lnSpc>
              <a:spcBef>
                <a:spcPts val="0"/>
              </a:spcBef>
              <a:buNone/>
            </a:pPr>
            <a:r>
              <a:rPr lang="ar-EG" b="1"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rPr>
              <a:t> فبديهي أن قدرة اسطوانة السداء علي استيعاب أطوال طويلة من السداء يرتبط بقطر الفلانشة ارتباطا وثيقا. ويتميز زيادة قطر الفلانشة بتقليل الوقت الضائع عند تغيير الاسطوانات بتقليل عدد مرات التغيير ويصل قطر فلانشة اسطوانات السداء بماكينات النسيج الحديثة في المتوسط الي 80 سم : 100 سم ويرتبط قطر الفلانشة بالاماكن المعدة بماكينة النسيج لاستقبال تلك الإسطوانات وهو الأمر الذي يقيد زيادة قطر الفلانشة عند حد معين.</a:t>
            </a:r>
            <a:endParaRPr lang="en-US" sz="2400" b="1" dirty="0">
              <a:solidFill>
                <a:prstClr val="black"/>
              </a:solidFill>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Times New Roman" panose="02020603050405020304" pitchFamily="18" charset="0"/>
              <a:buChar char="-"/>
            </a:pPr>
            <a:r>
              <a:rPr lang="ar-EG" b="1" dirty="0">
                <a:solidFill>
                  <a:srgbClr val="FF0000"/>
                </a:solidFill>
                <a:latin typeface="Times New Roman" panose="02020603050405020304" pitchFamily="18" charset="0"/>
                <a:cs typeface="Simplified Arabic" panose="02020603050405020304" pitchFamily="18" charset="-78"/>
              </a:rPr>
              <a:t>كما تؤثر نمرة الخيوط المستخدمه</a:t>
            </a:r>
            <a:r>
              <a:rPr lang="ar-EG" b="1" dirty="0">
                <a:solidFill>
                  <a:prstClr val="black"/>
                </a:solidFill>
                <a:latin typeface="Times New Roman" panose="02020603050405020304" pitchFamily="18" charset="0"/>
                <a:cs typeface="Simplified Arabic" panose="02020603050405020304" pitchFamily="18" charset="-78"/>
              </a:rPr>
              <a:t> علي قدرة اسطوانة السداء علي إستيعاب الأطوال الطويلة بطريق مباشر فكلما انخفضت النمرة متري أو انجليزي للخيوط المستخدمه كلما كان الخيط سميكا، مما يؤدي إلي تخفيض قدرة الإسطوانة علي استيعاب أطوال طويلة. أما في حالة تشغيل الخيوط الرفيعة ذات النمر العالية، فتزيد قدرة اسطوانة السداء علي الإستيعاب.</a:t>
            </a:r>
            <a:endParaRPr lang="en-US" b="1" dirty="0">
              <a:solidFill>
                <a:prstClr val="black"/>
              </a:solidFill>
              <a:latin typeface="Times New Roman" panose="02020603050405020304" pitchFamily="18" charset="0"/>
              <a:cs typeface="Simplified Arabic" panose="02020603050405020304" pitchFamily="18" charset="-78"/>
            </a:endParaRPr>
          </a:p>
          <a:p>
            <a:pPr marL="342900" marR="0" lvl="0" indent="-342900" algn="just" rtl="1">
              <a:lnSpc>
                <a:spcPct val="115000"/>
              </a:lnSpc>
              <a:spcBef>
                <a:spcPts val="0"/>
              </a:spcBef>
              <a:spcAft>
                <a:spcPts val="0"/>
              </a:spcAft>
              <a:buFont typeface="Times New Roman" panose="02020603050405020304" pitchFamily="18" charset="0"/>
              <a:buChar char="-"/>
            </a:pPr>
            <a:r>
              <a:rPr lang="ar-EG" b="1" dirty="0">
                <a:solidFill>
                  <a:srgbClr val="FF0000"/>
                </a:solidFill>
                <a:latin typeface="Times New Roman" panose="02020603050405020304" pitchFamily="18" charset="0"/>
                <a:cs typeface="Simplified Arabic" panose="02020603050405020304" pitchFamily="18" charset="-78"/>
              </a:rPr>
              <a:t>يتأثر طول السداء تأثير مباشر بطول القماش المطلوب انتاجه،</a:t>
            </a:r>
            <a:r>
              <a:rPr lang="ar-EG" b="1" dirty="0">
                <a:solidFill>
                  <a:prstClr val="black"/>
                </a:solidFill>
                <a:latin typeface="Times New Roman" panose="02020603050405020304" pitchFamily="18" charset="0"/>
                <a:cs typeface="Simplified Arabic" panose="02020603050405020304" pitchFamily="18" charset="-78"/>
              </a:rPr>
              <a:t> اذ يزيد طول السداء عن طول القماش بنسب مختلفة ارتباطا بالعوامل التالية:- </a:t>
            </a:r>
            <a:endParaRPr lang="en-US" b="1" dirty="0">
              <a:solidFill>
                <a:prstClr val="black"/>
              </a:solidFill>
              <a:latin typeface="Times New Roman" panose="02020603050405020304" pitchFamily="18" charset="0"/>
              <a:cs typeface="Simplified Arabic" panose="02020603050405020304" pitchFamily="18" charset="-78"/>
            </a:endParaRPr>
          </a:p>
          <a:p>
            <a:pPr algn="r" rtl="1"/>
            <a:endParaRPr lang="en-US" b="1" dirty="0"/>
          </a:p>
        </p:txBody>
      </p:sp>
    </p:spTree>
    <p:extLst>
      <p:ext uri="{BB962C8B-B14F-4D97-AF65-F5344CB8AC3E}">
        <p14:creationId xmlns:p14="http://schemas.microsoft.com/office/powerpoint/2010/main" val="227366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693888" y="415977"/>
            <a:ext cx="10214547" cy="6026045"/>
          </a:xfrm>
        </p:spPr>
        <p:txBody>
          <a:bodyPr>
            <a:noAutofit/>
          </a:bodyPr>
          <a:lstStyle/>
          <a:p>
            <a:pPr marL="176530" indent="0" algn="just" rtl="1">
              <a:lnSpc>
                <a:spcPct val="115000"/>
              </a:lnSpc>
              <a:spcBef>
                <a:spcPts val="0"/>
              </a:spcBef>
              <a:buNone/>
              <a:tabLst>
                <a:tab pos="176530" algn="r"/>
                <a:tab pos="462280" algn="r"/>
              </a:tabLst>
            </a:pPr>
            <a:r>
              <a:rPr lang="ar-EG" sz="2400" b="1"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أ) تشريب خيوط السداء </a:t>
            </a:r>
            <a:r>
              <a:rPr lang="ar-EG" sz="2400" b="1" dirty="0">
                <a:latin typeface="Times New Roman" panose="02020603050405020304" pitchFamily="18" charset="0"/>
                <a:ea typeface="Calibri" panose="020F0502020204030204" pitchFamily="34" charset="0"/>
                <a:cs typeface="Simplified Arabic" panose="02020603050405020304" pitchFamily="18" charset="-78"/>
              </a:rPr>
              <a:t>والتي تنشأ عن التفاف خيوط السداء حول خيوط اللحمة عند تكوين المنسوج والذي يصل في المتوسط من 5 – 8 % ويرتبط تشريب السداء بالعديد من العوامل ومن أهمها:- </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1148080" algn="just" rtl="1">
              <a:lnSpc>
                <a:spcPct val="115000"/>
              </a:lnSpc>
              <a:spcBef>
                <a:spcPts val="0"/>
              </a:spcBef>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التركيب النسجي المستخدم.</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1148080" algn="just" rtl="1">
              <a:lnSpc>
                <a:spcPct val="115000"/>
              </a:lnSpc>
              <a:spcBef>
                <a:spcPts val="0"/>
              </a:spcBef>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كثافة الخيوط بالسم للسداء واللحمة.</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1148080" algn="just" rtl="1">
              <a:lnSpc>
                <a:spcPct val="115000"/>
              </a:lnSpc>
              <a:spcBef>
                <a:spcPts val="0"/>
              </a:spcBef>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الخامة المستخدمه.</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1148080" algn="just" rtl="1">
              <a:lnSpc>
                <a:spcPct val="115000"/>
              </a:lnSpc>
              <a:spcBef>
                <a:spcPts val="0"/>
              </a:spcBef>
            </a:pPr>
            <a:r>
              <a:rPr lang="ar-EG" sz="2400" b="1" dirty="0">
                <a:latin typeface="Times New Roman" panose="02020603050405020304" pitchFamily="18" charset="0"/>
                <a:ea typeface="Calibri" panose="020F0502020204030204" pitchFamily="34" charset="0"/>
                <a:cs typeface="Simplified Arabic" panose="02020603050405020304" pitchFamily="18" charset="-78"/>
              </a:rPr>
              <a:t>- بالاضافة إلي نمرة الخيط المستخدم.</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405130" algn="just" rtl="1">
              <a:lnSpc>
                <a:spcPct val="115000"/>
              </a:lnSpc>
              <a:spcBef>
                <a:spcPts val="0"/>
              </a:spcBef>
              <a:tabLst>
                <a:tab pos="176530" algn="r"/>
                <a:tab pos="462280" algn="r"/>
              </a:tabLst>
            </a:pPr>
            <a:r>
              <a:rPr lang="ar-EG" sz="2400" b="1"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ب) إنكماش القماش </a:t>
            </a:r>
            <a:r>
              <a:rPr lang="ar-EG" sz="2400" b="1" dirty="0">
                <a:latin typeface="Times New Roman" panose="02020603050405020304" pitchFamily="18" charset="0"/>
                <a:ea typeface="Calibri" panose="020F0502020204030204" pitchFamily="34" charset="0"/>
                <a:cs typeface="Simplified Arabic" panose="02020603050405020304" pitchFamily="18" charset="-78"/>
              </a:rPr>
              <a:t>والذي يظهر بوضوح عند استخدام الخامات الطبيعية كالقطن أو الصناعية  كالحرير الصناعي ويجب أخذ هذا العامل في الإعتبار عند صباغة وطباعة وتبيض تلك الأقمشة أو ازالة المواد النشوية أو عند تعريض هذه الأقمشة لعمليات الغسيل بأي أنواعها وتتراوح نسبة الإنكماش في المعتاد بين 4 : 7 %. </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pPr marL="405130" algn="just" rtl="1">
              <a:lnSpc>
                <a:spcPct val="115000"/>
              </a:lnSpc>
              <a:spcBef>
                <a:spcPts val="0"/>
              </a:spcBef>
              <a:tabLst>
                <a:tab pos="176530" algn="r"/>
                <a:tab pos="462280" algn="r"/>
              </a:tabLst>
            </a:pPr>
            <a:r>
              <a:rPr lang="ar-EG" sz="2400" b="1"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ج) الفاقد في خيوط السداء ببداية ونهاية كل اسطوانة سداء </a:t>
            </a:r>
            <a:r>
              <a:rPr lang="ar-EG" sz="2400" b="1" dirty="0">
                <a:latin typeface="Times New Roman" panose="02020603050405020304" pitchFamily="18" charset="0"/>
                <a:ea typeface="Calibri" panose="020F0502020204030204" pitchFamily="34" charset="0"/>
                <a:cs typeface="Simplified Arabic" panose="02020603050405020304" pitchFamily="18" charset="-78"/>
              </a:rPr>
              <a:t>أو ما يعرف بالمصانع بـــ " التقديم – التقشيط" والذي يصل في المعتاد إلي 0.25 – 0.5 % ومما هو جدير بالذكر انه يجب مراعاة الا يزيد طول السداء علي اسطوانة السداء 1000- 2000 متر وخاصة مع الخيوط الرفيعة وذلك لتجنبا للمشاكل التي تنشأ عندما تطول فترة التشغيل بالنسيج.</a:t>
            </a:r>
            <a:endParaRPr lang="en-US" sz="2400" b="1" dirty="0">
              <a:latin typeface="Times New Roman" panose="02020603050405020304" pitchFamily="18" charset="0"/>
              <a:ea typeface="Calibri" panose="020F0502020204030204" pitchFamily="34" charset="0"/>
              <a:cs typeface="Simplified Arabic" panose="02020603050405020304" pitchFamily="18" charset="-78"/>
            </a:endParaRPr>
          </a:p>
          <a:p>
            <a:endParaRPr lang="en-US" sz="2400" b="1" dirty="0"/>
          </a:p>
        </p:txBody>
      </p:sp>
    </p:spTree>
    <p:extLst>
      <p:ext uri="{BB962C8B-B14F-4D97-AF65-F5344CB8AC3E}">
        <p14:creationId xmlns:p14="http://schemas.microsoft.com/office/powerpoint/2010/main" val="2987985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1562</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تحضيرات النسيج  أ.م.د/ عادل عبد المنعم أبوخزيم  </vt:lpstr>
      <vt:lpstr>عملية التسديـــة Warping Process</vt:lpstr>
      <vt:lpstr>تابع عملية التسديـــة Warping Process</vt:lpstr>
      <vt:lpstr>تابع عملية التسدية Warping Process</vt:lpstr>
      <vt:lpstr>بيانات التسدية:-</vt:lpstr>
      <vt:lpstr>PowerPoint Presentation</vt:lpstr>
      <vt:lpstr>إعداد بيانات التسدية:-</vt:lpstr>
      <vt:lpstr>PowerPoint Presentation</vt:lpstr>
      <vt:lpstr>PowerPoint Presentation</vt:lpstr>
      <vt:lpstr>ثانيا: عرض السداء:- </vt:lpstr>
      <vt:lpstr>PowerPoint Presentation</vt:lpstr>
      <vt:lpstr>ثالثا: عدد خيوط السم:- </vt:lpstr>
      <vt:lpstr>رابعا: العدد الإجمالي لخيوط السداء:- </vt:lpstr>
      <vt:lpstr>خامسا: الترتيب اللوني للخيوط: </vt:lpstr>
      <vt:lpstr>طرق التسدية:- </vt:lpstr>
      <vt:lpstr>1- التسدية بواسطة الاسطوانات (التسدية المباشرة)  Direct Warper:</vt:lpstr>
      <vt:lpstr>PowerPoint Presentation</vt:lpstr>
      <vt:lpstr>2- التسدية بواسطة القضبان (الغير مباشرة)           Sectional Warper: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 Abokhozaim</dc:creator>
  <cp:lastModifiedBy>Adel Abokhozaim</cp:lastModifiedBy>
  <cp:revision>10</cp:revision>
  <dcterms:created xsi:type="dcterms:W3CDTF">2020-03-22T03:57:15Z</dcterms:created>
  <dcterms:modified xsi:type="dcterms:W3CDTF">2020-03-22T05:51:07Z</dcterms:modified>
</cp:coreProperties>
</file>