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9AE91B-FC03-4892-9280-6EE8B59CA1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62F196D-0169-41BC-9F91-BD3C2A6AD5E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FBFBBA-BF39-41EB-8102-838AB7873A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AA65E-05AE-449B-9F50-F04CC33BE741}" type="datetimeFigureOut">
              <a:rPr lang="en-US" smtClean="0"/>
              <a:t>3/29/2020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54ECB5-3469-43F3-9184-BED8E314F8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2B5DF6-9F3A-49A4-A641-E13A63E1C7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577C7-7C0A-45CC-BA57-859FC33D33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7697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7F11A5-3E04-46E2-B73B-6CE0EE3CB2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27A1C7E-6B5F-4EB4-B9F5-30337889D4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0441B8-3E70-4075-AA6D-5D843B9773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AA65E-05AE-449B-9F50-F04CC33BE741}" type="datetimeFigureOut">
              <a:rPr lang="en-US" smtClean="0"/>
              <a:t>3/29/2020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DA61BF-A249-410C-83DC-16D396C75D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3F047B-5457-4DD6-93E3-3D506D216C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577C7-7C0A-45CC-BA57-859FC33D33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38113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B939AE1-78FE-40EB-86DD-160A27520CD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AEF2EA3-4B3B-4212-8286-F709F22845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0F8792-D102-43B8-ADE0-713A4F069F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AA65E-05AE-449B-9F50-F04CC33BE741}" type="datetimeFigureOut">
              <a:rPr lang="en-US" smtClean="0"/>
              <a:t>3/29/2020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B71377-1D51-4255-9E6E-F3242C652E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1F5A3B-5E7D-4215-98CD-DA2B0031AD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577C7-7C0A-45CC-BA57-859FC33D33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4877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2AECD3-E836-4024-ADFF-AC2A7EFC76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9A3D81-E66E-41B5-BF5E-B99EBA2711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DAAC4A-E045-4E35-A5BA-7E9C2BE94B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AA65E-05AE-449B-9F50-F04CC33BE741}" type="datetimeFigureOut">
              <a:rPr lang="en-US" smtClean="0"/>
              <a:t>3/29/2020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743867-0304-42EA-A723-D9065C3BD0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0F6555-6468-415E-A3B2-32D5815D74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577C7-7C0A-45CC-BA57-859FC33D33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24154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DF108D-E00A-470E-BC32-7A88772782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FF53AA6-23AE-4EC2-B688-B41DD12A3B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2BCA16-2DA5-4CD8-965F-D9EA1E48DF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AA65E-05AE-449B-9F50-F04CC33BE741}" type="datetimeFigureOut">
              <a:rPr lang="en-US" smtClean="0"/>
              <a:t>3/29/2020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DB57FD-D6F5-4D60-AE7F-E7823B7338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E2BC28-EA1F-482E-8A90-787E4B36C7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577C7-7C0A-45CC-BA57-859FC33D33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772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0E1DEF-B5D9-4D77-AEBB-BE61B768C4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BA768D-121B-4BCF-904D-41024D3D613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1299DF7-99F8-4A07-A9E0-49E06B4176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E736B79-F771-4E11-9114-804C837213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AA65E-05AE-449B-9F50-F04CC33BE741}" type="datetimeFigureOut">
              <a:rPr lang="en-US" smtClean="0"/>
              <a:t>3/29/2020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8C6585-C611-4294-B318-E1B111374B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26DA080-8980-427B-AFF2-19AA624CCC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577C7-7C0A-45CC-BA57-859FC33D33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4573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EEB0B7-94A0-409E-83F9-64E3204FC1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AB2316D-FEE6-43F8-BC31-4451971A4B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9A111E8-0CE2-414D-AEC7-D8FB30E317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AECA088-C7A3-4FF2-B4A5-10585AC852A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EAE17D8-049B-411F-ADB4-3ADAC494931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C088AB0-9FA5-4E2E-8C65-5755F61AF5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AA65E-05AE-449B-9F50-F04CC33BE741}" type="datetimeFigureOut">
              <a:rPr lang="en-US" smtClean="0"/>
              <a:t>3/29/2020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8C742DA-3EF0-42CD-8DFF-9E23C801D8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08E52DD-6FA2-4BC5-A160-BAA83C08CA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577C7-7C0A-45CC-BA57-859FC33D33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1999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A19B3B-5FF3-4FBA-93FA-C2FA115FF0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21D6EC7-267E-4826-86BB-42D61EBC07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AA65E-05AE-449B-9F50-F04CC33BE741}" type="datetimeFigureOut">
              <a:rPr lang="en-US" smtClean="0"/>
              <a:t>3/29/2020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6681823-49F0-4508-B1EE-008CBBF4C0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269D72E-6ABA-4F65-A556-DA2CA0461E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577C7-7C0A-45CC-BA57-859FC33D33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15112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E514B0A-29C3-40D3-9866-3C8AD3C8AC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AA65E-05AE-449B-9F50-F04CC33BE741}" type="datetimeFigureOut">
              <a:rPr lang="en-US" smtClean="0"/>
              <a:t>3/29/2020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4A20B82-DBC5-4B05-AD8B-F6C34D2B50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502B06B-70F6-4A65-AF46-58C894C7D3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577C7-7C0A-45CC-BA57-859FC33D33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1676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E95CFF-EF2A-4EC9-A482-82DB4EB30F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613760-277E-460E-A1DD-28B02ABDC4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5556678-DC71-4799-A75B-6A7BBC5CA6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0D134C7-A473-4E37-8C03-AF532429F5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AA65E-05AE-449B-9F50-F04CC33BE741}" type="datetimeFigureOut">
              <a:rPr lang="en-US" smtClean="0"/>
              <a:t>3/29/2020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80B3B9-E396-40B2-B9F9-37FD6E9060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39D69AF-652B-47D0-BDB5-9BDDF26AC6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577C7-7C0A-45CC-BA57-859FC33D33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28620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72EBD7-7128-47CA-854A-8758FD4180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CF5BB46-8923-4D24-B5AD-0E49BB6987A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2EE858C-11C8-49AB-8B08-B6C4CA6F25F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6524B2-9C13-4CED-A9C2-5818F9D2EA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AA65E-05AE-449B-9F50-F04CC33BE741}" type="datetimeFigureOut">
              <a:rPr lang="en-US" smtClean="0"/>
              <a:t>3/29/2020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E7DB0D-737C-4621-A8CC-56064CA648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D09387B-561B-4935-992C-5A74A2F1FF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577C7-7C0A-45CC-BA57-859FC33D33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10226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66F8636-1C0B-4AED-900C-850EA3D772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9E99A43-A991-42E5-9416-4B14CE93B8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C6FAC1-0B10-47CD-8B5C-2C37DAFD5D6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4AA65E-05AE-449B-9F50-F04CC33BE741}" type="datetimeFigureOut">
              <a:rPr lang="en-US" smtClean="0"/>
              <a:t>3/29/2020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3E30F9-168D-4B68-9B8C-817E0A2C3D6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6DF7BE-BDFE-48DF-AD78-31858DBC942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5577C7-7C0A-45CC-BA57-859FC33D33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28066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587EEE-6163-4F6D-AFBA-942E3E84337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96000" y="2860857"/>
            <a:ext cx="5576595" cy="1606212"/>
          </a:xfrm>
        </p:spPr>
        <p:txBody>
          <a:bodyPr/>
          <a:lstStyle/>
          <a:p>
            <a:r>
              <a:rPr lang="ar-EG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تنظيم صناعي </a:t>
            </a:r>
            <a:br>
              <a:rPr lang="ar-EG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ar-EG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أ.م.د/ عادل عبدالمنعم أبوخزيم</a:t>
            </a:r>
            <a:endParaRPr lang="en-US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1B3C467-521D-459A-B5AE-9FC10FAE80E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44708" y="4467069"/>
            <a:ext cx="9144000" cy="1225446"/>
          </a:xfrm>
        </p:spPr>
        <p:txBody>
          <a:bodyPr>
            <a:normAutofit fontScale="77500" lnSpcReduction="20000"/>
          </a:bodyPr>
          <a:lstStyle/>
          <a:p>
            <a:r>
              <a:rPr lang="ar-EG" sz="3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الفرقة الثالثة </a:t>
            </a:r>
          </a:p>
          <a:p>
            <a:r>
              <a:rPr lang="ar-EG" sz="3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قسم الغزل والنسيج والتريكو </a:t>
            </a:r>
          </a:p>
          <a:p>
            <a:r>
              <a:rPr lang="ar-EG" sz="3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محاضرة 29/ 3 / 2020</a:t>
            </a:r>
            <a:endParaRPr lang="en-US" sz="3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471597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5DB4B9-3FF4-4D55-BFC6-E33CD5B6E7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41195"/>
            <a:ext cx="10515600" cy="1009651"/>
          </a:xfrm>
        </p:spPr>
        <p:txBody>
          <a:bodyPr>
            <a:normAutofit/>
          </a:bodyPr>
          <a:lstStyle/>
          <a:p>
            <a:pPr marL="0" marR="0" algn="r" rtl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ar-SA" b="1" u="sng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رابعاً انتاج متغير ولكنه متكرر (الدفعة)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C2E213-F9A6-48F7-AF98-DC02BFD4DC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66478" y="1450846"/>
            <a:ext cx="6715593" cy="5407154"/>
          </a:xfrm>
        </p:spPr>
        <p:txBody>
          <a:bodyPr>
            <a:normAutofit/>
          </a:bodyPr>
          <a:lstStyle/>
          <a:p>
            <a:pPr algn="r" rtl="1"/>
            <a:r>
              <a:rPr lang="ar-SA" b="1" dirty="0">
                <a:latin typeface="Calibri" panose="020F0502020204030204" pitchFamily="34" charset="0"/>
                <a:ea typeface="Calibri" panose="020F0502020204030204" pitchFamily="34" charset="0"/>
              </a:rPr>
              <a:t>الإنتاج الذي تتعاقب فيه دور الانتاج لعدة منتجات متماثلة  ولفترة محدودة و قصيرة </a:t>
            </a:r>
            <a:endParaRPr lang="ar-EG" b="1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 indent="0" algn="r" rtl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ar-SA" b="1" u="sng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خصائص الإنتاج المتغير ولكنه متكرر (الدفعة) :</a:t>
            </a:r>
            <a:endParaRPr lang="en-US" b="1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04813" marR="0" indent="-404813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ar-SA" sz="2000" dirty="0">
                <a:latin typeface="Calibri" panose="020F0502020204030204" pitchFamily="34" charset="0"/>
                <a:ea typeface="Calibri" panose="020F0502020204030204" pitchFamily="34" charset="0"/>
              </a:rPr>
              <a:t>1</a:t>
            </a:r>
            <a:r>
              <a:rPr lang="ar-SA" dirty="0">
                <a:latin typeface="Calibri" panose="020F0502020204030204" pitchFamily="34" charset="0"/>
                <a:ea typeface="Calibri" panose="020F0502020204030204" pitchFamily="34" charset="0"/>
              </a:rPr>
              <a:t>- </a:t>
            </a:r>
            <a:r>
              <a:rPr lang="ar-SA" sz="2600" b="1" dirty="0">
                <a:latin typeface="Calibri" panose="020F0502020204030204" pitchFamily="34" charset="0"/>
                <a:ea typeface="Calibri" panose="020F0502020204030204" pitchFamily="34" charset="0"/>
              </a:rPr>
              <a:t>يجمع بين خصائص الإنتاج المستمر و المتغير .</a:t>
            </a:r>
            <a:endParaRPr lang="en-US" sz="2600" b="1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04813" marR="0" indent="-404813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ar-SA" sz="2600" b="1" dirty="0">
                <a:latin typeface="Calibri" panose="020F0502020204030204" pitchFamily="34" charset="0"/>
                <a:ea typeface="Calibri" panose="020F0502020204030204" pitchFamily="34" charset="0"/>
              </a:rPr>
              <a:t>2- يمكن أن ترتب الآلات  في القسم تبعاً لنوع المنتج أو ن</a:t>
            </a:r>
            <a:r>
              <a:rPr lang="ar-EG" sz="2600" b="1" dirty="0">
                <a:latin typeface="Calibri" panose="020F0502020204030204" pitchFamily="34" charset="0"/>
                <a:ea typeface="Calibri" panose="020F0502020204030204" pitchFamily="34" charset="0"/>
              </a:rPr>
              <a:t>و</a:t>
            </a:r>
            <a:r>
              <a:rPr lang="ar-SA" sz="2600" b="1" dirty="0">
                <a:latin typeface="Calibri" panose="020F0502020204030204" pitchFamily="34" charset="0"/>
                <a:ea typeface="Calibri" panose="020F0502020204030204" pitchFamily="34" charset="0"/>
              </a:rPr>
              <a:t>ع العملية .</a:t>
            </a:r>
            <a:endParaRPr lang="en-US" sz="2600" b="1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04813" marR="0" indent="-404813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ar-SA" sz="2600" b="1" dirty="0">
                <a:latin typeface="Calibri" panose="020F0502020204030204" pitchFamily="34" charset="0"/>
                <a:ea typeface="Calibri" panose="020F0502020204030204" pitchFamily="34" charset="0"/>
              </a:rPr>
              <a:t>3- تخصص أقسام معينة لإنتاج منتج معين وقد تتقف هذه الاقسام في فترة زمنية لعدم وجود طلب عليها وتنتج منتج آخر , وما يتبع ذلك من تغيرات لذلك يجب التنبؤ بحجم الدفع المطلوبة</a:t>
            </a:r>
            <a:r>
              <a:rPr lang="ar-EG" sz="2600" b="1" dirty="0">
                <a:latin typeface="Calibri" panose="020F0502020204030204" pitchFamily="34" charset="0"/>
                <a:ea typeface="Calibri" panose="020F0502020204030204" pitchFamily="34" charset="0"/>
              </a:rPr>
              <a:t>.</a:t>
            </a:r>
            <a:endParaRPr lang="en-US" sz="2600" b="1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1F3F4CA-9129-491A-BE54-E047DAA808E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4813" y="2279112"/>
            <a:ext cx="4706911" cy="42576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07504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C2E213-F9A6-48F7-AF98-DC02BFD4DC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29193" y="494675"/>
            <a:ext cx="10124608" cy="6145968"/>
          </a:xfrm>
        </p:spPr>
        <p:txBody>
          <a:bodyPr>
            <a:noAutofit/>
          </a:bodyPr>
          <a:lstStyle/>
          <a:p>
            <a:pPr marL="688975" marR="0" indent="-688975" algn="r" rtl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ar-SA" sz="3200" b="1" u="sng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◄ مزايا الإنتاج بالدفع : </a:t>
            </a:r>
            <a:endParaRPr lang="en-US" sz="3200" b="1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688975" marR="0" indent="-688975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ar-SA" sz="3200" b="1" dirty="0">
                <a:latin typeface="Calibri" panose="020F0502020204030204" pitchFamily="34" charset="0"/>
                <a:ea typeface="Calibri" panose="020F0502020204030204" pitchFamily="34" charset="0"/>
              </a:rPr>
              <a:t>1- خفض زمن الإعداد الآلي .</a:t>
            </a:r>
            <a:endParaRPr lang="en-US" sz="3200" b="1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688975" marR="0" indent="-688975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ar-SA" sz="3200" b="1" dirty="0">
                <a:latin typeface="Calibri" panose="020F0502020204030204" pitchFamily="34" charset="0"/>
                <a:ea typeface="Calibri" panose="020F0502020204030204" pitchFamily="34" charset="0"/>
              </a:rPr>
              <a:t>2- زيادة طاقة الماكينات .</a:t>
            </a:r>
            <a:endParaRPr lang="en-US" sz="3200" b="1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688975" marR="0" indent="-688975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ar-SA" sz="3200" b="1" dirty="0">
                <a:latin typeface="Calibri" panose="020F0502020204030204" pitchFamily="34" charset="0"/>
                <a:ea typeface="Calibri" panose="020F0502020204030204" pitchFamily="34" charset="0"/>
              </a:rPr>
              <a:t>3- خفض تكاليف النقل الداخلي .</a:t>
            </a:r>
            <a:endParaRPr lang="en-US" sz="3200" b="1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688975" marR="0" indent="-688975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ar-SA" sz="3200" b="1" dirty="0">
                <a:latin typeface="Calibri" panose="020F0502020204030204" pitchFamily="34" charset="0"/>
                <a:ea typeface="Calibri" panose="020F0502020204030204" pitchFamily="34" charset="0"/>
              </a:rPr>
              <a:t>4- تسهيل الرقابة على المنتجات تحت التشغيل .</a:t>
            </a:r>
            <a:endParaRPr lang="ar-EG" sz="3200" b="1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688975" marR="0" indent="-688975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3200" b="1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688975" marR="0" indent="-688975" algn="r" rtl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ar-SA" sz="3200" b="1" u="sng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◄ عيوب الإنتاج بالدفع : </a:t>
            </a:r>
            <a:endParaRPr lang="en-US" sz="3200" b="1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688975" marR="0" indent="-688975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ar-SA" sz="3200" b="1" dirty="0">
                <a:latin typeface="Calibri" panose="020F0502020204030204" pitchFamily="34" charset="0"/>
                <a:ea typeface="Calibri" panose="020F0502020204030204" pitchFamily="34" charset="0"/>
              </a:rPr>
              <a:t>1- صعوبة تحقيق التوازن الزمني (التزامن) بين الماكينات في كل مجموعة .</a:t>
            </a:r>
            <a:endParaRPr lang="en-US" sz="3200" b="1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688975" marR="0" indent="-688975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ar-SA" sz="3200" b="1" dirty="0">
                <a:latin typeface="Calibri" panose="020F0502020204030204" pitchFamily="34" charset="0"/>
                <a:ea typeface="Calibri" panose="020F0502020204030204" pitchFamily="34" charset="0"/>
              </a:rPr>
              <a:t>2- زيادة تكاليف الصيانة لضمان استمرار التشغيل .		</a:t>
            </a:r>
            <a:endParaRPr lang="en-US" sz="3200" b="1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688975" marR="0" indent="-688975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ar-SA" sz="3200" b="1" dirty="0">
                <a:latin typeface="Calibri" panose="020F0502020204030204" pitchFamily="34" charset="0"/>
                <a:ea typeface="Calibri" panose="020F0502020204030204" pitchFamily="34" charset="0"/>
              </a:rPr>
              <a:t>3- يحتاج إلى مشرفين ذو مهارة عالية .</a:t>
            </a:r>
            <a:endParaRPr lang="en-US" sz="3200" b="1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26577353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5DB4B9-3FF4-4D55-BFC6-E33CD5B6E7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marR="0" algn="r" rtl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ar-SA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خامساً الإنتاج الكبير </a:t>
            </a:r>
            <a:r>
              <a:rPr lang="en-US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boto"/>
              </a:rPr>
              <a:t>Mass production</a:t>
            </a:r>
            <a:r>
              <a:rPr lang="ar-SA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</a:t>
            </a:r>
            <a:r>
              <a:rPr lang="ar-SA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C2E213-F9A6-48F7-AF98-DC02BFD4DC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62856" y="1791872"/>
            <a:ext cx="10515600" cy="4351338"/>
          </a:xfrm>
        </p:spPr>
        <p:txBody>
          <a:bodyPr>
            <a:normAutofit/>
          </a:bodyPr>
          <a:lstStyle/>
          <a:p>
            <a:pPr marL="0" marR="0" indent="0" algn="r" rtl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  <a:tabLst>
                <a:tab pos="457200" algn="l"/>
                <a:tab pos="914400" algn="l"/>
                <a:tab pos="1371600" algn="l"/>
                <a:tab pos="1828800" algn="l"/>
                <a:tab pos="3322955" algn="ctr"/>
              </a:tabLst>
            </a:pPr>
            <a:r>
              <a:rPr lang="ar-SA" dirty="0">
                <a:latin typeface="Calibri" panose="020F0502020204030204" pitchFamily="34" charset="0"/>
                <a:ea typeface="Calibri" panose="020F0502020204030204" pitchFamily="34" charset="0"/>
              </a:rPr>
              <a:t>	</a:t>
            </a:r>
            <a:r>
              <a:rPr lang="ar-SA" b="1" dirty="0">
                <a:latin typeface="Calibri" panose="020F0502020204030204" pitchFamily="34" charset="0"/>
                <a:ea typeface="Calibri" panose="020F0502020204030204" pitchFamily="34" charset="0"/>
              </a:rPr>
              <a:t>إنتاج كميات هائلة جداً من نفس نوعية  المنتج نتيجة لتوفر الأسواق و التقدم التكنولوجي الذي ألغى  الطرق اليدوية ثم اتجه إلى الآلية ثم الأوتوماتيكية .</a:t>
            </a:r>
            <a:endParaRPr lang="en-US" sz="2000" b="1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04813" marR="0" indent="-404813" algn="r" rtl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ar-SA" sz="32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</a:rPr>
              <a:t>◄ خصائص الإنتاج الكبير :</a:t>
            </a:r>
            <a:endParaRPr lang="en-US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04813" marR="0" indent="-404813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ar-SA" sz="2000" dirty="0">
                <a:latin typeface="Calibri" panose="020F0502020204030204" pitchFamily="34" charset="0"/>
                <a:ea typeface="Calibri" panose="020F0502020204030204" pitchFamily="34" charset="0"/>
              </a:rPr>
              <a:t>1</a:t>
            </a:r>
            <a:r>
              <a:rPr lang="ar-SA" dirty="0">
                <a:latin typeface="Calibri" panose="020F0502020204030204" pitchFamily="34" charset="0"/>
                <a:ea typeface="Calibri" panose="020F0502020204030204" pitchFamily="34" charset="0"/>
              </a:rPr>
              <a:t>- </a:t>
            </a:r>
            <a:r>
              <a:rPr lang="ar-SA" b="1" dirty="0">
                <a:latin typeface="Calibri" panose="020F0502020204030204" pitchFamily="34" charset="0"/>
                <a:ea typeface="Calibri" panose="020F0502020204030204" pitchFamily="34" charset="0"/>
              </a:rPr>
              <a:t>أدى إلى ظهور الانتاج النمطي حيث تكون المنتجات ذات صفات موحدة بحيث يحل الواحد منها مكان الآخر .</a:t>
            </a:r>
            <a:endParaRPr lang="en-US" sz="2000" b="1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04813" marR="0" indent="-404813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ar-SA" b="1" dirty="0">
                <a:latin typeface="Calibri" panose="020F0502020204030204" pitchFamily="34" charset="0"/>
                <a:ea typeface="Calibri" panose="020F0502020204030204" pitchFamily="34" charset="0"/>
              </a:rPr>
              <a:t>2- </a:t>
            </a:r>
            <a:r>
              <a:rPr lang="ar-EG" b="1" dirty="0">
                <a:latin typeface="Calibri" panose="020F0502020204030204" pitchFamily="34" charset="0"/>
                <a:ea typeface="Calibri" panose="020F0502020204030204" pitchFamily="34" charset="0"/>
              </a:rPr>
              <a:t>ظهر</a:t>
            </a:r>
            <a:r>
              <a:rPr lang="ar-SA" b="1" dirty="0">
                <a:latin typeface="Calibri" panose="020F0502020204030204" pitchFamily="34" charset="0"/>
                <a:ea typeface="Calibri" panose="020F0502020204030204" pitchFamily="34" charset="0"/>
              </a:rPr>
              <a:t> نتيجة للتقدم التكنولوجي وظهور الآلات التي تعمل بالحاسبات الآلية (الكمبيوتر) .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n-US" sz="2000" b="1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7764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C2E213-F9A6-48F7-AF98-DC02BFD4DC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39646"/>
            <a:ext cx="10515600" cy="5637317"/>
          </a:xfrm>
        </p:spPr>
        <p:txBody>
          <a:bodyPr>
            <a:normAutofit fontScale="92500" lnSpcReduction="20000"/>
          </a:bodyPr>
          <a:lstStyle/>
          <a:p>
            <a:pPr marL="0" marR="0" indent="0" algn="r" rtl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ar-SA" sz="3500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</a:rPr>
              <a:t>◄ مزايا الإنتاج الكبير :</a:t>
            </a:r>
            <a:endParaRPr lang="en-US" sz="35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630238" marR="0" indent="-404813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ar-SA" sz="2000" b="1" dirty="0">
                <a:latin typeface="Calibri" panose="020F0502020204030204" pitchFamily="34" charset="0"/>
                <a:ea typeface="Calibri" panose="020F0502020204030204" pitchFamily="34" charset="0"/>
              </a:rPr>
              <a:t>1</a:t>
            </a:r>
            <a:r>
              <a:rPr lang="ar-SA" b="1" dirty="0">
                <a:latin typeface="Calibri" panose="020F0502020204030204" pitchFamily="34" charset="0"/>
                <a:ea typeface="Calibri" panose="020F0502020204030204" pitchFamily="34" charset="0"/>
              </a:rPr>
              <a:t>- تحقيق وفورات في الشراء نتيجة الكمية الهائلة للمنتجات و بالتالي الكمية الهائلة المشتراه من الخامات وبذلك يطلب مواصفات معينة وبسعر معقول يتم الشراء .</a:t>
            </a:r>
            <a:endParaRPr lang="en-US" sz="2000" b="1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630238" marR="0" indent="-404813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ar-SA" b="1" dirty="0">
                <a:latin typeface="Calibri" panose="020F0502020204030204" pitchFamily="34" charset="0"/>
                <a:ea typeface="Calibri" panose="020F0502020204030204" pitchFamily="34" charset="0"/>
              </a:rPr>
              <a:t>2- تحقيق وفرات في تكاليف ال</a:t>
            </a:r>
            <a:r>
              <a:rPr lang="ar-EG" b="1" dirty="0">
                <a:latin typeface="Calibri" panose="020F0502020204030204" pitchFamily="34" charset="0"/>
                <a:ea typeface="Calibri" panose="020F0502020204030204" pitchFamily="34" charset="0"/>
              </a:rPr>
              <a:t>ت</a:t>
            </a:r>
            <a:r>
              <a:rPr lang="ar-SA" b="1" dirty="0">
                <a:latin typeface="Calibri" panose="020F0502020204030204" pitchFamily="34" charset="0"/>
                <a:ea typeface="Calibri" panose="020F0502020204030204" pitchFamily="34" charset="0"/>
              </a:rPr>
              <a:t>صن</a:t>
            </a:r>
            <a:r>
              <a:rPr lang="ar-EG" b="1" dirty="0">
                <a:latin typeface="Calibri" panose="020F0502020204030204" pitchFamily="34" charset="0"/>
                <a:ea typeface="Calibri" panose="020F0502020204030204" pitchFamily="34" charset="0"/>
              </a:rPr>
              <a:t>ي</a:t>
            </a:r>
            <a:r>
              <a:rPr lang="ar-SA" b="1" dirty="0">
                <a:latin typeface="Calibri" panose="020F0502020204030204" pitchFamily="34" charset="0"/>
                <a:ea typeface="Calibri" panose="020F0502020204030204" pitchFamily="34" charset="0"/>
              </a:rPr>
              <a:t>ع نتيجة الكمية الهائلة من المنتجات وثبات التكاليف الثابتة بالنسبة لهذا العدد و الحصول على مزايا الآلية و التكنولوجيا الحديثة .</a:t>
            </a:r>
            <a:endParaRPr lang="en-US" sz="2000" b="1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630238" marR="0" indent="-404813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ar-SA" b="1" dirty="0">
                <a:latin typeface="Calibri" panose="020F0502020204030204" pitchFamily="34" charset="0"/>
                <a:ea typeface="Calibri" panose="020F0502020204030204" pitchFamily="34" charset="0"/>
              </a:rPr>
              <a:t>3- تحقيق وافرات في مصروفات البيع نتيجة أن الكمية الهائلة من المنتجات تنظم عملية التسويق و البيع مما يوفر مواصلات رخيصة وتوفير أرباح الوسطاء وتنظيم الحملة الإعلامية يكون رخيص كذلك .</a:t>
            </a:r>
            <a:endParaRPr lang="en-US" sz="2000" b="1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630238" marR="0" indent="-404813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ar-SA" b="1" dirty="0">
                <a:latin typeface="Calibri" panose="020F0502020204030204" pitchFamily="34" charset="0"/>
                <a:ea typeface="Calibri" panose="020F0502020204030204" pitchFamily="34" charset="0"/>
              </a:rPr>
              <a:t>4- بث الثقة في منتجات الشركة وتحقيق الاستقرار في السوق . </a:t>
            </a:r>
            <a:endParaRPr lang="en-US" sz="2000" b="1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0" algn="r" rtl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ar-SA" sz="3500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◄ عيوب الإنتاج الكبير :</a:t>
            </a:r>
            <a:endParaRPr lang="en-US" sz="3500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  <a:p>
            <a:pPr marL="404813" marR="0" indent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ar-SA" dirty="0">
                <a:latin typeface="Calibri" panose="020F0502020204030204" pitchFamily="34" charset="0"/>
                <a:ea typeface="Calibri" panose="020F0502020204030204" pitchFamily="34" charset="0"/>
              </a:rPr>
              <a:t>1- </a:t>
            </a:r>
            <a:r>
              <a:rPr lang="ar-SA" b="1" dirty="0">
                <a:latin typeface="Calibri" panose="020F0502020204030204" pitchFamily="34" charset="0"/>
                <a:ea typeface="Calibri" panose="020F0502020204030204" pitchFamily="34" charset="0"/>
              </a:rPr>
              <a:t>ضخامة رأس المال اللازم للمشروع .		</a:t>
            </a:r>
            <a:endParaRPr lang="en-US" sz="2000" b="1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04813" marR="0" indent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ar-SA" b="1" dirty="0">
                <a:latin typeface="Calibri" panose="020F0502020204030204" pitchFamily="34" charset="0"/>
                <a:ea typeface="Calibri" panose="020F0502020204030204" pitchFamily="34" charset="0"/>
              </a:rPr>
              <a:t>2- يحتاج أسواق ضخمة جداً .</a:t>
            </a:r>
            <a:endParaRPr lang="en-US" sz="2000" b="1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04813" marR="0" indent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ar-SA" b="1" dirty="0">
                <a:latin typeface="Calibri" panose="020F0502020204030204" pitchFamily="34" charset="0"/>
                <a:ea typeface="Calibri" panose="020F0502020204030204" pitchFamily="34" charset="0"/>
              </a:rPr>
              <a:t>3- إذا تغيرت مواصفات المنتج تغيراً كبيراً سبب ذلك خسارة باهظة .</a:t>
            </a:r>
            <a:endParaRPr lang="en-US" sz="2000" b="1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09860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5DB4B9-3FF4-4D55-BFC6-E33CD5B6E7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C2E213-F9A6-48F7-AF98-DC02BFD4DC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8177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5DB4B9-3FF4-4D55-BFC6-E33CD5B6E7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C2E213-F9A6-48F7-AF98-DC02BFD4DC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99667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5DB4B9-3FF4-4D55-BFC6-E33CD5B6E7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C2E213-F9A6-48F7-AF98-DC02BFD4DC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09983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5DB4B9-3FF4-4D55-BFC6-E33CD5B6E7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C2E213-F9A6-48F7-AF98-DC02BFD4DC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946210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CBB8AD-3EA7-401A-8E30-603413F79D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328" y="5171606"/>
            <a:ext cx="10515600" cy="674559"/>
          </a:xfrm>
        </p:spPr>
        <p:txBody>
          <a:bodyPr/>
          <a:lstStyle/>
          <a:p>
            <a:pPr marL="0" lvl="0" indent="0" algn="ctr" rtl="1">
              <a:buNone/>
            </a:pPr>
            <a:r>
              <a:rPr lang="en-US" sz="3600" dirty="0">
                <a:solidFill>
                  <a:prstClr val="white"/>
                </a:solidFill>
              </a:rPr>
              <a:t>THANK YOU</a:t>
            </a:r>
            <a:endParaRPr lang="ar-EG" sz="3600" dirty="0">
              <a:solidFill>
                <a:prstClr val="white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96718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5DB4B9-3FF4-4D55-BFC6-E33CD5B6E7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0" marR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ar-SA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ACS  Zomorrod Extra Bold"/>
              </a:rPr>
              <a:t>الفصل الثالث</a:t>
            </a:r>
            <a:br>
              <a:rPr 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ar-SA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ACS  Zomorrod Extra Bold"/>
              </a:rPr>
              <a:t>نظم (أساليب) الإنتاج</a:t>
            </a:r>
            <a:br>
              <a:rPr lang="en-US" sz="2800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C2E213-F9A6-48F7-AF98-DC02BFD4DC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 algn="r" rtl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ar-SA" sz="3600" b="1" dirty="0">
                <a:latin typeface="Calibri" panose="020F0502020204030204" pitchFamily="34" charset="0"/>
                <a:ea typeface="Calibri" panose="020F0502020204030204" pitchFamily="34" charset="0"/>
                <a:cs typeface="Adobe Arabic"/>
              </a:rPr>
              <a:t>تنقسم أساليب الإنتاج إلى :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749300" marR="0" indent="-60325" algn="r" rtl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ar-SA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</a:rPr>
              <a:t>■ أولاً : انتاج الوحدة (المفردة) :</a:t>
            </a:r>
            <a:endParaRPr lang="en-US" sz="2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749300" marR="0" indent="-60325" algn="r" rtl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ar-SA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</a:rPr>
              <a:t>■ ثانياً الإنتاج المستمر  :</a:t>
            </a:r>
            <a:endParaRPr lang="en-US" sz="2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749300" marR="0" indent="-60325" algn="r" rtl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ar-SA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</a:rPr>
              <a:t>■ ثالثاً : الإنتاج المتغير (التعاقدي)</a:t>
            </a:r>
            <a:endParaRPr lang="en-US" sz="2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749300" marR="0" indent="-60325" algn="r" rtl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ar-SA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</a:rPr>
              <a:t>■ رابعاً انتاج متغير ولكنه متكرر (الدفعة)</a:t>
            </a:r>
            <a:endParaRPr lang="en-US" sz="2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749300" marR="0" indent="-60325" algn="r" rtl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ar-SA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</a:rPr>
              <a:t>■ خامساً الإنتاج الكبير</a:t>
            </a:r>
            <a:r>
              <a:rPr lang="en-US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</a:rPr>
              <a:t>Mass production</a:t>
            </a:r>
            <a:r>
              <a:rPr lang="ar-SA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</a:rPr>
              <a:t> :</a:t>
            </a:r>
            <a:endParaRPr lang="en-US" sz="2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 rt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74617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5DB4B9-3FF4-4D55-BFC6-E33CD5B6E7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3112" y="479686"/>
            <a:ext cx="10515600" cy="791278"/>
          </a:xfrm>
        </p:spPr>
        <p:txBody>
          <a:bodyPr>
            <a:normAutofit/>
          </a:bodyPr>
          <a:lstStyle/>
          <a:p>
            <a:pPr lvl="0" indent="-228600" algn="r" rtl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ar-SA" sz="40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■ أولاً : انتاج الوحدة (المفردة) :</a:t>
            </a:r>
            <a:endParaRPr lang="en-US" sz="40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C2E213-F9A6-48F7-AF98-DC02BFD4DC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marR="0" indent="0" algn="r" rtl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ar-SA" sz="3200" b="1" dirty="0">
                <a:latin typeface="Calibri" panose="020F0502020204030204" pitchFamily="34" charset="0"/>
                <a:ea typeface="Calibri" panose="020F0502020204030204" pitchFamily="34" charset="0"/>
              </a:rPr>
              <a:t>هو انتاج الجزء (قطعة المنتج الواحدة) بمفردها بصرف النظر عن العدد المطلوب منها ويكون التشغيل منصب على انتهاء المنتج من أوله إلى آخرة بصفة فردية مثل صناعة سيارة</a:t>
            </a:r>
            <a:r>
              <a:rPr lang="ar-EG" sz="3200" b="1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ar-SA" sz="3200" b="1" dirty="0">
                <a:latin typeface="Calibri" panose="020F0502020204030204" pitchFamily="34" charset="0"/>
                <a:ea typeface="Calibri" panose="020F0502020204030204" pitchFamily="34" charset="0"/>
              </a:rPr>
              <a:t>بمواصفات خاصة . </a:t>
            </a:r>
            <a:endParaRPr lang="en-US" sz="3200" b="1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r" rtl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ar-SA" sz="3200" b="1" u="sng" dirty="0">
                <a:latin typeface="Calibri" panose="020F0502020204030204" pitchFamily="34" charset="0"/>
                <a:ea typeface="Calibri" panose="020F0502020204030204" pitchFamily="34" charset="0"/>
              </a:rPr>
              <a:t>◄ خصائص انتاج الوحدة :</a:t>
            </a:r>
            <a:r>
              <a:rPr lang="ar-SA" sz="3200" b="1" dirty="0">
                <a:latin typeface="Calibri" panose="020F0502020204030204" pitchFamily="34" charset="0"/>
                <a:ea typeface="Calibri" panose="020F0502020204030204" pitchFamily="34" charset="0"/>
              </a:rPr>
              <a:t> الانتاج بمواصفات خاصة جداً – يبدأ في المنتج ويتم التشغيل عليه بالكامل لحين الانتهاء منه .</a:t>
            </a:r>
            <a:endParaRPr lang="en-US" sz="3200" b="1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r" rtl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ar-SA" sz="3200" b="1" u="sng" dirty="0">
                <a:latin typeface="Calibri" panose="020F0502020204030204" pitchFamily="34" charset="0"/>
                <a:ea typeface="Calibri" panose="020F0502020204030204" pitchFamily="34" charset="0"/>
              </a:rPr>
              <a:t>◄  مميزات انتاج الوحدة :</a:t>
            </a:r>
            <a:r>
              <a:rPr lang="ar-SA" sz="3200" b="1" dirty="0">
                <a:latin typeface="Calibri" panose="020F0502020204030204" pitchFamily="34" charset="0"/>
                <a:ea typeface="Calibri" panose="020F0502020204030204" pitchFamily="34" charset="0"/>
              </a:rPr>
              <a:t> الحصول على المواصفات المطلوبة بدقة عالية . </a:t>
            </a:r>
            <a:endParaRPr lang="en-US" sz="3200" b="1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r" rtl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ar-SA" sz="3200" b="1" u="sng" dirty="0">
                <a:latin typeface="Calibri" panose="020F0502020204030204" pitchFamily="34" charset="0"/>
                <a:ea typeface="Calibri" panose="020F0502020204030204" pitchFamily="34" charset="0"/>
              </a:rPr>
              <a:t>◄ عيوب انتاج الوحدة : </a:t>
            </a:r>
            <a:r>
              <a:rPr lang="ar-SA" sz="3200" b="1" dirty="0">
                <a:latin typeface="Calibri" panose="020F0502020204030204" pitchFamily="34" charset="0"/>
                <a:ea typeface="Calibri" panose="020F0502020204030204" pitchFamily="34" charset="0"/>
              </a:rPr>
              <a:t> ارتفاع التكاليف – عدم التحميل الكامل للماكينات .</a:t>
            </a:r>
            <a:endParaRPr lang="en-US" sz="3200" b="1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04566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5DB4B9-3FF4-4D55-BFC6-E33CD5B6E7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43950"/>
          </a:xfrm>
        </p:spPr>
        <p:txBody>
          <a:bodyPr>
            <a:normAutofit/>
          </a:bodyPr>
          <a:lstStyle/>
          <a:p>
            <a:pPr lvl="0" indent="-228600" algn="r" rtl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ar-SA" sz="4000" b="1" u="sng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ثانياً الإنتاج المستمر  :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C2E213-F9A6-48F7-AF98-DC02BFD4DC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03092" y="1675724"/>
            <a:ext cx="10515600" cy="4351338"/>
          </a:xfrm>
        </p:spPr>
        <p:txBody>
          <a:bodyPr/>
          <a:lstStyle/>
          <a:p>
            <a:pPr algn="r" rtl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ar-SA" b="1" dirty="0">
                <a:latin typeface="Calibri" panose="020F0502020204030204" pitchFamily="34" charset="0"/>
                <a:ea typeface="Calibri" panose="020F0502020204030204" pitchFamily="34" charset="0"/>
              </a:rPr>
              <a:t>الإنتاج الذي تتتابع عملياته الانتاجية في تسلسل ثابت لا يتغير ولا يتبدل نتيجة ثبات مواصفات الإنتاج  لوقت طويل جداً . لذلك ترتب الآلات</a:t>
            </a:r>
            <a:endParaRPr lang="ar-EG" b="1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 indent="0" algn="r" rtl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ar-SA" b="1" dirty="0">
                <a:latin typeface="Calibri" panose="020F0502020204030204" pitchFamily="34" charset="0"/>
                <a:ea typeface="Calibri" panose="020F0502020204030204" pitchFamily="34" charset="0"/>
              </a:rPr>
              <a:t> تبعا لنوع الانتاج (أنظر الشكل)</a:t>
            </a:r>
            <a:endParaRPr lang="ar-EG" b="1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284163" marR="0" indent="-223838" algn="r" rtl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tabLst>
                <a:tab pos="7031038" algn="l"/>
              </a:tabLst>
            </a:pPr>
            <a:r>
              <a:rPr lang="ar-SA" b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ومن أمثلة الإنتاج المستمر صناعة السيارات و السكر</a:t>
            </a:r>
            <a:endParaRPr lang="ar-EG" b="1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60325" marR="0" indent="0" algn="r" rtl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  <a:tabLst>
                <a:tab pos="7031038" algn="l"/>
              </a:tabLst>
            </a:pPr>
            <a:r>
              <a:rPr lang="ar-SA" b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و الورق و الحديد و الصلب و السجائر و الدواء</a:t>
            </a:r>
            <a:r>
              <a:rPr lang="ar-EG" b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.</a:t>
            </a:r>
          </a:p>
          <a:p>
            <a:pPr marL="225425" indent="-165100" algn="r" rtl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tabLst>
                <a:tab pos="7031038" algn="l"/>
              </a:tabLst>
            </a:pPr>
            <a:r>
              <a:rPr lang="ar-SA" b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يهيئ انتاج بمستوى عالي من الجودة .</a:t>
            </a:r>
            <a:endParaRPr lang="en-US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r" rtl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endParaRPr lang="en-US" b="1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BDE5D0F-E3EC-4BA1-9F08-940E0E0E771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" y="2403762"/>
            <a:ext cx="4653663" cy="4089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76986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C2E213-F9A6-48F7-AF98-DC02BFD4DC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23672" y="491499"/>
            <a:ext cx="9330129" cy="5819359"/>
          </a:xfrm>
        </p:spPr>
        <p:txBody>
          <a:bodyPr>
            <a:normAutofit fontScale="70000" lnSpcReduction="20000"/>
          </a:bodyPr>
          <a:lstStyle/>
          <a:p>
            <a:pPr marL="0" marR="0" indent="0" algn="r" rtl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ar-SA" sz="4400" b="1" u="sng" dirty="0">
                <a:latin typeface="Calibri" panose="020F0502020204030204" pitchFamily="34" charset="0"/>
                <a:ea typeface="Calibri" panose="020F0502020204030204" pitchFamily="34" charset="0"/>
              </a:rPr>
              <a:t>◄ </a:t>
            </a:r>
            <a:r>
              <a:rPr lang="ar-SA" sz="5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</a:rPr>
              <a:t>خصائص الإنتاج المستمر :</a:t>
            </a:r>
            <a:endParaRPr lang="en-US" sz="5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ar-SA" sz="4400" b="1" dirty="0">
                <a:latin typeface="Calibri" panose="020F0502020204030204" pitchFamily="34" charset="0"/>
                <a:ea typeface="Calibri" panose="020F0502020204030204" pitchFamily="34" charset="0"/>
              </a:rPr>
              <a:t>1- كمية الانتاج كبيرة جداً .			</a:t>
            </a:r>
            <a:endParaRPr lang="en-US" sz="4400" b="1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ar-SA" sz="4400" b="1" dirty="0">
                <a:latin typeface="Calibri" panose="020F0502020204030204" pitchFamily="34" charset="0"/>
                <a:ea typeface="Calibri" panose="020F0502020204030204" pitchFamily="34" charset="0"/>
              </a:rPr>
              <a:t>2- تشابه مواصفات المنتج .</a:t>
            </a:r>
            <a:r>
              <a:rPr lang="en-US" sz="4400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</a:t>
            </a:r>
            <a:r>
              <a:rPr lang="ar-SA" sz="4400" b="1" dirty="0">
                <a:latin typeface="Calibri" panose="020F0502020204030204" pitchFamily="34" charset="0"/>
                <a:ea typeface="Calibri" panose="020F0502020204030204" pitchFamily="34" charset="0"/>
              </a:rPr>
              <a:t>	</a:t>
            </a:r>
            <a:endParaRPr lang="en-US" sz="4400" b="1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ar-SA" sz="4400" b="1" dirty="0">
                <a:latin typeface="Calibri" panose="020F0502020204030204" pitchFamily="34" charset="0"/>
                <a:ea typeface="Calibri" panose="020F0502020204030204" pitchFamily="34" charset="0"/>
              </a:rPr>
              <a:t>3- الماكينات المستخدمة تخصصية .		</a:t>
            </a:r>
            <a:endParaRPr lang="en-US" sz="4400" b="1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ar-SA" sz="4400" b="1" dirty="0">
                <a:latin typeface="Calibri" panose="020F0502020204030204" pitchFamily="34" charset="0"/>
                <a:ea typeface="Calibri" panose="020F0502020204030204" pitchFamily="34" charset="0"/>
              </a:rPr>
              <a:t>4- ترتيب الآلات تبعاً لمواصفات المنتج ولا تتغير .</a:t>
            </a:r>
            <a:endParaRPr lang="en-US" sz="4400" b="1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ar-SA" sz="4400" b="1" dirty="0">
                <a:latin typeface="Calibri" panose="020F0502020204030204" pitchFamily="34" charset="0"/>
                <a:ea typeface="Calibri" panose="020F0502020204030204" pitchFamily="34" charset="0"/>
              </a:rPr>
              <a:t>5- قلة الخامات تحت التشغيل .		</a:t>
            </a:r>
            <a:endParaRPr lang="en-US" sz="4400" b="1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ar-SA" sz="4400" b="1" dirty="0">
                <a:latin typeface="Calibri" panose="020F0502020204030204" pitchFamily="34" charset="0"/>
                <a:ea typeface="Calibri" panose="020F0502020204030204" pitchFamily="34" charset="0"/>
              </a:rPr>
              <a:t>6- العمال نصف مهرة .</a:t>
            </a:r>
            <a:endParaRPr lang="en-US" sz="4400" b="1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ar-SA" sz="4400" b="1" dirty="0">
                <a:latin typeface="Calibri" panose="020F0502020204030204" pitchFamily="34" charset="0"/>
                <a:ea typeface="Calibri" panose="020F0502020204030204" pitchFamily="34" charset="0"/>
              </a:rPr>
              <a:t>7- الإشراف على العمال سهل .</a:t>
            </a:r>
            <a:endParaRPr lang="en-US" sz="4400" b="1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ar-SA" sz="4400" b="1" dirty="0">
                <a:latin typeface="Calibri" panose="020F0502020204030204" pitchFamily="34" charset="0"/>
                <a:ea typeface="Calibri" panose="020F0502020204030204" pitchFamily="34" charset="0"/>
              </a:rPr>
              <a:t>8- تعطي التعليمات في بداية الإنتاج فقط .</a:t>
            </a:r>
            <a:endParaRPr lang="en-US" sz="4400" b="1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ar-SA" sz="4400" b="1" dirty="0">
                <a:latin typeface="Calibri" panose="020F0502020204030204" pitchFamily="34" charset="0"/>
                <a:ea typeface="Calibri" panose="020F0502020204030204" pitchFamily="34" charset="0"/>
              </a:rPr>
              <a:t>9- رأس المال الم</a:t>
            </a:r>
            <a:r>
              <a:rPr lang="ar-EG" sz="4400" b="1" dirty="0">
                <a:latin typeface="Calibri" panose="020F0502020204030204" pitchFamily="34" charset="0"/>
                <a:ea typeface="Calibri" panose="020F0502020204030204" pitchFamily="34" charset="0"/>
              </a:rPr>
              <a:t>ستثمر</a:t>
            </a:r>
            <a:r>
              <a:rPr lang="ar-SA" sz="4400" b="1" dirty="0">
                <a:latin typeface="Calibri" panose="020F0502020204030204" pitchFamily="34" charset="0"/>
                <a:ea typeface="Calibri" panose="020F0502020204030204" pitchFamily="34" charset="0"/>
              </a:rPr>
              <a:t> كبير .</a:t>
            </a:r>
            <a:endParaRPr lang="en-US" sz="4400" b="1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ar-SA" sz="4400" b="1" dirty="0">
                <a:latin typeface="Calibri" panose="020F0502020204030204" pitchFamily="34" charset="0"/>
                <a:ea typeface="Calibri" panose="020F0502020204030204" pitchFamily="34" charset="0"/>
              </a:rPr>
              <a:t>10- يجب أن تتزامن العملية الانتاجية لكل ماكينة .</a:t>
            </a:r>
            <a:endParaRPr lang="en-US" sz="4400" b="1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ar-SA" sz="4400" b="1" dirty="0">
                <a:latin typeface="Calibri" panose="020F0502020204030204" pitchFamily="34" charset="0"/>
                <a:ea typeface="Calibri" panose="020F0502020204030204" pitchFamily="34" charset="0"/>
              </a:rPr>
              <a:t>11- تعطيل أي آلة يؤدي إلى </a:t>
            </a:r>
            <a:r>
              <a:rPr lang="ar-EG" sz="4400" b="1" dirty="0">
                <a:latin typeface="Calibri" panose="020F0502020204030204" pitchFamily="34" charset="0"/>
                <a:ea typeface="Calibri" panose="020F0502020204030204" pitchFamily="34" charset="0"/>
              </a:rPr>
              <a:t>تو</a:t>
            </a:r>
            <a:r>
              <a:rPr lang="ar-SA" sz="4400" b="1" dirty="0">
                <a:latin typeface="Calibri" panose="020F0502020204030204" pitchFamily="34" charset="0"/>
                <a:ea typeface="Calibri" panose="020F0502020204030204" pitchFamily="34" charset="0"/>
              </a:rPr>
              <a:t>قف الإنتاج .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23580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C2E213-F9A6-48F7-AF98-DC02BFD4DC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22492" y="284813"/>
            <a:ext cx="7531308" cy="5892150"/>
          </a:xfrm>
        </p:spPr>
        <p:txBody>
          <a:bodyPr>
            <a:normAutofit fontScale="85000" lnSpcReduction="20000"/>
          </a:bodyPr>
          <a:lstStyle/>
          <a:p>
            <a:pPr marL="0" indent="0" algn="r" rtl="1">
              <a:lnSpc>
                <a:spcPct val="115000"/>
              </a:lnSpc>
              <a:spcBef>
                <a:spcPts val="0"/>
              </a:spcBef>
              <a:buNone/>
            </a:pPr>
            <a:r>
              <a:rPr lang="ar-SA" sz="38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</a:rPr>
              <a:t>مميزات الإنتاج المستمر :</a:t>
            </a:r>
            <a:endParaRPr lang="en-US" sz="3800" b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ar-SA" sz="3800" b="1" dirty="0">
                <a:latin typeface="Calibri" panose="020F0502020204030204" pitchFamily="34" charset="0"/>
                <a:ea typeface="Calibri" panose="020F0502020204030204" pitchFamily="34" charset="0"/>
              </a:rPr>
              <a:t>1- لا يحتاج إلى عمال مهرة .</a:t>
            </a:r>
            <a:endParaRPr lang="en-US" sz="3800" b="1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ar-SA" sz="3800" b="1" dirty="0">
                <a:latin typeface="Calibri" panose="020F0502020204030204" pitchFamily="34" charset="0"/>
                <a:ea typeface="Calibri" panose="020F0502020204030204" pitchFamily="34" charset="0"/>
              </a:rPr>
              <a:t>2- سهولة الإشراف على العمال .</a:t>
            </a:r>
            <a:endParaRPr lang="en-US" sz="3800" b="1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ar-SA" sz="3800" b="1" dirty="0">
                <a:latin typeface="Calibri" panose="020F0502020204030204" pitchFamily="34" charset="0"/>
                <a:ea typeface="Calibri" panose="020F0502020204030204" pitchFamily="34" charset="0"/>
              </a:rPr>
              <a:t>3- سهولة الإشراف على تتبع تسلسل عمليات التشغيل .	</a:t>
            </a:r>
            <a:endParaRPr lang="en-US" sz="3800" b="1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ar-SA" sz="3800" b="1" dirty="0">
                <a:latin typeface="Calibri" panose="020F0502020204030204" pitchFamily="34" charset="0"/>
                <a:ea typeface="Calibri" panose="020F0502020204030204" pitchFamily="34" charset="0"/>
              </a:rPr>
              <a:t>4- زمن الإنتاج قصير .</a:t>
            </a:r>
            <a:endParaRPr lang="en-US" sz="3800" b="1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ar-SA" sz="3800" b="1" dirty="0">
                <a:latin typeface="Calibri" panose="020F0502020204030204" pitchFamily="34" charset="0"/>
                <a:ea typeface="Calibri" panose="020F0502020204030204" pitchFamily="34" charset="0"/>
              </a:rPr>
              <a:t>5- توفير في نقل المنتج .</a:t>
            </a:r>
            <a:endParaRPr lang="en-US" sz="3800" b="1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r" rtl="1">
              <a:lnSpc>
                <a:spcPct val="115000"/>
              </a:lnSpc>
              <a:spcBef>
                <a:spcPts val="0"/>
              </a:spcBef>
              <a:buNone/>
            </a:pPr>
            <a:endParaRPr lang="en-US" sz="3800" b="1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r" rtl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ar-SA" sz="3800" b="1" u="sng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عيوب  الإنتاج المستمر :</a:t>
            </a:r>
            <a:endParaRPr lang="en-US" sz="3800" b="1" u="sng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ar-SA" sz="3800" b="1" dirty="0">
                <a:latin typeface="Calibri" panose="020F0502020204030204" pitchFamily="34" charset="0"/>
                <a:ea typeface="Calibri" panose="020F0502020204030204" pitchFamily="34" charset="0"/>
              </a:rPr>
              <a:t>1- تعطيل أي ماكينة يؤدى إلى ت</a:t>
            </a:r>
            <a:r>
              <a:rPr lang="ar-EG" sz="3800" b="1" dirty="0">
                <a:latin typeface="Calibri" panose="020F0502020204030204" pitchFamily="34" charset="0"/>
                <a:ea typeface="Calibri" panose="020F0502020204030204" pitchFamily="34" charset="0"/>
              </a:rPr>
              <a:t>و</a:t>
            </a:r>
            <a:r>
              <a:rPr lang="ar-SA" sz="3800" b="1" dirty="0">
                <a:latin typeface="Calibri" panose="020F0502020204030204" pitchFamily="34" charset="0"/>
                <a:ea typeface="Calibri" panose="020F0502020204030204" pitchFamily="34" charset="0"/>
              </a:rPr>
              <a:t>قف الانتاج .</a:t>
            </a:r>
            <a:endParaRPr lang="en-US" sz="3800" b="1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ar-SA" sz="3800" b="1" dirty="0">
                <a:latin typeface="Calibri" panose="020F0502020204030204" pitchFamily="34" charset="0"/>
                <a:ea typeface="Calibri" panose="020F0502020204030204" pitchFamily="34" charset="0"/>
              </a:rPr>
              <a:t>2- تحتاج رأس مال مستثمر كبير .</a:t>
            </a:r>
            <a:endParaRPr lang="en-US" sz="3800" b="1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ar-SA" sz="3800" b="1" dirty="0">
                <a:latin typeface="Calibri" panose="020F0502020204030204" pitchFamily="34" charset="0"/>
                <a:ea typeface="Calibri" panose="020F0502020204030204" pitchFamily="34" charset="0"/>
              </a:rPr>
              <a:t>3- صعوبة الإشراف الفني على العمال .</a:t>
            </a:r>
            <a:endParaRPr lang="en-US" sz="3800" b="1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ar-SA" sz="3800" b="1" dirty="0">
                <a:latin typeface="Calibri" panose="020F0502020204030204" pitchFamily="34" charset="0"/>
                <a:ea typeface="Calibri" panose="020F0502020204030204" pitchFamily="34" charset="0"/>
              </a:rPr>
              <a:t>4- يجب أن تتزامن العملية الإنتاجية </a:t>
            </a:r>
            <a:endParaRPr lang="en-US" sz="3800" b="1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2785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5DB4B9-3FF4-4D55-BFC6-E33CD5B6E7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marR="0" algn="r" rtl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ar-SA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ثالثاً : الإنتاج المتغير (التعاقدي)</a:t>
            </a:r>
            <a:endParaRPr lang="en-US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C2E213-F9A6-48F7-AF98-DC02BFD4DC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825625"/>
            <a:ext cx="11353800" cy="4800598"/>
          </a:xfrm>
        </p:spPr>
        <p:txBody>
          <a:bodyPr/>
          <a:lstStyle/>
          <a:p>
            <a:pPr marL="0" marR="0" algn="r" rtl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tabLst>
                <a:tab pos="457200" algn="l"/>
                <a:tab pos="914400" algn="l"/>
                <a:tab pos="1371600" algn="l"/>
                <a:tab pos="1828800" algn="l"/>
                <a:tab pos="3322955" algn="ctr"/>
              </a:tabLst>
            </a:pPr>
            <a:r>
              <a:rPr lang="ar-SA" b="1" dirty="0">
                <a:latin typeface="Calibri" panose="020F0502020204030204" pitchFamily="34" charset="0"/>
                <a:ea typeface="Calibri" panose="020F0502020204030204" pitchFamily="34" charset="0"/>
              </a:rPr>
              <a:t>الإنتاج الذي يتغير مواصفاته من وقت لآخر تبعاً لطلبات المستهلكين لكميات محددة لهذا المنتج . لذلك ترتب الماكينات تبعاً لنوع العملية (أنظر الشكل)</a:t>
            </a:r>
            <a:r>
              <a:rPr lang="ar-SA" dirty="0">
                <a:latin typeface="Calibri" panose="020F0502020204030204" pitchFamily="34" charset="0"/>
                <a:ea typeface="Calibri" panose="020F0502020204030204" pitchFamily="34" charset="0"/>
              </a:rPr>
              <a:t>	 </a:t>
            </a:r>
            <a:endParaRPr lang="ar-EG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 indent="0" algn="r" rtl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  <a:tabLst>
                <a:tab pos="457200" algn="l"/>
                <a:tab pos="914400" algn="l"/>
                <a:tab pos="1371600" algn="l"/>
                <a:tab pos="1828800" algn="l"/>
                <a:tab pos="3322955" algn="ctr"/>
              </a:tabLst>
            </a:pPr>
            <a:r>
              <a:rPr lang="ar-SA" sz="2000" b="1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ar-SA" sz="3600" b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ومن أمثلة الإنتاج المتغير :</a:t>
            </a:r>
            <a:endParaRPr lang="ar-EG" sz="3600" b="1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 indent="0" algn="r" rtl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  <a:tabLst>
                <a:tab pos="457200" algn="l"/>
                <a:tab pos="914400" algn="l"/>
                <a:tab pos="1371600" algn="l"/>
                <a:tab pos="1828800" algn="l"/>
                <a:tab pos="3322955" algn="ctr"/>
              </a:tabLst>
            </a:pPr>
            <a:r>
              <a:rPr lang="ar-SA" sz="3600" b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 صناعة الطائرات – السفن – </a:t>
            </a:r>
            <a:endParaRPr lang="ar-EG" sz="3600" b="1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 indent="0" algn="r" rtl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  <a:tabLst>
                <a:tab pos="457200" algn="l"/>
                <a:tab pos="914400" algn="l"/>
                <a:tab pos="1371600" algn="l"/>
                <a:tab pos="1828800" algn="l"/>
                <a:tab pos="3322955" algn="ctr"/>
              </a:tabLst>
            </a:pPr>
            <a:r>
              <a:rPr lang="ar-SA" sz="3600" b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آلات الورش – الكباري </a:t>
            </a:r>
            <a:endParaRPr lang="en-US" sz="3600" dirty="0">
              <a:solidFill>
                <a:srgbClr val="002060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9F9C39D-68D5-41FE-8EC7-C05BD69A8EB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2084" y="2930007"/>
            <a:ext cx="4782217" cy="36962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78409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C2E213-F9A6-48F7-AF98-DC02BFD4DC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69823"/>
            <a:ext cx="10515600" cy="5981075"/>
          </a:xfrm>
        </p:spPr>
        <p:txBody>
          <a:bodyPr>
            <a:normAutofit/>
          </a:bodyPr>
          <a:lstStyle/>
          <a:p>
            <a:pPr marL="0" marR="0" indent="0" algn="r" rtl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ar-SA" sz="3200" b="1" u="sng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خصائص الإنتاج المتغير  :</a:t>
            </a:r>
            <a:r>
              <a:rPr lang="ar-SA" sz="32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endParaRPr lang="en-US" sz="3200" b="1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04813" marR="0" indent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ar-SA" sz="3200" b="1" dirty="0">
                <a:latin typeface="Calibri" panose="020F0502020204030204" pitchFamily="34" charset="0"/>
                <a:ea typeface="Calibri" panose="020F0502020204030204" pitchFamily="34" charset="0"/>
              </a:rPr>
              <a:t>1- المنتجات  غير متشابه .</a:t>
            </a:r>
            <a:endParaRPr lang="en-US" sz="3200" b="1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04813" marR="0" indent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ar-SA" sz="3200" b="1" dirty="0">
                <a:latin typeface="Calibri" panose="020F0502020204030204" pitchFamily="34" charset="0"/>
                <a:ea typeface="Calibri" panose="020F0502020204030204" pitchFamily="34" charset="0"/>
              </a:rPr>
              <a:t>2- الكمية  المطلوبة صغيرة نسبياً ومتغيرة .</a:t>
            </a:r>
            <a:endParaRPr lang="en-US" sz="3200" b="1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04813" marR="0" indent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ar-SA" sz="3200" b="1" dirty="0">
                <a:latin typeface="Calibri" panose="020F0502020204030204" pitchFamily="34" charset="0"/>
                <a:ea typeface="Calibri" panose="020F0502020204030204" pitchFamily="34" charset="0"/>
              </a:rPr>
              <a:t>3- الآلات غير متخصصة .</a:t>
            </a:r>
            <a:endParaRPr lang="en-US" sz="3200" b="1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04813" marR="0" indent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ar-SA" sz="3200" b="1" dirty="0">
                <a:latin typeface="Calibri" panose="020F0502020204030204" pitchFamily="34" charset="0"/>
                <a:ea typeface="Calibri" panose="020F0502020204030204" pitchFamily="34" charset="0"/>
              </a:rPr>
              <a:t>4- يجب أن يكون العمال علي قدر عالي من المهارة .</a:t>
            </a:r>
            <a:endParaRPr lang="en-US" sz="3200" b="1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04813" marR="0" indent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ar-SA" sz="3200" b="1" dirty="0">
                <a:latin typeface="Calibri" panose="020F0502020204030204" pitchFamily="34" charset="0"/>
                <a:ea typeface="Calibri" panose="020F0502020204030204" pitchFamily="34" charset="0"/>
              </a:rPr>
              <a:t>5- كل طلبية تحتاج إلى تخطيط مختلف و تسلسل عمليات تشغيل مختلفة .</a:t>
            </a:r>
            <a:endParaRPr lang="en-US" sz="3200" b="1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04813" marR="0" indent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ar-SA" sz="3200" b="1" dirty="0">
                <a:latin typeface="Calibri" panose="020F0502020204030204" pitchFamily="34" charset="0"/>
                <a:ea typeface="Calibri" panose="020F0502020204030204" pitchFamily="34" charset="0"/>
              </a:rPr>
              <a:t>6- كثرة الخامات تحت التشغيل . </a:t>
            </a:r>
            <a:endParaRPr lang="en-US" sz="3200" b="1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04813" marR="0" indent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ar-SA" sz="3200" b="1" dirty="0">
                <a:latin typeface="Calibri" panose="020F0502020204030204" pitchFamily="34" charset="0"/>
                <a:ea typeface="Calibri" panose="020F0502020204030204" pitchFamily="34" charset="0"/>
              </a:rPr>
              <a:t>7- الإشراف على العمال و تتبع تسلسل عمليات التشغيل صعب .</a:t>
            </a:r>
            <a:endParaRPr lang="en-US" sz="3200" b="1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04813" marR="0" indent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ar-SA" sz="3200" b="1" dirty="0">
                <a:latin typeface="Calibri" panose="020F0502020204030204" pitchFamily="34" charset="0"/>
                <a:ea typeface="Calibri" panose="020F0502020204030204" pitchFamily="34" charset="0"/>
              </a:rPr>
              <a:t>8- تتغير التعليمات للعمال ك</a:t>
            </a:r>
            <a:r>
              <a:rPr lang="ar-EG" sz="3200" b="1" dirty="0">
                <a:latin typeface="Calibri" panose="020F0502020204030204" pitchFamily="34" charset="0"/>
                <a:ea typeface="Calibri" panose="020F0502020204030204" pitchFamily="34" charset="0"/>
              </a:rPr>
              <a:t>ل</a:t>
            </a:r>
            <a:r>
              <a:rPr lang="ar-SA" sz="3200" b="1" dirty="0">
                <a:latin typeface="Calibri" panose="020F0502020204030204" pitchFamily="34" charset="0"/>
                <a:ea typeface="Calibri" panose="020F0502020204030204" pitchFamily="34" charset="0"/>
              </a:rPr>
              <a:t>ما تغير المنتج .</a:t>
            </a:r>
          </a:p>
          <a:p>
            <a:pPr marL="0" indent="0" algn="r" rtl="1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36614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C2E213-F9A6-48F7-AF98-DC02BFD4DC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89744"/>
            <a:ext cx="10515600" cy="6056026"/>
          </a:xfrm>
        </p:spPr>
        <p:txBody>
          <a:bodyPr>
            <a:normAutofit fontScale="85000" lnSpcReduction="20000"/>
          </a:bodyPr>
          <a:lstStyle/>
          <a:p>
            <a:pPr marL="0" indent="0" algn="r" rtl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ar-SA" sz="4200" b="1" u="sng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◄ مميزات الإنتاج المتغير :</a:t>
            </a:r>
            <a:endParaRPr lang="en-US" sz="4200" b="1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ar-SA" sz="4200" b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1- المرونة الكاملة لتغير المنتج </a:t>
            </a:r>
            <a:r>
              <a:rPr lang="en-US" sz="4200" b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</a:t>
            </a:r>
          </a:p>
          <a:p>
            <a:pPr marL="0" indent="0" algn="r" rtl="1">
              <a:buNone/>
            </a:pPr>
            <a:r>
              <a:rPr lang="ar-SA" sz="4200" b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2- تعطل أي ماكينة لا يؤدي إلى توقف الإنتاج</a:t>
            </a:r>
            <a:endParaRPr lang="ar-EG" sz="4200" b="1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indent="0" algn="r" rtl="1">
              <a:buNone/>
            </a:pPr>
            <a:r>
              <a:rPr lang="ar-SA" sz="4200" b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3- قلة رأس المال المستثمر </a:t>
            </a:r>
            <a:endParaRPr lang="ar-EG" sz="4200" b="1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indent="0" algn="r" rtl="1">
              <a:buNone/>
            </a:pPr>
            <a:r>
              <a:rPr lang="ar-SA" sz="4200" b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4- سهولة الإشراف الفني على العمال </a:t>
            </a:r>
            <a:endParaRPr lang="ar-EG" sz="4200" b="1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indent="0" algn="r" rtl="1">
              <a:buNone/>
            </a:pPr>
            <a:endParaRPr lang="ar-EG" sz="4200" b="1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indent="0" algn="r" rtl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  <a:tabLst>
                <a:tab pos="359410" algn="l"/>
              </a:tabLst>
            </a:pPr>
            <a:r>
              <a:rPr lang="ar-SA" sz="4200" b="1" u="sng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◄ عيوب الإنتاج المتغير :</a:t>
            </a:r>
            <a:endParaRPr lang="en-US" sz="4200" b="1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359410" algn="l"/>
              </a:tabLst>
            </a:pPr>
            <a:r>
              <a:rPr lang="ar-SA" sz="4200" b="1" dirty="0">
                <a:latin typeface="Calibri" panose="020F0502020204030204" pitchFamily="34" charset="0"/>
                <a:ea typeface="Calibri" panose="020F0502020204030204" pitchFamily="34" charset="0"/>
              </a:rPr>
              <a:t>1- </a:t>
            </a:r>
            <a:r>
              <a:rPr lang="ar-SA" sz="4200" b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صعوبة الإشراف على العمال و تتبع تسلسل عمليات التشغيل .</a:t>
            </a:r>
            <a:endParaRPr lang="en-US" sz="4200" b="1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359410" algn="l"/>
              </a:tabLst>
            </a:pPr>
            <a:r>
              <a:rPr lang="ar-SA" sz="4200" b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2- يحتاج إلى عمال مهرة .</a:t>
            </a:r>
            <a:endParaRPr lang="en-US" sz="4200" b="1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359410" algn="l"/>
              </a:tabLst>
            </a:pPr>
            <a:r>
              <a:rPr lang="ar-SA" sz="4200" b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3- كل طلبية تحتاج  إلى تخطيط جديد .</a:t>
            </a:r>
            <a:endParaRPr lang="en-US" sz="4200" b="1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359410" algn="l"/>
              </a:tabLst>
            </a:pPr>
            <a:r>
              <a:rPr lang="ar-SA" sz="4200" b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4- كل طلبية تحتاج إلى تعليمات جديدة . </a:t>
            </a:r>
            <a:endParaRPr lang="en-US" sz="4200" b="1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 rt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79850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688</Words>
  <Application>Microsoft Office PowerPoint</Application>
  <PresentationFormat>Widescreen</PresentationFormat>
  <Paragraphs>102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Calibri</vt:lpstr>
      <vt:lpstr>Calibri Light</vt:lpstr>
      <vt:lpstr>Roboto</vt:lpstr>
      <vt:lpstr>Office Theme</vt:lpstr>
      <vt:lpstr>تنظيم صناعي  أ.م.د/ عادل عبدالمنعم أبوخزيم</vt:lpstr>
      <vt:lpstr>الفصل الثالث نظم (أساليب) الإنتاج </vt:lpstr>
      <vt:lpstr>■ أولاً : انتاج الوحدة (المفردة) :</vt:lpstr>
      <vt:lpstr>ثانياً الإنتاج المستمر  :</vt:lpstr>
      <vt:lpstr>PowerPoint Presentation</vt:lpstr>
      <vt:lpstr>PowerPoint Presentation</vt:lpstr>
      <vt:lpstr>ثالثاً : الإنتاج المتغير (التعاقدي)</vt:lpstr>
      <vt:lpstr>PowerPoint Presentation</vt:lpstr>
      <vt:lpstr>PowerPoint Presentation</vt:lpstr>
      <vt:lpstr>رابعاً انتاج متغير ولكنه متكرر (الدفعة)</vt:lpstr>
      <vt:lpstr>PowerPoint Presentation</vt:lpstr>
      <vt:lpstr>خامساً الإنتاج الكبير Mass production: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Adel Abokhozaim</dc:creator>
  <cp:lastModifiedBy>Adel Abokhozaim</cp:lastModifiedBy>
  <cp:revision>10</cp:revision>
  <dcterms:created xsi:type="dcterms:W3CDTF">2020-03-22T03:57:15Z</dcterms:created>
  <dcterms:modified xsi:type="dcterms:W3CDTF">2020-03-29T20:57:26Z</dcterms:modified>
</cp:coreProperties>
</file>