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9" r:id="rId20"/>
    <p:sldId id="280" r:id="rId21"/>
    <p:sldId id="281" r:id="rId22"/>
    <p:sldId id="278" r:id="rId23"/>
    <p:sldId id="282" r:id="rId24"/>
    <p:sldId id="283" r:id="rId25"/>
    <p:sldId id="28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E91B-FC03-4892-9280-6EE8B59CA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2F196D-0169-41BC-9F91-BD3C2A6A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BFBBA-BF39-41EB-8102-838AB7873A2A}"/>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5" name="Footer Placeholder 4">
            <a:extLst>
              <a:ext uri="{FF2B5EF4-FFF2-40B4-BE49-F238E27FC236}">
                <a16:creationId xmlns:a16="http://schemas.microsoft.com/office/drawing/2014/main" id="{2B54ECB5-3469-43F3-9184-BED8E314F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B5DF6-9F3A-49A4-A641-E13A63E1C7A0}"/>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47976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11A5-3E04-46E2-B73B-6CE0EE3CB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7A1C7E-6B5F-4EB4-B9F5-30337889D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441B8-3E70-4075-AA6D-5D843B977361}"/>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5" name="Footer Placeholder 4">
            <a:extLst>
              <a:ext uri="{FF2B5EF4-FFF2-40B4-BE49-F238E27FC236}">
                <a16:creationId xmlns:a16="http://schemas.microsoft.com/office/drawing/2014/main" id="{DFDA61BF-A249-410C-83DC-16D396C75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F047B-5457-4DD6-93E3-3D506D216C7E}"/>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02381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39AE1-78FE-40EB-86DD-160A27520C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F2EA3-4B3B-4212-8286-F709F2284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F8792-D102-43B8-ADE0-713A4F069F84}"/>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5" name="Footer Placeholder 4">
            <a:extLst>
              <a:ext uri="{FF2B5EF4-FFF2-40B4-BE49-F238E27FC236}">
                <a16:creationId xmlns:a16="http://schemas.microsoft.com/office/drawing/2014/main" id="{1AB71377-1D51-4255-9E6E-F3242C652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F5A3B-5E7D-4215-98CD-DA2B0031AD2E}"/>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08487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ECD3-E836-4024-ADFF-AC2A7EFC7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A3D81-E66E-41B5-BF5E-B99EBA271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AAC4A-E045-4E35-A5BA-7E9C2BE94B18}"/>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5" name="Footer Placeholder 4">
            <a:extLst>
              <a:ext uri="{FF2B5EF4-FFF2-40B4-BE49-F238E27FC236}">
                <a16:creationId xmlns:a16="http://schemas.microsoft.com/office/drawing/2014/main" id="{4C743867-0304-42EA-A723-D9065C3BD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F6555-6468-415E-A3B2-32D5815D7428}"/>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8324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108D-E00A-470E-BC32-7A8877278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53AA6-23AE-4EC2-B688-B41DD12A3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BCA16-2DA5-4CD8-965F-D9EA1E48DF41}"/>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5" name="Footer Placeholder 4">
            <a:extLst>
              <a:ext uri="{FF2B5EF4-FFF2-40B4-BE49-F238E27FC236}">
                <a16:creationId xmlns:a16="http://schemas.microsoft.com/office/drawing/2014/main" id="{4ADB57FD-D6F5-4D60-AE7F-E7823B733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2BC28-EA1F-482E-8A90-787E4B36C786}"/>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378077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1DEF-B5D9-4D77-AEBB-BE61B768C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A768D-121B-4BCF-904D-41024D3D6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99DF7-99F8-4A07-A9E0-49E06B417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36B79-F771-4E11-9114-804C837213D0}"/>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6" name="Footer Placeholder 5">
            <a:extLst>
              <a:ext uri="{FF2B5EF4-FFF2-40B4-BE49-F238E27FC236}">
                <a16:creationId xmlns:a16="http://schemas.microsoft.com/office/drawing/2014/main" id="{5B8C6585-C611-4294-B318-E1B111374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DA080-8980-427B-AFF2-19AA624CCCF2}"/>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126045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B0B7-94A0-409E-83F9-64E3204FC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2316D-FEE6-43F8-BC31-4451971A4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111E8-0CE2-414D-AEC7-D8FB30E31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ECA088-C7A3-4FF2-B4A5-10585AC85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AE17D8-049B-411F-ADB4-3ADAC49493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88AB0-9FA5-4E2E-8C65-5755F61AF5FF}"/>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8" name="Footer Placeholder 7">
            <a:extLst>
              <a:ext uri="{FF2B5EF4-FFF2-40B4-BE49-F238E27FC236}">
                <a16:creationId xmlns:a16="http://schemas.microsoft.com/office/drawing/2014/main" id="{08C742DA-3EF0-42CD-8DFF-9E23C801D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E52DD-6FA2-4BC5-A160-BAA83C08CA17}"/>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118819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9B3B-5FF3-4FBA-93FA-C2FA115FF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D6EC7-267E-4826-86BB-42D61EBC0791}"/>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4" name="Footer Placeholder 3">
            <a:extLst>
              <a:ext uri="{FF2B5EF4-FFF2-40B4-BE49-F238E27FC236}">
                <a16:creationId xmlns:a16="http://schemas.microsoft.com/office/drawing/2014/main" id="{66681823-49F0-4508-B1EE-008CBBF4C0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69D72E-6ABA-4F65-A556-DA2CA0461EA0}"/>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172151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14B0A-29C3-40D3-9866-3C8AD3C8ACBA}"/>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3" name="Footer Placeholder 2">
            <a:extLst>
              <a:ext uri="{FF2B5EF4-FFF2-40B4-BE49-F238E27FC236}">
                <a16:creationId xmlns:a16="http://schemas.microsoft.com/office/drawing/2014/main" id="{74A20B82-DBC5-4B05-AD8B-F6C34D2B50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2B06B-70F6-4A65-AF46-58C894C7D34B}"/>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98416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5CFF-EF2A-4EC9-A482-82DB4EB30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13760-277E-460E-A1DD-28B02ABDC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56678-DC71-4799-A75B-6A7BBC5CA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134C7-A473-4E37-8C03-AF532429F5F9}"/>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6" name="Footer Placeholder 5">
            <a:extLst>
              <a:ext uri="{FF2B5EF4-FFF2-40B4-BE49-F238E27FC236}">
                <a16:creationId xmlns:a16="http://schemas.microsoft.com/office/drawing/2014/main" id="{9180B3B9-E396-40B2-B9F9-37FD6E906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D69AF-652B-47D0-BDB5-9BDDF26AC6E4}"/>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218286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EBD7-7128-47CA-854A-8758FD418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5BB46-8923-4D24-B5AD-0E49BB698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EE858C-11C8-49AB-8B08-B6C4CA6F2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524B2-9C13-4CED-A9C2-5818F9D2EA36}"/>
              </a:ext>
            </a:extLst>
          </p:cNvPr>
          <p:cNvSpPr>
            <a:spLocks noGrp="1"/>
          </p:cNvSpPr>
          <p:nvPr>
            <p:ph type="dt" sz="half" idx="10"/>
          </p:nvPr>
        </p:nvSpPr>
        <p:spPr/>
        <p:txBody>
          <a:bodyPr/>
          <a:lstStyle/>
          <a:p>
            <a:fld id="{D34AA65E-05AE-449B-9F50-F04CC33BE741}" type="datetimeFigureOut">
              <a:rPr lang="en-US" smtClean="0"/>
              <a:t>4/13/2020</a:t>
            </a:fld>
            <a:endParaRPr lang="en-US"/>
          </a:p>
        </p:txBody>
      </p:sp>
      <p:sp>
        <p:nvSpPr>
          <p:cNvPr id="6" name="Footer Placeholder 5">
            <a:extLst>
              <a:ext uri="{FF2B5EF4-FFF2-40B4-BE49-F238E27FC236}">
                <a16:creationId xmlns:a16="http://schemas.microsoft.com/office/drawing/2014/main" id="{9DE7DB0D-737C-4621-A8CC-56064CA64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9387B-561B-4935-992C-5A74A2F1FFE3}"/>
              </a:ext>
            </a:extLst>
          </p:cNvPr>
          <p:cNvSpPr>
            <a:spLocks noGrp="1"/>
          </p:cNvSpPr>
          <p:nvPr>
            <p:ph type="sldNum" sz="quarter" idx="12"/>
          </p:nvPr>
        </p:nvSpPr>
        <p:spPr/>
        <p:txBody>
          <a:bodyPr/>
          <a:lstStyle/>
          <a:p>
            <a:fld id="{DF5577C7-7C0A-45CC-BA57-859FC33D3311}" type="slidenum">
              <a:rPr lang="en-US" smtClean="0"/>
              <a:t>‹#›</a:t>
            </a:fld>
            <a:endParaRPr lang="en-US"/>
          </a:p>
        </p:txBody>
      </p:sp>
    </p:spTree>
    <p:extLst>
      <p:ext uri="{BB962C8B-B14F-4D97-AF65-F5344CB8AC3E}">
        <p14:creationId xmlns:p14="http://schemas.microsoft.com/office/powerpoint/2010/main" val="48102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F8636-1C0B-4AED-900C-850EA3D77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99A43-A991-42E5-9416-4B14CE93B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6FAC1-0B10-47CD-8B5C-2C37DAFD5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AA65E-05AE-449B-9F50-F04CC33BE741}" type="datetimeFigureOut">
              <a:rPr lang="en-US" smtClean="0"/>
              <a:t>4/13/2020</a:t>
            </a:fld>
            <a:endParaRPr lang="en-US"/>
          </a:p>
        </p:txBody>
      </p:sp>
      <p:sp>
        <p:nvSpPr>
          <p:cNvPr id="5" name="Footer Placeholder 4">
            <a:extLst>
              <a:ext uri="{FF2B5EF4-FFF2-40B4-BE49-F238E27FC236}">
                <a16:creationId xmlns:a16="http://schemas.microsoft.com/office/drawing/2014/main" id="{0F3E30F9-168D-4B68-9B8C-817E0A2C3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DF7BE-BDFE-48DF-AD78-31858DBC9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77C7-7C0A-45CC-BA57-859FC33D3311}" type="slidenum">
              <a:rPr lang="en-US" smtClean="0"/>
              <a:t>‹#›</a:t>
            </a:fld>
            <a:endParaRPr lang="en-US"/>
          </a:p>
        </p:txBody>
      </p:sp>
    </p:spTree>
    <p:extLst>
      <p:ext uri="{BB962C8B-B14F-4D97-AF65-F5344CB8AC3E}">
        <p14:creationId xmlns:p14="http://schemas.microsoft.com/office/powerpoint/2010/main" val="117280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7EEE-6163-4F6D-AFBA-942E3E84337F}"/>
              </a:ext>
            </a:extLst>
          </p:cNvPr>
          <p:cNvSpPr>
            <a:spLocks noGrp="1"/>
          </p:cNvSpPr>
          <p:nvPr>
            <p:ph type="ctrTitle"/>
          </p:nvPr>
        </p:nvSpPr>
        <p:spPr>
          <a:xfrm>
            <a:off x="6493565" y="2891815"/>
            <a:ext cx="5576595" cy="1606212"/>
          </a:xfrm>
        </p:spPr>
        <p:txBody>
          <a:bodyPr/>
          <a:lstStyle/>
          <a:p>
            <a:br>
              <a:rPr lang="ar-EG" b="1" dirty="0">
                <a:effectLst>
                  <a:outerShdw blurRad="38100" dist="38100" dir="2700000" algn="tl">
                    <a:srgbClr val="000000">
                      <a:alpha val="43137"/>
                    </a:srgbClr>
                  </a:outerShdw>
                </a:effectLst>
              </a:rPr>
            </a:br>
            <a:r>
              <a:rPr lang="ar-EG" sz="2800" b="1" dirty="0">
                <a:solidFill>
                  <a:schemeClr val="bg1"/>
                </a:solidFill>
                <a:effectLst>
                  <a:outerShdw blurRad="38100" dist="38100" dir="2700000" algn="tl">
                    <a:srgbClr val="000000">
                      <a:alpha val="43137"/>
                    </a:srgbClr>
                  </a:outerShdw>
                </a:effectLst>
              </a:rPr>
              <a:t>أ.م.د/ عادل عبدالمنعم أبوخزيم</a:t>
            </a:r>
            <a:endParaRPr lang="en-US" sz="28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C1B3C467-521D-459A-B5AE-9FC10FAE80E1}"/>
              </a:ext>
            </a:extLst>
          </p:cNvPr>
          <p:cNvSpPr>
            <a:spLocks noGrp="1"/>
          </p:cNvSpPr>
          <p:nvPr>
            <p:ph type="subTitle" idx="1"/>
          </p:nvPr>
        </p:nvSpPr>
        <p:spPr>
          <a:xfrm>
            <a:off x="1544638" y="3429000"/>
            <a:ext cx="4736892" cy="2338819"/>
          </a:xfrm>
        </p:spPr>
        <p:txBody>
          <a:bodyPr>
            <a:normAutofit fontScale="92500" lnSpcReduction="10000"/>
          </a:bodyPr>
          <a:lstStyle/>
          <a:p>
            <a:endParaRPr lang="ar-EG" sz="3000" b="1" dirty="0">
              <a:solidFill>
                <a:schemeClr val="bg1"/>
              </a:solidFill>
              <a:effectLst>
                <a:outerShdw blurRad="38100" dist="38100" dir="2700000" algn="tl">
                  <a:srgbClr val="000000">
                    <a:alpha val="43137"/>
                  </a:srgbClr>
                </a:outerShdw>
              </a:effectLst>
            </a:endParaRPr>
          </a:p>
          <a:p>
            <a:r>
              <a:rPr lang="ar-EG" sz="3000" b="1" dirty="0">
                <a:solidFill>
                  <a:schemeClr val="bg1"/>
                </a:solidFill>
                <a:effectLst>
                  <a:outerShdw blurRad="38100" dist="38100" dir="2700000" algn="tl">
                    <a:srgbClr val="000000">
                      <a:alpha val="43137"/>
                    </a:srgbClr>
                  </a:outerShdw>
                </a:effectLst>
              </a:rPr>
              <a:t>قسم الغزل والنسيج والتريكو </a:t>
            </a:r>
            <a:endParaRPr lang="en-US" sz="3000" b="1" dirty="0">
              <a:solidFill>
                <a:schemeClr val="bg1"/>
              </a:solidFill>
              <a:effectLst>
                <a:outerShdw blurRad="38100" dist="38100" dir="2700000" algn="tl">
                  <a:srgbClr val="000000">
                    <a:alpha val="43137"/>
                  </a:srgbClr>
                </a:outerShdw>
              </a:effectLst>
            </a:endParaRPr>
          </a:p>
          <a:p>
            <a:r>
              <a:rPr lang="ar-EG" sz="3000" b="1" dirty="0">
                <a:solidFill>
                  <a:schemeClr val="bg1"/>
                </a:solidFill>
                <a:effectLst>
                  <a:outerShdw blurRad="38100" dist="38100" dir="2700000" algn="tl">
                    <a:srgbClr val="000000">
                      <a:alpha val="43137"/>
                    </a:srgbClr>
                  </a:outerShdw>
                </a:effectLst>
              </a:rPr>
              <a:t>الفرقة الثالثة</a:t>
            </a:r>
          </a:p>
          <a:p>
            <a:r>
              <a:rPr lang="ar-EG" sz="3000" b="1" dirty="0">
                <a:solidFill>
                  <a:schemeClr val="bg1"/>
                </a:solidFill>
                <a:effectLst>
                  <a:outerShdw blurRad="38100" dist="38100" dir="2700000" algn="tl">
                    <a:srgbClr val="000000">
                      <a:alpha val="43137"/>
                    </a:srgbClr>
                  </a:outerShdw>
                </a:effectLst>
              </a:rPr>
              <a:t>تنظيم صناعي</a:t>
            </a:r>
          </a:p>
          <a:p>
            <a:r>
              <a:rPr lang="ar-EG" sz="3000" b="1" dirty="0">
                <a:solidFill>
                  <a:schemeClr val="bg1"/>
                </a:solidFill>
                <a:effectLst>
                  <a:outerShdw blurRad="38100" dist="38100" dir="2700000" algn="tl">
                    <a:srgbClr val="000000">
                      <a:alpha val="43137"/>
                    </a:srgbClr>
                  </a:outerShdw>
                </a:effectLst>
              </a:rPr>
              <a:t>محاضرة 12 / 4 /2020</a:t>
            </a:r>
          </a:p>
          <a:p>
            <a:endParaRPr lang="ar-EG" sz="3000" b="1" dirty="0">
              <a:solidFill>
                <a:schemeClr val="bg1"/>
              </a:solidFill>
              <a:effectLst>
                <a:outerShdw blurRad="38100" dist="38100" dir="2700000" algn="tl">
                  <a:srgbClr val="000000">
                    <a:alpha val="43137"/>
                  </a:srgbClr>
                </a:outerShdw>
              </a:effectLst>
            </a:endParaRPr>
          </a:p>
          <a:p>
            <a:endParaRPr lang="en-US"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71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946747-91CB-401F-A919-508EF08247D5}"/>
              </a:ext>
            </a:extLst>
          </p:cNvPr>
          <p:cNvSpPr>
            <a:spLocks noGrp="1"/>
          </p:cNvSpPr>
          <p:nvPr>
            <p:ph idx="1"/>
          </p:nvPr>
        </p:nvSpPr>
        <p:spPr>
          <a:xfrm>
            <a:off x="1316502" y="686142"/>
            <a:ext cx="10515600" cy="4351338"/>
          </a:xfrm>
        </p:spPr>
        <p:txBody>
          <a:bodyPr/>
          <a:lstStyle/>
          <a:p>
            <a:pPr algn="r"/>
            <a:r>
              <a:rPr lang="ar-EG" sz="3200" b="1" dirty="0">
                <a:solidFill>
                  <a:srgbClr val="00B050"/>
                </a:solidFill>
              </a:rPr>
              <a:t>في التطبيق العملي للمسارات يمكن الخلط بين تلك الأنواع للحصول على مسارات تناسب أمكانيات الموقع مثال لذلك ما يوضح التالي :</a:t>
            </a:r>
          </a:p>
          <a:p>
            <a:pPr algn="r"/>
            <a:endParaRPr lang="en-US" dirty="0"/>
          </a:p>
        </p:txBody>
      </p:sp>
      <p:pic>
        <p:nvPicPr>
          <p:cNvPr id="2" name="Picture 1">
            <a:extLst>
              <a:ext uri="{FF2B5EF4-FFF2-40B4-BE49-F238E27FC236}">
                <a16:creationId xmlns:a16="http://schemas.microsoft.com/office/drawing/2014/main" id="{570CF2EA-90C2-47D5-9821-948422EBF258}"/>
              </a:ext>
            </a:extLst>
          </p:cNvPr>
          <p:cNvPicPr>
            <a:picLocks noChangeAspect="1"/>
          </p:cNvPicPr>
          <p:nvPr/>
        </p:nvPicPr>
        <p:blipFill>
          <a:blip r:embed="rId3"/>
          <a:stretch>
            <a:fillRect/>
          </a:stretch>
        </p:blipFill>
        <p:spPr>
          <a:xfrm>
            <a:off x="3572174" y="1547446"/>
            <a:ext cx="7569411" cy="1720760"/>
          </a:xfrm>
          <a:prstGeom prst="rect">
            <a:avLst/>
          </a:prstGeom>
        </p:spPr>
      </p:pic>
      <p:sp>
        <p:nvSpPr>
          <p:cNvPr id="3" name="Rectangle 2">
            <a:extLst>
              <a:ext uri="{FF2B5EF4-FFF2-40B4-BE49-F238E27FC236}">
                <a16:creationId xmlns:a16="http://schemas.microsoft.com/office/drawing/2014/main" id="{8FA6AF44-1554-4AE0-8EFA-B4A5240D9CCF}"/>
              </a:ext>
            </a:extLst>
          </p:cNvPr>
          <p:cNvSpPr/>
          <p:nvPr/>
        </p:nvSpPr>
        <p:spPr>
          <a:xfrm>
            <a:off x="5446643" y="3429000"/>
            <a:ext cx="6385459" cy="2062103"/>
          </a:xfrm>
          <a:prstGeom prst="rect">
            <a:avLst/>
          </a:prstGeom>
        </p:spPr>
        <p:txBody>
          <a:bodyPr wrap="square">
            <a:spAutoFit/>
          </a:bodyPr>
          <a:lstStyle/>
          <a:p>
            <a:pPr algn="r" rtl="1"/>
            <a:r>
              <a:rPr lang="ar-EG" sz="3200" b="1" u="sng" dirty="0">
                <a:solidFill>
                  <a:srgbClr val="FF0000"/>
                </a:solidFill>
                <a:effectLst>
                  <a:outerShdw blurRad="38100" dist="38100" dir="2700000" algn="tl">
                    <a:srgbClr val="000000">
                      <a:alpha val="43137"/>
                    </a:srgbClr>
                  </a:outerShdw>
                </a:effectLst>
              </a:rPr>
              <a:t>ثانياً : المسارات الرأسية :</a:t>
            </a:r>
          </a:p>
          <a:p>
            <a:pPr algn="just" rtl="1"/>
            <a:r>
              <a:rPr lang="ar-EG" sz="3200" b="1" dirty="0">
                <a:solidFill>
                  <a:srgbClr val="0070C0"/>
                </a:solidFill>
              </a:rPr>
              <a:t>تستخدم عندما تكون مباني المصنع متعددة الطوابق وعمليات التشغيل تسمح بذلك كما يوضح الشكل </a:t>
            </a:r>
          </a:p>
        </p:txBody>
      </p:sp>
      <p:pic>
        <p:nvPicPr>
          <p:cNvPr id="5" name="Picture 4">
            <a:extLst>
              <a:ext uri="{FF2B5EF4-FFF2-40B4-BE49-F238E27FC236}">
                <a16:creationId xmlns:a16="http://schemas.microsoft.com/office/drawing/2014/main" id="{EE48A07F-C1D0-45DB-AA94-14F9A6369B15}"/>
              </a:ext>
            </a:extLst>
          </p:cNvPr>
          <p:cNvPicPr>
            <a:picLocks noChangeAspect="1"/>
          </p:cNvPicPr>
          <p:nvPr/>
        </p:nvPicPr>
        <p:blipFill>
          <a:blip r:embed="rId4"/>
          <a:stretch>
            <a:fillRect/>
          </a:stretch>
        </p:blipFill>
        <p:spPr>
          <a:xfrm>
            <a:off x="1128716" y="3589796"/>
            <a:ext cx="3799845" cy="2441778"/>
          </a:xfrm>
          <a:prstGeom prst="rect">
            <a:avLst/>
          </a:prstGeom>
        </p:spPr>
      </p:pic>
    </p:spTree>
    <p:extLst>
      <p:ext uri="{BB962C8B-B14F-4D97-AF65-F5344CB8AC3E}">
        <p14:creationId xmlns:p14="http://schemas.microsoft.com/office/powerpoint/2010/main" val="265773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F15B31-74AE-4F6C-9DBC-33E6B741F2A4}"/>
              </a:ext>
            </a:extLst>
          </p:cNvPr>
          <p:cNvSpPr>
            <a:spLocks noGrp="1"/>
          </p:cNvSpPr>
          <p:nvPr>
            <p:ph type="title"/>
          </p:nvPr>
        </p:nvSpPr>
        <p:spPr/>
        <p:txBody>
          <a:bodyPr>
            <a:normAutofit fontScale="90000"/>
          </a:bodyPr>
          <a:lstStyle/>
          <a:p>
            <a:pPr algn="r" rtl="1"/>
            <a:r>
              <a:rPr lang="ar-EG" sz="4800" b="1" u="sng" dirty="0">
                <a:solidFill>
                  <a:srgbClr val="FF0000"/>
                </a:solidFill>
                <a:effectLst>
                  <a:outerShdw blurRad="38100" dist="38100" dir="2700000" algn="tl">
                    <a:srgbClr val="000000">
                      <a:alpha val="43137"/>
                    </a:srgbClr>
                  </a:outerShdw>
                </a:effectLst>
                <a:ea typeface="Times New Roman" panose="02020603050405020304" pitchFamily="18" charset="0"/>
              </a:rPr>
              <a:t>نظم مناولة </a:t>
            </a:r>
            <a:r>
              <a:rPr lang="ar-SA" sz="4800" b="1" u="sng" dirty="0">
                <a:solidFill>
                  <a:srgbClr val="FF0000"/>
                </a:solidFill>
                <a:effectLst>
                  <a:outerShdw blurRad="38100" dist="38100" dir="2700000" algn="tl">
                    <a:srgbClr val="000000">
                      <a:alpha val="43137"/>
                    </a:srgbClr>
                  </a:outerShdw>
                </a:effectLst>
                <a:ea typeface="Times New Roman" panose="02020603050405020304" pitchFamily="18" charset="0"/>
              </a:rPr>
              <a:t>المــــواد   </a:t>
            </a:r>
            <a:r>
              <a:rPr lang="en-US"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Materials Handling Systems</a:t>
            </a:r>
            <a:endParaRPr lang="en-US" u="sng" dirty="0">
              <a:solidFill>
                <a:srgbClr val="FF0000"/>
              </a:solidFill>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2BDB0211-18BF-4DC3-8E7B-D87BFA373A80}"/>
              </a:ext>
            </a:extLst>
          </p:cNvPr>
          <p:cNvSpPr>
            <a:spLocks noGrp="1"/>
          </p:cNvSpPr>
          <p:nvPr>
            <p:ph idx="1"/>
          </p:nvPr>
        </p:nvSpPr>
        <p:spPr>
          <a:xfrm>
            <a:off x="1156253" y="1414808"/>
            <a:ext cx="10515600" cy="5443192"/>
          </a:xfrm>
        </p:spPr>
        <p:txBody>
          <a:bodyPr>
            <a:noAutofit/>
          </a:bodyPr>
          <a:lstStyle/>
          <a:p>
            <a:pPr marL="0" marR="0" algn="just" rtl="1">
              <a:lnSpc>
                <a:spcPct val="150000"/>
              </a:lnSpc>
              <a:spcBef>
                <a:spcPts val="0"/>
              </a:spcBef>
              <a:spcAft>
                <a:spcPts val="1000"/>
              </a:spcAft>
            </a:pPr>
            <a:r>
              <a:rPr lang="ar-SA"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نظام مناولة المواد هو النظام المناط به التحكم في سريان قطع الشغل </a:t>
            </a:r>
            <a:r>
              <a:rPr lang="en-US" b="1" dirty="0">
                <a:solidFill>
                  <a:schemeClr val="accent2">
                    <a:lumMod val="50000"/>
                  </a:schemeClr>
                </a:solidFill>
                <a:latin typeface="Times New Roman" panose="02020603050405020304" pitchFamily="18" charset="0"/>
                <a:ea typeface="Times New Roman" panose="02020603050405020304" pitchFamily="18" charset="0"/>
                <a:cs typeface="Arial" panose="020B0604020202020204" pitchFamily="34" charset="0"/>
              </a:rPr>
              <a:t>( Parts )</a:t>
            </a:r>
            <a:r>
              <a:rPr lang="ar-SA"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 و الموارد ذات القابلية للحركة المستخدمة في التصنيع </a:t>
            </a:r>
            <a:r>
              <a:rPr lang="en-US" b="1" dirty="0">
                <a:solidFill>
                  <a:schemeClr val="accent2">
                    <a:lumMod val="50000"/>
                  </a:schemeClr>
                </a:solidFill>
                <a:latin typeface="Times New Roman" panose="02020603050405020304" pitchFamily="18" charset="0"/>
                <a:ea typeface="Times New Roman" panose="02020603050405020304" pitchFamily="18" charset="0"/>
                <a:cs typeface="Arial" panose="020B0604020202020204" pitchFamily="34" charset="0"/>
              </a:rPr>
              <a:t>( Mobile Resources)</a:t>
            </a:r>
            <a:r>
              <a:rPr lang="ar-SA"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 مثل أدوات القطع </a:t>
            </a:r>
            <a:r>
              <a:rPr lang="en-US" b="1" dirty="0">
                <a:solidFill>
                  <a:schemeClr val="accent2">
                    <a:lumMod val="50000"/>
                  </a:schemeClr>
                </a:solidFill>
                <a:latin typeface="Times New Roman" panose="02020603050405020304" pitchFamily="18" charset="0"/>
                <a:ea typeface="Times New Roman" panose="02020603050405020304" pitchFamily="18" charset="0"/>
                <a:cs typeface="Arial" panose="020B0604020202020204" pitchFamily="34" charset="0"/>
              </a:rPr>
              <a:t>( Tools )</a:t>
            </a:r>
            <a:r>
              <a:rPr lang="ar-SA"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.ومخلفات التصنيع ( مثل الرائش </a:t>
            </a:r>
            <a:r>
              <a:rPr lang="en-US" b="1" dirty="0">
                <a:solidFill>
                  <a:schemeClr val="accent2">
                    <a:lumMod val="50000"/>
                  </a:schemeClr>
                </a:solidFill>
                <a:latin typeface="Times New Roman" panose="02020603050405020304" pitchFamily="18" charset="0"/>
                <a:ea typeface="Times New Roman" panose="02020603050405020304" pitchFamily="18" charset="0"/>
                <a:cs typeface="Arial" panose="020B0604020202020204" pitchFamily="34" charset="0"/>
              </a:rPr>
              <a:t>( Chips )</a:t>
            </a:r>
            <a:r>
              <a:rPr lang="ar-SA"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الناتج عن عمليات التشغيل ) ، وذلك كله في داخل قسم التصنيع الواحد أو بين الأقسام المختلفة.</a:t>
            </a:r>
            <a:endParaRPr lang="en-US"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1000"/>
              </a:spcAft>
            </a:pPr>
            <a:r>
              <a:rPr lang="ar-SA" b="1" dirty="0">
                <a:latin typeface="Calibri" panose="020F0502020204030204" pitchFamily="34" charset="0"/>
                <a:ea typeface="Times New Roman" panose="02020603050405020304" pitchFamily="18" charset="0"/>
                <a:cs typeface="Times New Roman" panose="02020603050405020304" pitchFamily="18" charset="0"/>
              </a:rPr>
              <a:t>    </a:t>
            </a:r>
            <a:r>
              <a:rPr lang="ar-SA"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ويلزم نظام مناولة المواد عدة خصائص أساسية تشمل : تحديد الموقع المراد نقل ومناولة المواد إليه ، تحديد اتجاه قطعة الشغل عند المناولة ، تحديد الكمية المطلوب مناولتها ، تحديد توقيت المناولة ، الاختيار الصحيح للقطع المراد مناولتها ، و المسار الذي تسلكه عملية المناولة.</a:t>
            </a:r>
            <a:endParaRPr lang="en-US"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endParaRPr lang="en-US" b="1" dirty="0"/>
          </a:p>
        </p:txBody>
      </p:sp>
    </p:spTree>
    <p:extLst>
      <p:ext uri="{BB962C8B-B14F-4D97-AF65-F5344CB8AC3E}">
        <p14:creationId xmlns:p14="http://schemas.microsoft.com/office/powerpoint/2010/main" val="73077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9A744D-47E8-435D-99A4-B353E99B0AC3}"/>
              </a:ext>
            </a:extLst>
          </p:cNvPr>
          <p:cNvSpPr>
            <a:spLocks noGrp="1"/>
          </p:cNvSpPr>
          <p:nvPr>
            <p:ph idx="1"/>
          </p:nvPr>
        </p:nvSpPr>
        <p:spPr>
          <a:xfrm>
            <a:off x="424070" y="0"/>
            <a:ext cx="11380304" cy="7023652"/>
          </a:xfrm>
        </p:spPr>
        <p:txBody>
          <a:bodyPr>
            <a:noAutofit/>
          </a:bodyPr>
          <a:lstStyle/>
          <a:p>
            <a:pPr marL="0" lvl="0" indent="0" algn="just" rtl="1">
              <a:lnSpc>
                <a:spcPct val="150000"/>
              </a:lnSpc>
              <a:spcBef>
                <a:spcPts val="0"/>
              </a:spcBef>
              <a:spcAft>
                <a:spcPts val="1000"/>
              </a:spcAft>
              <a:buNone/>
            </a:pPr>
            <a:r>
              <a:rPr lang="ar-SA"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وتحدد هذه الخصائص طريقة وأسلوب مناولة المواد تستوجب في الواقع وضع الفكرتين المذكورتين أدناه في الحسبان:</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50000"/>
              </a:lnSpc>
              <a:spcBef>
                <a:spcPts val="0"/>
              </a:spcBef>
              <a:spcAft>
                <a:spcPts val="1000"/>
              </a:spcAft>
              <a:buNone/>
            </a:pPr>
            <a:r>
              <a:rPr lang="ar-SA"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1 – التخزين في نقطة الاستخدام </a:t>
            </a:r>
            <a:r>
              <a:rPr lang="en-US"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Point of use Storage )</a:t>
            </a:r>
            <a:r>
              <a:rPr lang="ar-SA"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endParaRPr lang="en-US"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50000"/>
              </a:lnSpc>
              <a:spcBef>
                <a:spcPts val="0"/>
              </a:spcBef>
              <a:spcAft>
                <a:spcPts val="1000"/>
              </a:spcAft>
              <a:buNone/>
            </a:pPr>
            <a:r>
              <a:rPr lang="ar-SA"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وهي فكرة تخدم تقليل عدد مرات المناولة ، حيث يتم النقل من مركز عمل إلى آخر مباشرة دون إرجاع للمواد إلى منطقة تخزين تقع بين عمليات التصنيع.</a:t>
            </a:r>
            <a:endParaRPr lang="en-US"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50000"/>
              </a:lnSpc>
              <a:spcBef>
                <a:spcPts val="0"/>
              </a:spcBef>
              <a:spcAft>
                <a:spcPts val="1000"/>
              </a:spcAft>
              <a:buNone/>
            </a:pPr>
            <a:r>
              <a:rPr lang="ar-SA"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2 – وحدة الحمل المنقول </a:t>
            </a:r>
            <a:r>
              <a:rPr lang="en-US"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Unit Load ) </a:t>
            </a:r>
            <a:r>
              <a:rPr lang="ar-SA"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endParaRPr lang="en-US"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50000"/>
              </a:lnSpc>
              <a:spcBef>
                <a:spcPts val="0"/>
              </a:spcBef>
              <a:spcAft>
                <a:spcPts val="1000"/>
              </a:spcAft>
              <a:buNone/>
            </a:pPr>
            <a:r>
              <a:rPr lang="ar-SA"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وحدة الحمل المنقول لأي نوع من قطع الشغل تعني كمية قطع الشغل التي يمكن تجميعها معا لحملها ومناولتها كعنصر واحد أو وحدة حمولة. وهذا يؤدي إلى تقليل مرات المناولة ، وربما تقليل إمكانية تعرض قطع الشغل المنقولة للضرر أثناء النقل و المناولة ، و أيضا توفير إمكانية استخدام معدات قياسية لمناولة المواد</a:t>
            </a:r>
            <a:endParaRPr lang="en-US" b="1" dirty="0">
              <a:solidFill>
                <a:srgbClr val="002060"/>
              </a:solidFill>
            </a:endParaRPr>
          </a:p>
        </p:txBody>
      </p:sp>
    </p:spTree>
    <p:extLst>
      <p:ext uri="{BB962C8B-B14F-4D97-AF65-F5344CB8AC3E}">
        <p14:creationId xmlns:p14="http://schemas.microsoft.com/office/powerpoint/2010/main" val="260098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365125"/>
            <a:ext cx="10515600" cy="999849"/>
          </a:xfrm>
        </p:spPr>
        <p:txBody>
          <a:bodyPr/>
          <a:lstStyle/>
          <a:p>
            <a:pPr algn="r" rtl="1"/>
            <a:r>
              <a:rPr lang="ar-SA"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المبادى الأساسية لتصميم نظم مناولة المواد</a:t>
            </a:r>
            <a:endParaRPr lang="en-US"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271670" y="1146623"/>
            <a:ext cx="11648660" cy="5346252"/>
          </a:xfrm>
        </p:spPr>
        <p:txBody>
          <a:bodyPr>
            <a:noAutofit/>
          </a:bodyPr>
          <a:lstStyle/>
          <a:p>
            <a:pPr marL="0" marR="0" indent="0" algn="just" rtl="1">
              <a:lnSpc>
                <a:spcPct val="150000"/>
              </a:lnSpc>
              <a:spcBef>
                <a:spcPts val="0"/>
              </a:spcBef>
              <a:spcAft>
                <a:spcPts val="1000"/>
              </a:spcAft>
              <a:buNone/>
            </a:pPr>
            <a:r>
              <a:rPr lang="ar-SA" b="1" dirty="0">
                <a:latin typeface="Calibri" panose="020F0502020204030204" pitchFamily="34" charset="0"/>
                <a:ea typeface="Times New Roman" panose="02020603050405020304" pitchFamily="18" charset="0"/>
                <a:cs typeface="Times New Roman" panose="02020603050405020304" pitchFamily="18" charset="0"/>
              </a:rPr>
              <a:t>تمثل هذه المبادى دليل وقائمة مرجعية يمكن استخدامها عند تصميم نظم مناولة المواد ابتداء أو تعديل تصميمات قائمة لهذه النظم ، وفي نفس الوقت فإن هذه المبادى توفر وسيلة للمقارنة بين البدائل المختلفة لنظم مناولة المواد.</a:t>
            </a:r>
            <a:endParaRPr lang="en-US"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4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المباديء الأساسية المعنية هي كالآتي :</a:t>
            </a:r>
            <a:endParaRPr lang="en-US" sz="2400" b="1"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1 – مبدأ التوجيه </a:t>
            </a:r>
            <a:r>
              <a:rPr lang="en-US" sz="24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Orientation Principle )</a:t>
            </a:r>
            <a:r>
              <a:rPr lang="ar-SA"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r>
              <a:rPr lang="ar-SA" sz="2400" b="1" dirty="0">
                <a:latin typeface="Calibri" panose="020F0502020204030204" pitchFamily="34" charset="0"/>
                <a:ea typeface="Times New Roman" panose="02020603050405020304" pitchFamily="18" charset="0"/>
                <a:cs typeface="Times New Roman" panose="02020603050405020304" pitchFamily="18" charset="0"/>
              </a:rPr>
              <a:t>:</a:t>
            </a:r>
            <a:r>
              <a:rPr lang="ar-SA" sz="24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ويعني دراسة علاقات النظام قبل وضع المواصفات لتحديد المشكل ، و القيود على النظام وكذالك أهداف النظام.</a:t>
            </a:r>
            <a:endParaRPr lang="en-US" sz="24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2 – مبدأ الجاذبية الأرضية </a:t>
            </a:r>
            <a:r>
              <a:rPr lang="en-US" sz="24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Gravity Principle ) </a:t>
            </a:r>
            <a:r>
              <a:rPr lang="ar-SA"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r>
              <a:rPr lang="ar-SA" sz="2400" b="1" dirty="0">
                <a:latin typeface="Calibri" panose="020F0502020204030204" pitchFamily="34" charset="0"/>
                <a:ea typeface="Times New Roman" panose="02020603050405020304" pitchFamily="18" charset="0"/>
                <a:cs typeface="Times New Roman" panose="02020603050405020304" pitchFamily="18" charset="0"/>
              </a:rPr>
              <a:t> </a:t>
            </a:r>
            <a:r>
              <a:rPr lang="ar-SA" sz="2400" b="1"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rPr>
              <a:t>هو محاولة استغلال هذه الظاهرة بقدر الإمكان.</a:t>
            </a:r>
            <a:endParaRPr lang="en-US" sz="2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sz="2400" b="1" dirty="0">
                <a:solidFill>
                  <a:srgbClr val="00B050"/>
                </a:solidFill>
                <a:ea typeface="Times New Roman" panose="02020603050405020304" pitchFamily="18" charset="0"/>
                <a:cs typeface="Times New Roman" panose="02020603050405020304" pitchFamily="18" charset="0"/>
              </a:rPr>
              <a:t>3 – مبدأ السلامة </a:t>
            </a:r>
            <a:r>
              <a:rPr lang="en-US" sz="2400" b="1" dirty="0">
                <a:solidFill>
                  <a:srgbClr val="00B050"/>
                </a:solidFill>
                <a:latin typeface="Times New Roman" panose="02020603050405020304" pitchFamily="18" charset="0"/>
                <a:ea typeface="Times New Roman" panose="02020603050405020304" pitchFamily="18" charset="0"/>
              </a:rPr>
              <a:t>( Safety Principle ) </a:t>
            </a:r>
            <a:r>
              <a:rPr lang="ar-SA" sz="2400" b="1" dirty="0">
                <a:solidFill>
                  <a:srgbClr val="00B050"/>
                </a:solidFill>
                <a:latin typeface="Times New Roman" panose="02020603050405020304" pitchFamily="18" charset="0"/>
                <a:ea typeface="Times New Roman" panose="02020603050405020304" pitchFamily="18" charset="0"/>
              </a:rPr>
              <a:t> :</a:t>
            </a:r>
            <a:r>
              <a:rPr lang="ar-SA" sz="2400" b="1" dirty="0">
                <a:solidFill>
                  <a:schemeClr val="accent6">
                    <a:lumMod val="50000"/>
                  </a:schemeClr>
                </a:solidFill>
                <a:latin typeface="Times New Roman" panose="02020603050405020304" pitchFamily="18" charset="0"/>
                <a:ea typeface="Times New Roman" panose="02020603050405020304" pitchFamily="18" charset="0"/>
              </a:rPr>
              <a:t> يهتم بتوفير الأساليب و المعدات التي تضمن جانب سلامة استخدام نظام</a:t>
            </a:r>
            <a:r>
              <a:rPr lang="ar-EG" sz="2400" b="1" dirty="0">
                <a:solidFill>
                  <a:schemeClr val="accent6">
                    <a:lumMod val="50000"/>
                  </a:schemeClr>
                </a:solidFill>
                <a:latin typeface="Times New Roman" panose="02020603050405020304" pitchFamily="18" charset="0"/>
                <a:ea typeface="Times New Roman" panose="02020603050405020304" pitchFamily="18" charset="0"/>
              </a:rPr>
              <a:t> المناولة.</a:t>
            </a:r>
            <a:endParaRPr lang="en-US" sz="2400" b="1" dirty="0">
              <a:solidFill>
                <a:schemeClr val="accent6">
                  <a:lumMod val="50000"/>
                </a:schemeClr>
              </a:solidFill>
            </a:endParaRPr>
          </a:p>
        </p:txBody>
      </p:sp>
    </p:spTree>
    <p:extLst>
      <p:ext uri="{BB962C8B-B14F-4D97-AF65-F5344CB8AC3E}">
        <p14:creationId xmlns:p14="http://schemas.microsoft.com/office/powerpoint/2010/main" val="299481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1275522" y="18255"/>
            <a:ext cx="10515600" cy="1325563"/>
          </a:xfrm>
        </p:spPr>
        <p:txBody>
          <a:bodyPr/>
          <a:lstStyle/>
          <a:p>
            <a:pPr algn="r" rtl="1"/>
            <a:r>
              <a:rPr lang="ar-EG"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تابع </a:t>
            </a:r>
            <a:r>
              <a:rPr lang="ar-SA"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المبادى الأساسية لتصميم نظم مناولة المواد</a:t>
            </a:r>
            <a:endParaRPr lang="en-US" dirty="0"/>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1139687"/>
            <a:ext cx="10515600" cy="5037276"/>
          </a:xfrm>
        </p:spPr>
        <p:txBody>
          <a:bodyPr>
            <a:noAutofit/>
          </a:bodyPr>
          <a:lstStyle/>
          <a:p>
            <a:pPr marL="0" marR="0" indent="0" algn="just" rtl="1">
              <a:lnSpc>
                <a:spcPct val="150000"/>
              </a:lnSpc>
              <a:spcBef>
                <a:spcPts val="0"/>
              </a:spcBef>
              <a:spcAft>
                <a:spcPts val="1000"/>
              </a:spcAft>
              <a:buNone/>
            </a:pPr>
            <a:r>
              <a:rPr lang="ar-SA"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5 – مبدأ التبسيط </a:t>
            </a:r>
            <a:r>
              <a:rPr lang="en-US" sz="20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Simplification Principle ) </a:t>
            </a:r>
            <a:r>
              <a:rPr lang="ar-SA"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r>
              <a:rPr lang="ar-SA" sz="2000" b="1" dirty="0">
                <a:latin typeface="Calibri" panose="020F0502020204030204" pitchFamily="34" charset="0"/>
                <a:ea typeface="Times New Roman" panose="02020603050405020304" pitchFamily="18" charset="0"/>
                <a:cs typeface="Times New Roman" panose="02020603050405020304" pitchFamily="18" charset="0"/>
              </a:rPr>
              <a:t> يتم فيه مراعاة التبسيط على وجه العموم في تصميم نظم المناولة ، </a:t>
            </a:r>
            <a:r>
              <a:rPr lang="ar-SA" sz="2000" b="1" dirty="0">
                <a:solidFill>
                  <a:srgbClr val="00B050"/>
                </a:solidFill>
                <a:latin typeface="Calibri" panose="020F0502020204030204" pitchFamily="34" charset="0"/>
                <a:cs typeface="Times New Roman" panose="02020603050405020304" pitchFamily="18" charset="0"/>
              </a:rPr>
              <a:t>وحذف أي خطوات للمناولة يمكن الاستغناء عنها و التخلص منها.</a:t>
            </a:r>
            <a:endParaRPr lang="en-US" sz="2000" b="1" dirty="0">
              <a:solidFill>
                <a:srgbClr val="00B050"/>
              </a:solidFill>
              <a:latin typeface="Calibri" panose="020F0502020204030204" pitchFamily="34" charset="0"/>
              <a:cs typeface="Times New Roman" panose="02020603050405020304" pitchFamily="18" charset="0"/>
            </a:endParaRPr>
          </a:p>
          <a:p>
            <a:pPr marL="0" marR="0" indent="0" algn="just" rtl="1">
              <a:lnSpc>
                <a:spcPct val="150000"/>
              </a:lnSpc>
              <a:spcBef>
                <a:spcPts val="0"/>
              </a:spcBef>
              <a:spcAft>
                <a:spcPts val="1000"/>
              </a:spcAft>
              <a:buNone/>
            </a:pPr>
            <a:r>
              <a:rPr lang="ar-SA" sz="2000" b="1" dirty="0">
                <a:solidFill>
                  <a:srgbClr val="00B050"/>
                </a:solidFill>
                <a:latin typeface="Calibri" panose="020F0502020204030204" pitchFamily="34" charset="0"/>
                <a:cs typeface="Times New Roman" panose="02020603050405020304" pitchFamily="18" charset="0"/>
              </a:rPr>
              <a:t>6 – مبدأ سريان النظام </a:t>
            </a:r>
            <a:r>
              <a:rPr lang="en-US" sz="2000" b="1" dirty="0">
                <a:solidFill>
                  <a:srgbClr val="00B050"/>
                </a:solidFill>
                <a:latin typeface="Calibri" panose="020F0502020204030204" pitchFamily="34" charset="0"/>
                <a:cs typeface="Times New Roman" panose="02020603050405020304" pitchFamily="18" charset="0"/>
              </a:rPr>
              <a:t> ( System Flow Principle ) </a:t>
            </a:r>
            <a:r>
              <a:rPr lang="ar-SA" sz="2000" b="1" dirty="0">
                <a:solidFill>
                  <a:srgbClr val="00B050"/>
                </a:solidFill>
                <a:latin typeface="Calibri" panose="020F0502020204030204" pitchFamily="34" charset="0"/>
                <a:cs typeface="Times New Roman" panose="02020603050405020304" pitchFamily="18" charset="0"/>
              </a:rPr>
              <a:t> : يعمل على تحقيق التكاملية بين سريان المعلومات وسريان المواد.</a:t>
            </a:r>
            <a:endParaRPr lang="en-US" sz="2000" b="1" dirty="0">
              <a:solidFill>
                <a:srgbClr val="00B050"/>
              </a:solidFill>
              <a:latin typeface="Calibri" panose="020F0502020204030204" pitchFamily="34" charset="0"/>
              <a:cs typeface="Times New Roman" panose="02020603050405020304" pitchFamily="18" charset="0"/>
            </a:endParaRPr>
          </a:p>
          <a:p>
            <a:pPr marL="0" marR="0" indent="0" algn="just" rtl="1">
              <a:lnSpc>
                <a:spcPct val="150000"/>
              </a:lnSpc>
              <a:spcBef>
                <a:spcPts val="0"/>
              </a:spcBef>
              <a:spcAft>
                <a:spcPts val="1000"/>
              </a:spcAft>
              <a:buNone/>
            </a:pPr>
            <a:r>
              <a:rPr lang="ar-SA" sz="2000" b="1" dirty="0">
                <a:solidFill>
                  <a:srgbClr val="00B050"/>
                </a:solidFill>
                <a:latin typeface="Calibri" panose="020F0502020204030204" pitchFamily="34" charset="0"/>
                <a:cs typeface="Times New Roman" panose="02020603050405020304" pitchFamily="18" charset="0"/>
              </a:rPr>
              <a:t>7 – مبدأ المرونة </a:t>
            </a:r>
            <a:r>
              <a:rPr lang="en-US" sz="2000" b="1" dirty="0">
                <a:solidFill>
                  <a:srgbClr val="00B050"/>
                </a:solidFill>
                <a:latin typeface="Calibri" panose="020F0502020204030204" pitchFamily="34" charset="0"/>
                <a:cs typeface="Times New Roman" panose="02020603050405020304" pitchFamily="18" charset="0"/>
              </a:rPr>
              <a:t>( Flexibility Principle ) </a:t>
            </a:r>
            <a:r>
              <a:rPr lang="ar-SA" sz="2000" b="1" dirty="0">
                <a:solidFill>
                  <a:srgbClr val="00B050"/>
                </a:solidFill>
                <a:latin typeface="Calibri" panose="020F0502020204030204" pitchFamily="34" charset="0"/>
                <a:cs typeface="Times New Roman" panose="02020603050405020304" pitchFamily="18" charset="0"/>
              </a:rPr>
              <a:t> :</a:t>
            </a:r>
            <a:r>
              <a:rPr lang="ar-SA" sz="2000" b="1" dirty="0">
                <a:latin typeface="Calibri" panose="020F0502020204030204" pitchFamily="34" charset="0"/>
                <a:ea typeface="Times New Roman" panose="02020603050405020304" pitchFamily="18" charset="0"/>
                <a:cs typeface="Times New Roman" panose="02020603050405020304" pitchFamily="18" charset="0"/>
              </a:rPr>
              <a:t> يعني استخدام الأساليب و المعدات التي تستطيع تنفيذ مهام متعددة تحت ظروف متغيرة.</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000" b="1" dirty="0">
                <a:latin typeface="Calibri" panose="020F0502020204030204" pitchFamily="34" charset="0"/>
                <a:ea typeface="Times New Roman" panose="02020603050405020304" pitchFamily="18" charset="0"/>
                <a:cs typeface="Times New Roman" panose="02020603050405020304" pitchFamily="18" charset="0"/>
              </a:rPr>
              <a:t>8 – مبدأ الاستبدال </a:t>
            </a:r>
            <a:r>
              <a:rPr lang="en-US" sz="2000" b="1" dirty="0">
                <a:latin typeface="Times New Roman" panose="02020603050405020304" pitchFamily="18" charset="0"/>
                <a:ea typeface="Times New Roman" panose="02020603050405020304" pitchFamily="18" charset="0"/>
                <a:cs typeface="Arial" panose="020B0604020202020204" pitchFamily="34" charset="0"/>
              </a:rPr>
              <a:t> ( Obsolescence Principle ) </a:t>
            </a:r>
            <a:r>
              <a:rPr lang="ar-SA" sz="2000" b="1" dirty="0">
                <a:latin typeface="Calibri" panose="020F0502020204030204" pitchFamily="34" charset="0"/>
                <a:ea typeface="Times New Roman" panose="02020603050405020304" pitchFamily="18" charset="0"/>
                <a:cs typeface="Times New Roman" panose="02020603050405020304" pitchFamily="18" charset="0"/>
              </a:rPr>
              <a:t> : وذلك بإعداد خطة اقتصادية لاستبدال نظم و معدات المناولة بناء على تكاليف دورة صلاحية تلك المعدات للاستخدام.</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000" b="1" dirty="0">
                <a:latin typeface="Calibri" panose="020F0502020204030204" pitchFamily="34" charset="0"/>
                <a:ea typeface="Times New Roman" panose="02020603050405020304" pitchFamily="18" charset="0"/>
                <a:cs typeface="Times New Roman" panose="02020603050405020304" pitchFamily="18" charset="0"/>
              </a:rPr>
              <a:t>9 – مبدأ الصيانة </a:t>
            </a:r>
            <a:r>
              <a:rPr lang="en-US" sz="2000" b="1" dirty="0">
                <a:latin typeface="Times New Roman" panose="02020603050405020304" pitchFamily="18" charset="0"/>
                <a:ea typeface="Times New Roman" panose="02020603050405020304" pitchFamily="18" charset="0"/>
                <a:cs typeface="Arial" panose="020B0604020202020204" pitchFamily="34" charset="0"/>
              </a:rPr>
              <a:t> ( Maintenance Principle ) </a:t>
            </a:r>
            <a:r>
              <a:rPr lang="ar-SA" sz="2000" b="1" dirty="0">
                <a:latin typeface="Calibri" panose="020F0502020204030204" pitchFamily="34" charset="0"/>
                <a:ea typeface="Times New Roman" panose="02020603050405020304" pitchFamily="18" charset="0"/>
                <a:cs typeface="Times New Roman" panose="02020603050405020304" pitchFamily="18" charset="0"/>
              </a:rPr>
              <a:t> : وذلك بإعداد خطة للصيانة الوقائية و الإصلاحات المتوقعة لكل معدات المناولة.</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2000" b="1" dirty="0"/>
          </a:p>
        </p:txBody>
      </p:sp>
    </p:spTree>
    <p:extLst>
      <p:ext uri="{BB962C8B-B14F-4D97-AF65-F5344CB8AC3E}">
        <p14:creationId xmlns:p14="http://schemas.microsoft.com/office/powerpoint/2010/main" val="197699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636104" y="1130501"/>
            <a:ext cx="11062253" cy="5836582"/>
          </a:xfrm>
        </p:spPr>
        <p:txBody>
          <a:bodyPr>
            <a:noAutofit/>
          </a:bodyPr>
          <a:lstStyle/>
          <a:p>
            <a:pPr marL="0" marR="0" indent="0" algn="just" rtl="1">
              <a:lnSpc>
                <a:spcPct val="150000"/>
              </a:lnSpc>
              <a:spcBef>
                <a:spcPts val="0"/>
              </a:spcBef>
              <a:spcAft>
                <a:spcPts val="1000"/>
              </a:spcAft>
              <a:buNone/>
            </a:pPr>
            <a:r>
              <a:rPr lang="ar-SA" sz="25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10 – مبدأ المخطط ( النسق ) العام لنظام التصنيع </a:t>
            </a:r>
            <a:r>
              <a:rPr lang="en-US" sz="25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Layout Principle ) </a:t>
            </a:r>
            <a:r>
              <a:rPr lang="ar-SA" sz="2500" b="1" dirty="0">
                <a:latin typeface="Calibri" panose="020F0502020204030204" pitchFamily="34" charset="0"/>
                <a:ea typeface="Times New Roman" panose="02020603050405020304" pitchFamily="18" charset="0"/>
                <a:cs typeface="Times New Roman" panose="02020603050405020304" pitchFamily="18" charset="0"/>
              </a:rPr>
              <a:t> : وهو يعني تجهيز البدائل الممكنة لحركة نقل المواد مع وضعية الآلات و المعدات داخل المصنع ، و من ثم اختيار البديل الأمثل مع ناحيتي الكفاءة و الفعالية.</a:t>
            </a:r>
            <a:endParaRPr lang="en-US" sz="2500"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500" b="1" dirty="0">
                <a:solidFill>
                  <a:srgbClr val="00B050"/>
                </a:solidFill>
                <a:latin typeface="Calibri" panose="020F0502020204030204" pitchFamily="34" charset="0"/>
                <a:cs typeface="Times New Roman" panose="02020603050405020304" pitchFamily="18" charset="0"/>
              </a:rPr>
              <a:t>11 </a:t>
            </a:r>
            <a:r>
              <a:rPr lang="ar-SA" sz="25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مبدأ الطاقة </a:t>
            </a:r>
            <a:r>
              <a:rPr lang="en-US" sz="25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 Energy Principle ) </a:t>
            </a:r>
            <a:r>
              <a:rPr lang="ar-SA" sz="25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r>
              <a:rPr lang="ar-SA" sz="2500" b="1" dirty="0">
                <a:latin typeface="Calibri" panose="020F0502020204030204" pitchFamily="34" charset="0"/>
                <a:ea typeface="Times New Roman" panose="02020603050405020304" pitchFamily="18" charset="0"/>
                <a:cs typeface="Times New Roman" panose="02020603050405020304" pitchFamily="18" charset="0"/>
              </a:rPr>
              <a:t>: وهو يهتم بمقارنة الاستهلاكات من الطاقة لبدائل نظم المناولة.</a:t>
            </a:r>
            <a:endParaRPr lang="en-US" sz="2500"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500" b="1" dirty="0">
                <a:solidFill>
                  <a:srgbClr val="00B050"/>
                </a:solidFill>
                <a:latin typeface="Calibri" panose="020F0502020204030204" pitchFamily="34" charset="0"/>
                <a:cs typeface="Times New Roman" panose="02020603050405020304" pitchFamily="18" charset="0"/>
              </a:rPr>
              <a:t>12 – مبدأ التخطيط </a:t>
            </a:r>
            <a:r>
              <a:rPr lang="en-US" sz="2500" b="1" dirty="0">
                <a:solidFill>
                  <a:srgbClr val="00B050"/>
                </a:solidFill>
                <a:latin typeface="Calibri" panose="020F0502020204030204" pitchFamily="34" charset="0"/>
                <a:cs typeface="Times New Roman" panose="02020603050405020304" pitchFamily="18" charset="0"/>
              </a:rPr>
              <a:t> ( Planning Principle ) </a:t>
            </a:r>
            <a:r>
              <a:rPr lang="ar-SA" sz="2500" b="1" dirty="0">
                <a:latin typeface="Calibri" panose="020F0502020204030204" pitchFamily="34" charset="0"/>
                <a:ea typeface="Times New Roman" panose="02020603050405020304" pitchFamily="18" charset="0"/>
                <a:cs typeface="Times New Roman" panose="02020603050405020304" pitchFamily="18" charset="0"/>
              </a:rPr>
              <a:t> : وهو التوجه نحو خطة تحقق المتطلبات بكفاءة و لكن دون تضحية بمرونة النظام لمقابلة أية اختناقات ممكنة الحدوث.</a:t>
            </a:r>
            <a:endParaRPr lang="en-US" sz="2500"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1000"/>
              </a:spcAft>
              <a:buNone/>
            </a:pPr>
            <a:r>
              <a:rPr lang="ar-SA" sz="2500" b="1" dirty="0">
                <a:solidFill>
                  <a:srgbClr val="00B050"/>
                </a:solidFill>
                <a:latin typeface="Calibri" panose="020F0502020204030204" pitchFamily="34" charset="0"/>
                <a:cs typeface="Times New Roman" panose="02020603050405020304" pitchFamily="18" charset="0"/>
              </a:rPr>
              <a:t>13 – مبدأ استغلال المساحة المتاحة </a:t>
            </a:r>
            <a:r>
              <a:rPr lang="en-US" sz="2500" b="1" dirty="0">
                <a:solidFill>
                  <a:srgbClr val="00B050"/>
                </a:solidFill>
                <a:latin typeface="Calibri" panose="020F0502020204030204" pitchFamily="34" charset="0"/>
                <a:cs typeface="Times New Roman" panose="02020603050405020304" pitchFamily="18" charset="0"/>
              </a:rPr>
              <a:t> (</a:t>
            </a:r>
            <a:r>
              <a:rPr lang="en-US" sz="2500" b="1" dirty="0">
                <a:latin typeface="Times New Roman" panose="02020603050405020304" pitchFamily="18" charset="0"/>
                <a:ea typeface="Times New Roman" panose="02020603050405020304" pitchFamily="18" charset="0"/>
                <a:cs typeface="Arial" panose="020B0604020202020204" pitchFamily="34" charset="0"/>
              </a:rPr>
              <a:t> </a:t>
            </a:r>
            <a:r>
              <a:rPr lang="en-US" sz="2500" b="1" dirty="0">
                <a:solidFill>
                  <a:srgbClr val="00B050"/>
                </a:solidFill>
                <a:latin typeface="Calibri" panose="020F0502020204030204" pitchFamily="34" charset="0"/>
                <a:cs typeface="Times New Roman" panose="02020603050405020304" pitchFamily="18" charset="0"/>
              </a:rPr>
              <a:t>Space Utilization Principle</a:t>
            </a:r>
            <a:r>
              <a:rPr lang="en-US" sz="2500" b="1" dirty="0">
                <a:solidFill>
                  <a:srgbClr val="00B050"/>
                </a:solidFill>
                <a:latin typeface="Times New Roman" panose="02020603050405020304" pitchFamily="18" charset="0"/>
                <a:ea typeface="Times New Roman" panose="02020603050405020304" pitchFamily="18" charset="0"/>
                <a:cs typeface="Arial" panose="020B0604020202020204" pitchFamily="34" charset="0"/>
              </a:rPr>
              <a:t> )</a:t>
            </a:r>
            <a:r>
              <a:rPr lang="en-US" sz="2500" b="1" dirty="0">
                <a:latin typeface="Times New Roman" panose="02020603050405020304" pitchFamily="18" charset="0"/>
                <a:ea typeface="Times New Roman" panose="02020603050405020304" pitchFamily="18" charset="0"/>
                <a:cs typeface="Arial" panose="020B0604020202020204" pitchFamily="34" charset="0"/>
              </a:rPr>
              <a:t> </a:t>
            </a:r>
            <a:r>
              <a:rPr lang="ar-SA" sz="2500" b="1" dirty="0">
                <a:latin typeface="Calibri" panose="020F0502020204030204" pitchFamily="34" charset="0"/>
                <a:ea typeface="Times New Roman" panose="02020603050405020304" pitchFamily="18" charset="0"/>
                <a:cs typeface="Times New Roman" panose="02020603050405020304" pitchFamily="18" charset="0"/>
              </a:rPr>
              <a:t> : يؤكد الاستخدام الفعال لكل المساحة المتوفرة ( أو الوحدات المكعبة المتاحة ).</a:t>
            </a:r>
            <a:endParaRPr lang="en-US" sz="2500" b="1" dirty="0">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3A8DD718-07D9-4AB3-8BA1-C7BE60853A29}"/>
              </a:ext>
            </a:extLst>
          </p:cNvPr>
          <p:cNvSpPr>
            <a:spLocks noGrp="1"/>
          </p:cNvSpPr>
          <p:nvPr>
            <p:ph type="title"/>
          </p:nvPr>
        </p:nvSpPr>
        <p:spPr>
          <a:xfrm>
            <a:off x="1193042" y="0"/>
            <a:ext cx="10515600" cy="1172073"/>
          </a:xfrm>
        </p:spPr>
        <p:txBody>
          <a:bodyPr/>
          <a:lstStyle/>
          <a:p>
            <a:pPr algn="r" rtl="1"/>
            <a:r>
              <a:rPr lang="ar-EG"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تابع </a:t>
            </a:r>
            <a:r>
              <a:rPr lang="ar-SA"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المبادى الأساسية لتصميم نظم مناولة المواد</a:t>
            </a:r>
            <a:endParaRPr lang="en-US" dirty="0"/>
          </a:p>
        </p:txBody>
      </p:sp>
    </p:spTree>
    <p:extLst>
      <p:ext uri="{BB962C8B-B14F-4D97-AF65-F5344CB8AC3E}">
        <p14:creationId xmlns:p14="http://schemas.microsoft.com/office/powerpoint/2010/main" val="5909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341194" y="856634"/>
            <a:ext cx="11585812" cy="6001366"/>
          </a:xfrm>
        </p:spPr>
        <p:txBody>
          <a:bodyPr>
            <a:noAutofit/>
          </a:bodyPr>
          <a:lstStyle/>
          <a:p>
            <a:pPr marL="0" marR="0" indent="0" algn="just" rtl="1">
              <a:lnSpc>
                <a:spcPct val="150000"/>
              </a:lnSpc>
              <a:spcBef>
                <a:spcPts val="0"/>
              </a:spcBef>
              <a:spcAft>
                <a:spcPts val="1000"/>
              </a:spcAft>
              <a:buNone/>
            </a:pPr>
            <a:r>
              <a:rPr lang="ar-SA" sz="2200" b="1" dirty="0">
                <a:ea typeface="Times New Roman"/>
                <a:cs typeface="Times New Roman"/>
              </a:rPr>
              <a:t>14</a:t>
            </a:r>
            <a:r>
              <a:rPr lang="ar-SA" sz="2200" b="1" dirty="0">
                <a:solidFill>
                  <a:srgbClr val="00B050"/>
                </a:solidFill>
                <a:ea typeface="Times New Roman"/>
                <a:cs typeface="Times New Roman"/>
              </a:rPr>
              <a:t> – مبدأ القياسية</a:t>
            </a:r>
            <a:r>
              <a:rPr lang="en-US" sz="2200" b="1" dirty="0">
                <a:solidFill>
                  <a:srgbClr val="00B050"/>
                </a:solidFill>
                <a:latin typeface="Times New Roman"/>
                <a:ea typeface="Times New Roman"/>
                <a:cs typeface="Arial"/>
              </a:rPr>
              <a:t> Standardization Principle ) </a:t>
            </a:r>
            <a:r>
              <a:rPr lang="ar-SA" sz="2200" b="1" dirty="0">
                <a:ea typeface="Times New Roman"/>
                <a:cs typeface="Times New Roman"/>
              </a:rPr>
              <a:t> </a:t>
            </a:r>
            <a:r>
              <a:rPr lang="ar-SA" sz="2000" b="1" dirty="0">
                <a:ea typeface="Times New Roman"/>
                <a:cs typeface="Times New Roman"/>
              </a:rPr>
              <a:t>: وهو محاولة استخدام نظم مناولة ذات مواصفات قياسية بقدر الإمكان.</a:t>
            </a:r>
            <a:endParaRPr lang="en-US" sz="2000" b="1" dirty="0">
              <a:ea typeface="Calibri"/>
              <a:cs typeface="Arial"/>
            </a:endParaRPr>
          </a:p>
          <a:p>
            <a:pPr marL="0" marR="0" indent="0" algn="just" rtl="1">
              <a:lnSpc>
                <a:spcPct val="150000"/>
              </a:lnSpc>
              <a:spcBef>
                <a:spcPts val="0"/>
              </a:spcBef>
              <a:spcAft>
                <a:spcPts val="1000"/>
              </a:spcAft>
              <a:buNone/>
            </a:pPr>
            <a:r>
              <a:rPr lang="ar-SA" sz="2200" b="1" dirty="0">
                <a:solidFill>
                  <a:srgbClr val="00B050"/>
                </a:solidFill>
                <a:ea typeface="Times New Roman"/>
                <a:cs typeface="Times New Roman"/>
              </a:rPr>
              <a:t>15 – المبدأ الإنساني </a:t>
            </a:r>
            <a:r>
              <a:rPr lang="en-US" sz="2200" b="1" dirty="0">
                <a:solidFill>
                  <a:srgbClr val="00B050"/>
                </a:solidFill>
                <a:latin typeface="Times New Roman"/>
                <a:ea typeface="Times New Roman"/>
                <a:cs typeface="Arial"/>
              </a:rPr>
              <a:t>( Ergonomic Principle ) </a:t>
            </a:r>
            <a:r>
              <a:rPr lang="ar-SA" sz="2200" b="1" dirty="0">
                <a:solidFill>
                  <a:srgbClr val="00B050"/>
                </a:solidFill>
                <a:ea typeface="Times New Roman"/>
                <a:cs typeface="Times New Roman"/>
              </a:rPr>
              <a:t> : </a:t>
            </a:r>
            <a:r>
              <a:rPr lang="ar-SA" sz="2200" b="1" dirty="0">
                <a:ea typeface="Times New Roman"/>
                <a:cs typeface="Times New Roman"/>
              </a:rPr>
              <a:t>هو مراعاة محدودية قدرات العاملين وما قد يتعرضون له من ملل أو </a:t>
            </a:r>
            <a:r>
              <a:rPr lang="ar-SA" sz="2000" b="1" dirty="0">
                <a:ea typeface="Times New Roman"/>
                <a:cs typeface="Times New Roman"/>
              </a:rPr>
              <a:t>إجهاد و التداخل بينهم و بين نظم المناولة ، وذلك عند تصميم هذه النظم.</a:t>
            </a:r>
            <a:endParaRPr lang="en-US" sz="2000" b="1" dirty="0">
              <a:ea typeface="Calibri"/>
              <a:cs typeface="Arial"/>
            </a:endParaRPr>
          </a:p>
          <a:p>
            <a:pPr marL="0" marR="0" indent="0" algn="just" rtl="1">
              <a:lnSpc>
                <a:spcPct val="150000"/>
              </a:lnSpc>
              <a:spcBef>
                <a:spcPts val="0"/>
              </a:spcBef>
              <a:spcAft>
                <a:spcPts val="1000"/>
              </a:spcAft>
              <a:buNone/>
            </a:pPr>
            <a:r>
              <a:rPr lang="ar-SA" sz="2000" b="1" dirty="0">
                <a:solidFill>
                  <a:srgbClr val="00B050"/>
                </a:solidFill>
                <a:ea typeface="Times New Roman"/>
                <a:cs typeface="Times New Roman"/>
              </a:rPr>
              <a:t>16 – مبدأ مراعاة البيئة </a:t>
            </a:r>
            <a:r>
              <a:rPr lang="en-US" sz="2000" b="1" dirty="0">
                <a:solidFill>
                  <a:srgbClr val="00B050"/>
                </a:solidFill>
                <a:latin typeface="Times New Roman"/>
                <a:ea typeface="Times New Roman"/>
                <a:cs typeface="Arial"/>
              </a:rPr>
              <a:t>( Ecology Principle ) </a:t>
            </a:r>
            <a:r>
              <a:rPr lang="ar-SA" sz="2000" b="1" dirty="0">
                <a:solidFill>
                  <a:srgbClr val="00B050"/>
                </a:solidFill>
                <a:ea typeface="Times New Roman"/>
                <a:cs typeface="Times New Roman"/>
              </a:rPr>
              <a:t>:</a:t>
            </a:r>
            <a:r>
              <a:rPr lang="ar-SA" sz="2200" b="1" dirty="0">
                <a:ea typeface="Times New Roman"/>
                <a:cs typeface="Times New Roman"/>
              </a:rPr>
              <a:t> </a:t>
            </a:r>
            <a:r>
              <a:rPr lang="ar-SA" sz="2000" b="1" dirty="0">
                <a:ea typeface="Times New Roman"/>
                <a:cs typeface="Times New Roman"/>
              </a:rPr>
              <a:t>هو أن يتم استخدام نظم المناولة ذات أقل تاثيرات ضارة على البيئة.</a:t>
            </a:r>
            <a:endParaRPr lang="en-US" sz="2000" b="1" dirty="0">
              <a:ea typeface="Calibri"/>
              <a:cs typeface="Arial"/>
            </a:endParaRPr>
          </a:p>
          <a:p>
            <a:pPr marL="0" marR="0" indent="0" algn="just" rtl="1">
              <a:lnSpc>
                <a:spcPct val="150000"/>
              </a:lnSpc>
              <a:spcBef>
                <a:spcPts val="0"/>
              </a:spcBef>
              <a:spcAft>
                <a:spcPts val="1000"/>
              </a:spcAft>
              <a:buNone/>
            </a:pPr>
            <a:r>
              <a:rPr lang="ar-SA" sz="2200" b="1" dirty="0">
                <a:solidFill>
                  <a:srgbClr val="00B050"/>
                </a:solidFill>
                <a:ea typeface="Times New Roman"/>
                <a:cs typeface="Times New Roman"/>
              </a:rPr>
              <a:t>17 – مبدأ الميكنة </a:t>
            </a:r>
            <a:r>
              <a:rPr lang="en-US" sz="2200" b="1" dirty="0">
                <a:solidFill>
                  <a:srgbClr val="00B050"/>
                </a:solidFill>
                <a:latin typeface="Times New Roman"/>
                <a:ea typeface="Times New Roman"/>
                <a:cs typeface="Arial"/>
              </a:rPr>
              <a:t>( Mechanization Principle ) </a:t>
            </a:r>
            <a:r>
              <a:rPr lang="ar-SA" sz="2200" b="1" dirty="0">
                <a:solidFill>
                  <a:srgbClr val="00B050"/>
                </a:solidFill>
                <a:ea typeface="Times New Roman"/>
                <a:cs typeface="Times New Roman"/>
              </a:rPr>
              <a:t> :</a:t>
            </a:r>
            <a:r>
              <a:rPr lang="ar-SA" sz="2200" b="1" dirty="0">
                <a:ea typeface="Times New Roman"/>
                <a:cs typeface="Times New Roman"/>
              </a:rPr>
              <a:t> </a:t>
            </a:r>
            <a:r>
              <a:rPr lang="ar-SA" sz="2000" b="1" dirty="0">
                <a:ea typeface="Times New Roman"/>
                <a:cs typeface="Times New Roman"/>
              </a:rPr>
              <a:t>هو التركيز على استخدام نظم ميكانيكية للمناولة بقدر الإمكان لزيادة الكفاءة.</a:t>
            </a:r>
            <a:endParaRPr lang="en-US" sz="2000" b="1" dirty="0">
              <a:ea typeface="Calibri"/>
              <a:cs typeface="Arial"/>
            </a:endParaRPr>
          </a:p>
          <a:p>
            <a:pPr marL="0" marR="0" indent="0" algn="just" rtl="1">
              <a:lnSpc>
                <a:spcPct val="150000"/>
              </a:lnSpc>
              <a:spcBef>
                <a:spcPts val="0"/>
              </a:spcBef>
              <a:spcAft>
                <a:spcPts val="1000"/>
              </a:spcAft>
              <a:buNone/>
            </a:pPr>
            <a:r>
              <a:rPr lang="ar-SA" sz="2200" b="1" dirty="0">
                <a:solidFill>
                  <a:srgbClr val="00B050"/>
                </a:solidFill>
                <a:ea typeface="Times New Roman"/>
                <a:cs typeface="Times New Roman"/>
              </a:rPr>
              <a:t>18 – مبدأ استخدام الحاسب</a:t>
            </a:r>
            <a:r>
              <a:rPr lang="en-US" sz="2200" b="1" dirty="0">
                <a:solidFill>
                  <a:srgbClr val="00B050"/>
                </a:solidFill>
                <a:latin typeface="Times New Roman"/>
                <a:ea typeface="Times New Roman"/>
                <a:cs typeface="Arial"/>
              </a:rPr>
              <a:t>(Computerization Principle)</a:t>
            </a:r>
            <a:r>
              <a:rPr lang="en-US" sz="2200" b="1" dirty="0">
                <a:latin typeface="Times New Roman"/>
                <a:ea typeface="Times New Roman"/>
                <a:cs typeface="Arial"/>
              </a:rPr>
              <a:t> </a:t>
            </a:r>
            <a:r>
              <a:rPr lang="ar-SA" sz="2200" b="1" dirty="0">
                <a:ea typeface="Times New Roman"/>
                <a:cs typeface="Times New Roman"/>
              </a:rPr>
              <a:t> : يهتم باستخدام الحاسب و توفير المعلومات الجاهزة للمناولة و التخزين لتسهيل المراقبة و الإشراف.</a:t>
            </a:r>
            <a:endParaRPr lang="en-US" sz="2200" b="1" dirty="0">
              <a:ea typeface="Calibri"/>
              <a:cs typeface="Arial"/>
            </a:endParaRPr>
          </a:p>
          <a:p>
            <a:pPr marL="0" marR="0" indent="0" algn="just" rtl="1">
              <a:lnSpc>
                <a:spcPct val="150000"/>
              </a:lnSpc>
              <a:spcBef>
                <a:spcPts val="0"/>
              </a:spcBef>
              <a:spcAft>
                <a:spcPts val="1000"/>
              </a:spcAft>
              <a:buNone/>
            </a:pPr>
            <a:r>
              <a:rPr lang="ar-SA" sz="2000" b="1" dirty="0">
                <a:solidFill>
                  <a:srgbClr val="00B050"/>
                </a:solidFill>
                <a:ea typeface="Times New Roman"/>
                <a:cs typeface="Times New Roman"/>
              </a:rPr>
              <a:t>19 – مبدأ وحدة الحمل المنقول </a:t>
            </a:r>
            <a:r>
              <a:rPr lang="en-US" sz="2000" b="1" dirty="0">
                <a:solidFill>
                  <a:srgbClr val="00B050"/>
                </a:solidFill>
                <a:latin typeface="Times New Roman"/>
                <a:ea typeface="Times New Roman"/>
                <a:cs typeface="Arial"/>
              </a:rPr>
              <a:t>Unit Load Principle) </a:t>
            </a:r>
            <a:r>
              <a:rPr lang="ar-SA" sz="2000" b="1" dirty="0">
                <a:solidFill>
                  <a:srgbClr val="00B050"/>
                </a:solidFill>
                <a:ea typeface="Times New Roman"/>
                <a:cs typeface="Times New Roman"/>
              </a:rPr>
              <a:t> :</a:t>
            </a:r>
            <a:r>
              <a:rPr lang="ar-SA" sz="2000" b="1" dirty="0">
                <a:ea typeface="Times New Roman"/>
                <a:cs typeface="Times New Roman"/>
              </a:rPr>
              <a:t> هو أن تتم مناولة المواد بوحدات ذات حمل كبير ولكنه عملي في نفس الوقت.</a:t>
            </a:r>
            <a:endParaRPr lang="en-US" sz="2000" b="1" dirty="0">
              <a:ea typeface="Calibri"/>
              <a:cs typeface="Arial"/>
            </a:endParaRPr>
          </a:p>
          <a:p>
            <a:pPr marL="0" marR="0" indent="0" algn="just" rtl="1">
              <a:lnSpc>
                <a:spcPct val="150000"/>
              </a:lnSpc>
              <a:spcBef>
                <a:spcPts val="0"/>
              </a:spcBef>
              <a:spcAft>
                <a:spcPts val="1000"/>
              </a:spcAft>
              <a:buNone/>
            </a:pPr>
            <a:r>
              <a:rPr lang="ar-SA" sz="2000" b="1" dirty="0">
                <a:solidFill>
                  <a:srgbClr val="00B050"/>
                </a:solidFill>
                <a:ea typeface="Times New Roman"/>
                <a:cs typeface="Times New Roman"/>
              </a:rPr>
              <a:t>20 – مبدأ النظم </a:t>
            </a:r>
            <a:r>
              <a:rPr lang="en-US" sz="2000" b="1" dirty="0">
                <a:solidFill>
                  <a:srgbClr val="00B050"/>
                </a:solidFill>
                <a:latin typeface="Times New Roman"/>
                <a:ea typeface="Times New Roman"/>
                <a:cs typeface="Arial"/>
              </a:rPr>
              <a:t> ( Systems Principle ) </a:t>
            </a:r>
            <a:r>
              <a:rPr lang="ar-SA" sz="2000" b="1" dirty="0">
                <a:solidFill>
                  <a:srgbClr val="00B050"/>
                </a:solidFill>
                <a:ea typeface="Times New Roman"/>
                <a:cs typeface="Times New Roman"/>
              </a:rPr>
              <a:t> :</a:t>
            </a:r>
            <a:r>
              <a:rPr lang="ar-SA" sz="2000" b="1" dirty="0">
                <a:ea typeface="Times New Roman"/>
                <a:cs typeface="Times New Roman"/>
              </a:rPr>
              <a:t> وهو يعني التنسيق و تحقيق التكامل اللازم بين عمليات الاستلام ، الفحص ، التخزين ، الإنتاج ، التجميع ، و عمليات مناولة المواد.</a:t>
            </a:r>
            <a:endParaRPr lang="en-US" sz="2000" b="1" dirty="0">
              <a:ea typeface="Calibri"/>
              <a:cs typeface="Arial"/>
            </a:endParaRPr>
          </a:p>
        </p:txBody>
      </p:sp>
      <p:sp>
        <p:nvSpPr>
          <p:cNvPr id="4" name="Title 1">
            <a:extLst>
              <a:ext uri="{FF2B5EF4-FFF2-40B4-BE49-F238E27FC236}">
                <a16:creationId xmlns:a16="http://schemas.microsoft.com/office/drawing/2014/main" id="{3A8DD718-07D9-4AB3-8BA1-C7BE60853A29}"/>
              </a:ext>
            </a:extLst>
          </p:cNvPr>
          <p:cNvSpPr>
            <a:spLocks noGrp="1"/>
          </p:cNvSpPr>
          <p:nvPr>
            <p:ph type="title"/>
          </p:nvPr>
        </p:nvSpPr>
        <p:spPr>
          <a:xfrm>
            <a:off x="1152099" y="1"/>
            <a:ext cx="10515600" cy="1050878"/>
          </a:xfrm>
        </p:spPr>
        <p:txBody>
          <a:bodyPr/>
          <a:lstStyle/>
          <a:p>
            <a:pPr algn="r" rtl="1"/>
            <a:r>
              <a:rPr lang="ar-EG"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تابع </a:t>
            </a:r>
            <a:r>
              <a:rPr lang="ar-SA"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المبادى الأساسية لتصميم نظم مناولة المواد</a:t>
            </a:r>
            <a:endParaRPr lang="en-US" dirty="0"/>
          </a:p>
        </p:txBody>
      </p:sp>
    </p:spTree>
    <p:extLst>
      <p:ext uri="{BB962C8B-B14F-4D97-AF65-F5344CB8AC3E}">
        <p14:creationId xmlns:p14="http://schemas.microsoft.com/office/powerpoint/2010/main" val="356946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r>
              <a:rPr lang="ar-EG" b="1" u="sng" dirty="0">
                <a:solidFill>
                  <a:srgbClr val="FF0000"/>
                </a:solidFill>
                <a:effectLst>
                  <a:outerShdw blurRad="38100" dist="38100" dir="2700000" algn="tl">
                    <a:srgbClr val="000000">
                      <a:alpha val="43137"/>
                    </a:srgbClr>
                  </a:outerShdw>
                </a:effectLst>
              </a:rPr>
              <a:t>أنواع معدات مناولة المواد و خصائصها</a:t>
            </a:r>
            <a:endParaRPr lang="en-US" b="1"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0" y="1320658"/>
            <a:ext cx="11735937" cy="5537342"/>
          </a:xfrm>
        </p:spPr>
        <p:txBody>
          <a:bodyPr>
            <a:noAutofit/>
          </a:bodyPr>
          <a:lstStyle/>
          <a:p>
            <a:pPr marL="0" marR="0" indent="0" algn="just" rtl="1">
              <a:lnSpc>
                <a:spcPct val="150000"/>
              </a:lnSpc>
              <a:spcBef>
                <a:spcPts val="0"/>
              </a:spcBef>
              <a:spcAft>
                <a:spcPts val="1000"/>
              </a:spcAft>
              <a:buNone/>
            </a:pPr>
            <a:r>
              <a:rPr lang="ar-SA" b="1" dirty="0">
                <a:solidFill>
                  <a:srgbClr val="00B050"/>
                </a:solidFill>
                <a:ea typeface="Times New Roman"/>
                <a:cs typeface="Times New Roman"/>
              </a:rPr>
              <a:t>تشكل صناعة معدات مناولة المواد قطاعا صناعيا مؤثرا يتميز بسعته التقنية حيث تتراوح أنواع هذه المعدات بين معدات ذات مستويات تحكم عالية التقنية وأخرى بسيطة يتم دفعها يدويا. ويمكن تصنيف معدات المناولة الشائعة الاستخدام كالآتي </a:t>
            </a:r>
            <a:r>
              <a:rPr lang="ar-SA" b="1" dirty="0">
                <a:ea typeface="Times New Roman"/>
                <a:cs typeface="Times New Roman"/>
              </a:rPr>
              <a:t>:</a:t>
            </a:r>
            <a:endParaRPr lang="en-US" b="1" dirty="0">
              <a:ea typeface="Calibri"/>
              <a:cs typeface="Arial"/>
            </a:endParaRPr>
          </a:p>
          <a:p>
            <a:pPr marL="0" marR="0" indent="0" algn="just" rtl="1">
              <a:lnSpc>
                <a:spcPct val="115000"/>
              </a:lnSpc>
              <a:spcBef>
                <a:spcPts val="0"/>
              </a:spcBef>
              <a:spcAft>
                <a:spcPts val="1000"/>
              </a:spcAft>
              <a:buNone/>
            </a:pPr>
            <a:r>
              <a:rPr lang="ar-SA" b="1" dirty="0">
                <a:ea typeface="Times New Roman"/>
                <a:cs typeface="Times New Roman"/>
              </a:rPr>
              <a:t>1 – </a:t>
            </a:r>
            <a:r>
              <a:rPr lang="ar-SA" b="1" dirty="0">
                <a:solidFill>
                  <a:srgbClr val="002060"/>
                </a:solidFill>
                <a:ea typeface="Times New Roman"/>
                <a:cs typeface="Times New Roman"/>
              </a:rPr>
              <a:t>الناقلات </a:t>
            </a:r>
            <a:r>
              <a:rPr lang="en-US" b="1" dirty="0">
                <a:solidFill>
                  <a:srgbClr val="002060"/>
                </a:solidFill>
                <a:latin typeface="Times New Roman"/>
                <a:ea typeface="Times New Roman"/>
                <a:cs typeface="Arial"/>
              </a:rPr>
              <a:t>( Conveyors ) </a:t>
            </a:r>
            <a:r>
              <a:rPr lang="ar-SA" b="1" dirty="0">
                <a:solidFill>
                  <a:srgbClr val="002060"/>
                </a:solidFill>
                <a:ea typeface="Times New Roman"/>
                <a:cs typeface="Times New Roman"/>
              </a:rPr>
              <a:t>.</a:t>
            </a:r>
            <a:endParaRPr lang="en-US" b="1" dirty="0">
              <a:solidFill>
                <a:srgbClr val="002060"/>
              </a:solidFill>
              <a:ea typeface="Calibri"/>
              <a:cs typeface="Arial"/>
            </a:endParaRPr>
          </a:p>
          <a:p>
            <a:pPr marL="0" marR="0" indent="0" algn="just" rtl="1">
              <a:lnSpc>
                <a:spcPct val="115000"/>
              </a:lnSpc>
              <a:spcBef>
                <a:spcPts val="0"/>
              </a:spcBef>
              <a:spcAft>
                <a:spcPts val="1000"/>
              </a:spcAft>
              <a:buNone/>
            </a:pPr>
            <a:r>
              <a:rPr lang="ar-SA" b="1" dirty="0">
                <a:solidFill>
                  <a:srgbClr val="002060"/>
                </a:solidFill>
                <a:ea typeface="Times New Roman"/>
                <a:cs typeface="Times New Roman"/>
              </a:rPr>
              <a:t>2 – الأوناش و الرافعات </a:t>
            </a:r>
            <a:r>
              <a:rPr lang="en-US" b="1" dirty="0">
                <a:solidFill>
                  <a:srgbClr val="002060"/>
                </a:solidFill>
                <a:latin typeface="Times New Roman"/>
                <a:ea typeface="Times New Roman"/>
                <a:cs typeface="Arial"/>
              </a:rPr>
              <a:t> ( Cranes &amp; Hoists ) </a:t>
            </a:r>
            <a:r>
              <a:rPr lang="ar-SA" b="1" dirty="0">
                <a:solidFill>
                  <a:srgbClr val="002060"/>
                </a:solidFill>
                <a:ea typeface="Times New Roman"/>
                <a:cs typeface="Times New Roman"/>
              </a:rPr>
              <a:t>.</a:t>
            </a:r>
            <a:endParaRPr lang="en-US" b="1" dirty="0">
              <a:solidFill>
                <a:srgbClr val="002060"/>
              </a:solidFill>
              <a:ea typeface="Calibri"/>
              <a:cs typeface="Arial"/>
            </a:endParaRPr>
          </a:p>
          <a:p>
            <a:pPr marL="0" marR="0" indent="0" algn="just" rtl="1">
              <a:lnSpc>
                <a:spcPct val="115000"/>
              </a:lnSpc>
              <a:spcBef>
                <a:spcPts val="0"/>
              </a:spcBef>
              <a:spcAft>
                <a:spcPts val="1000"/>
              </a:spcAft>
              <a:buNone/>
            </a:pPr>
            <a:r>
              <a:rPr lang="ar-SA" b="1" dirty="0">
                <a:solidFill>
                  <a:srgbClr val="002060"/>
                </a:solidFill>
                <a:ea typeface="Times New Roman"/>
                <a:cs typeface="Times New Roman"/>
              </a:rPr>
              <a:t>3 – الشاحنات الصناعية </a:t>
            </a:r>
            <a:r>
              <a:rPr lang="en-US" b="1" dirty="0">
                <a:solidFill>
                  <a:srgbClr val="002060"/>
                </a:solidFill>
                <a:latin typeface="Times New Roman"/>
                <a:ea typeface="Times New Roman"/>
                <a:cs typeface="Arial"/>
              </a:rPr>
              <a:t> ( Industrial Trucks )</a:t>
            </a:r>
            <a:r>
              <a:rPr lang="ar-SA" b="1" dirty="0">
                <a:solidFill>
                  <a:srgbClr val="002060"/>
                </a:solidFill>
                <a:ea typeface="Times New Roman"/>
                <a:cs typeface="Times New Roman"/>
              </a:rPr>
              <a:t>.</a:t>
            </a:r>
            <a:endParaRPr lang="en-US" b="1" dirty="0">
              <a:solidFill>
                <a:srgbClr val="002060"/>
              </a:solidFill>
              <a:ea typeface="Calibri"/>
              <a:cs typeface="Arial"/>
            </a:endParaRPr>
          </a:p>
          <a:p>
            <a:pPr marL="0" marR="0" indent="0" algn="just" rtl="1">
              <a:lnSpc>
                <a:spcPct val="115000"/>
              </a:lnSpc>
              <a:spcBef>
                <a:spcPts val="0"/>
              </a:spcBef>
              <a:spcAft>
                <a:spcPts val="1000"/>
              </a:spcAft>
              <a:buNone/>
            </a:pPr>
            <a:r>
              <a:rPr lang="ar-SA" b="1" dirty="0">
                <a:solidFill>
                  <a:srgbClr val="002060"/>
                </a:solidFill>
                <a:ea typeface="Times New Roman"/>
                <a:cs typeface="Times New Roman"/>
              </a:rPr>
              <a:t>4 – النظم الآلية للتخزين و الطلب </a:t>
            </a:r>
            <a:r>
              <a:rPr lang="en-US" sz="2400" b="1" dirty="0">
                <a:solidFill>
                  <a:srgbClr val="002060"/>
                </a:solidFill>
                <a:latin typeface="Times New Roman"/>
                <a:ea typeface="Times New Roman"/>
                <a:cs typeface="Arial"/>
              </a:rPr>
              <a:t> ( Automated Storage / Retrieval Systems ) ( As / </a:t>
            </a:r>
            <a:r>
              <a:rPr lang="en-US" sz="2400" b="1" dirty="0" err="1">
                <a:solidFill>
                  <a:srgbClr val="002060"/>
                </a:solidFill>
                <a:latin typeface="Times New Roman"/>
                <a:ea typeface="Times New Roman"/>
                <a:cs typeface="Arial"/>
              </a:rPr>
              <a:t>Rs</a:t>
            </a:r>
            <a:r>
              <a:rPr lang="en-US" sz="2400" b="1" dirty="0">
                <a:solidFill>
                  <a:srgbClr val="002060"/>
                </a:solidFill>
                <a:latin typeface="Times New Roman"/>
                <a:ea typeface="Times New Roman"/>
                <a:cs typeface="Arial"/>
              </a:rPr>
              <a:t> )</a:t>
            </a:r>
            <a:r>
              <a:rPr lang="ar-SA" sz="2400" b="1" dirty="0">
                <a:solidFill>
                  <a:srgbClr val="002060"/>
                </a:solidFill>
                <a:ea typeface="Times New Roman"/>
                <a:cs typeface="Times New Roman"/>
              </a:rPr>
              <a:t>.</a:t>
            </a:r>
            <a:endParaRPr lang="en-US" sz="2400" b="1" dirty="0">
              <a:solidFill>
                <a:srgbClr val="002060"/>
              </a:solidFill>
              <a:ea typeface="Calibri"/>
              <a:cs typeface="Arial"/>
            </a:endParaRPr>
          </a:p>
          <a:p>
            <a:pPr marL="0" marR="0" indent="0" algn="just" rtl="1">
              <a:lnSpc>
                <a:spcPct val="115000"/>
              </a:lnSpc>
              <a:spcBef>
                <a:spcPts val="0"/>
              </a:spcBef>
              <a:spcAft>
                <a:spcPts val="1000"/>
              </a:spcAft>
              <a:buNone/>
            </a:pPr>
            <a:r>
              <a:rPr lang="ar-SA" b="1" dirty="0">
                <a:solidFill>
                  <a:srgbClr val="002060"/>
                </a:solidFill>
                <a:ea typeface="Times New Roman"/>
                <a:cs typeface="Times New Roman"/>
              </a:rPr>
              <a:t>5 – الإنسان الآلي ( أو الروبوت ) </a:t>
            </a:r>
            <a:r>
              <a:rPr lang="en-US" b="1" dirty="0">
                <a:solidFill>
                  <a:srgbClr val="002060"/>
                </a:solidFill>
                <a:latin typeface="Times New Roman"/>
                <a:ea typeface="Times New Roman"/>
                <a:cs typeface="Arial"/>
              </a:rPr>
              <a:t> ( </a:t>
            </a:r>
            <a:r>
              <a:rPr lang="en-US" b="1" dirty="0" err="1">
                <a:solidFill>
                  <a:srgbClr val="002060"/>
                </a:solidFill>
                <a:latin typeface="Times New Roman"/>
                <a:ea typeface="Times New Roman"/>
                <a:cs typeface="Arial"/>
              </a:rPr>
              <a:t>Robbot</a:t>
            </a:r>
            <a:r>
              <a:rPr lang="en-US" b="1" dirty="0">
                <a:solidFill>
                  <a:srgbClr val="002060"/>
                </a:solidFill>
                <a:latin typeface="Times New Roman"/>
                <a:ea typeface="Times New Roman"/>
                <a:cs typeface="Arial"/>
              </a:rPr>
              <a:t> ) </a:t>
            </a:r>
            <a:r>
              <a:rPr lang="ar-SA" b="1" dirty="0">
                <a:solidFill>
                  <a:srgbClr val="002060"/>
                </a:solidFill>
                <a:ea typeface="Times New Roman"/>
                <a:cs typeface="Times New Roman"/>
              </a:rPr>
              <a:t>.</a:t>
            </a:r>
            <a:endParaRPr lang="en-US" b="1" dirty="0">
              <a:solidFill>
                <a:srgbClr val="002060"/>
              </a:solidFill>
              <a:ea typeface="Calibri"/>
              <a:cs typeface="Arial"/>
            </a:endParaRPr>
          </a:p>
          <a:p>
            <a:pPr marL="0" indent="0" algn="r" rtl="1">
              <a:buNone/>
            </a:pPr>
            <a:endParaRPr lang="en-US" b="1" dirty="0"/>
          </a:p>
        </p:txBody>
      </p:sp>
    </p:spTree>
    <p:extLst>
      <p:ext uri="{BB962C8B-B14F-4D97-AF65-F5344CB8AC3E}">
        <p14:creationId xmlns:p14="http://schemas.microsoft.com/office/powerpoint/2010/main" val="352250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38200" y="365125"/>
            <a:ext cx="10515600" cy="767639"/>
          </a:xfrm>
        </p:spPr>
        <p:txBody>
          <a:bodyPr/>
          <a:lstStyle/>
          <a:p>
            <a:pPr algn="r" rtl="1"/>
            <a:r>
              <a:rPr lang="ar-EG" b="1" u="sng" dirty="0">
                <a:solidFill>
                  <a:srgbClr val="FF0000"/>
                </a:solidFill>
                <a:effectLst>
                  <a:outerShdw blurRad="38100" dist="38100" dir="2700000" algn="tl">
                    <a:srgbClr val="000000">
                      <a:alpha val="43137"/>
                    </a:srgbClr>
                  </a:outerShdw>
                </a:effectLst>
              </a:rPr>
              <a:t>1 – الناقلات </a:t>
            </a:r>
            <a:r>
              <a:rPr lang="en-US" b="1" u="sng" dirty="0">
                <a:solidFill>
                  <a:srgbClr val="FF0000"/>
                </a:solidFill>
                <a:effectLst>
                  <a:outerShdw blurRad="38100" dist="38100" dir="2700000" algn="tl">
                    <a:srgbClr val="000000">
                      <a:alpha val="43137"/>
                    </a:srgbClr>
                  </a:outerShdw>
                </a:effectLst>
              </a:rPr>
              <a:t>Conveyors </a:t>
            </a: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545910" y="1006760"/>
            <a:ext cx="10903425" cy="5851240"/>
          </a:xfrm>
        </p:spPr>
        <p:txBody>
          <a:bodyPr>
            <a:normAutofit fontScale="62500" lnSpcReduction="20000"/>
          </a:bodyPr>
          <a:lstStyle/>
          <a:p>
            <a:pPr marL="0" marR="0" indent="0" algn="just" rtl="1">
              <a:lnSpc>
                <a:spcPct val="150000"/>
              </a:lnSpc>
              <a:spcBef>
                <a:spcPts val="0"/>
              </a:spcBef>
              <a:spcAft>
                <a:spcPts val="1000"/>
              </a:spcAft>
              <a:buNone/>
            </a:pPr>
            <a:r>
              <a:rPr lang="ar-SA" sz="3600" b="1" dirty="0">
                <a:solidFill>
                  <a:schemeClr val="accent2">
                    <a:lumMod val="75000"/>
                  </a:schemeClr>
                </a:solidFill>
                <a:ea typeface="Times New Roman"/>
                <a:cs typeface="Times New Roman"/>
              </a:rPr>
              <a:t>تستخدم في مناولة المواد المنتظمة الحجم و الوزن نسبيا ، بين مواقع محددة ، وذلك لمرات تتفاوت في ترددها التردد العالي و المتوسط ، وذلك في مسار ثابت.</a:t>
            </a:r>
            <a:endParaRPr lang="en-US" sz="3600" b="1" dirty="0">
              <a:solidFill>
                <a:schemeClr val="accent2">
                  <a:lumMod val="75000"/>
                </a:schemeClr>
              </a:solidFill>
              <a:ea typeface="Calibri"/>
              <a:cs typeface="Arial"/>
            </a:endParaRPr>
          </a:p>
          <a:p>
            <a:pPr marL="0" marR="0" indent="0" algn="just" rtl="1">
              <a:lnSpc>
                <a:spcPct val="150000"/>
              </a:lnSpc>
              <a:spcBef>
                <a:spcPts val="0"/>
              </a:spcBef>
              <a:spcAft>
                <a:spcPts val="1000"/>
              </a:spcAft>
              <a:buNone/>
            </a:pPr>
            <a:r>
              <a:rPr lang="ar-SA" sz="3600" b="1" dirty="0">
                <a:solidFill>
                  <a:schemeClr val="accent2">
                    <a:lumMod val="75000"/>
                  </a:schemeClr>
                </a:solidFill>
                <a:ea typeface="Times New Roman"/>
                <a:cs typeface="Times New Roman"/>
              </a:rPr>
              <a:t>تشتمل هذه الناقلات السيور </a:t>
            </a:r>
            <a:r>
              <a:rPr lang="en-US" sz="3600" b="1" dirty="0">
                <a:solidFill>
                  <a:schemeClr val="accent2">
                    <a:lumMod val="75000"/>
                  </a:schemeClr>
                </a:solidFill>
                <a:latin typeface="Times New Roman"/>
                <a:ea typeface="Times New Roman"/>
                <a:cs typeface="Arial"/>
              </a:rPr>
              <a:t> ( Belts ) </a:t>
            </a:r>
            <a:r>
              <a:rPr lang="ar-SA" sz="3600" b="1" dirty="0">
                <a:solidFill>
                  <a:schemeClr val="accent2">
                    <a:lumMod val="75000"/>
                  </a:schemeClr>
                </a:solidFill>
                <a:ea typeface="Times New Roman"/>
                <a:cs typeface="Times New Roman"/>
              </a:rPr>
              <a:t> و الأنابيب المائلة </a:t>
            </a:r>
            <a:r>
              <a:rPr lang="en-US" sz="3600" b="1" dirty="0">
                <a:solidFill>
                  <a:schemeClr val="accent2">
                    <a:lumMod val="75000"/>
                  </a:schemeClr>
                </a:solidFill>
                <a:latin typeface="Times New Roman"/>
                <a:ea typeface="Times New Roman"/>
                <a:cs typeface="Arial"/>
              </a:rPr>
              <a:t>( Chutes ) </a:t>
            </a:r>
            <a:r>
              <a:rPr lang="ar-SA" sz="3600" b="1" dirty="0">
                <a:solidFill>
                  <a:schemeClr val="accent2">
                    <a:lumMod val="75000"/>
                  </a:schemeClr>
                </a:solidFill>
                <a:ea typeface="Times New Roman"/>
                <a:cs typeface="Times New Roman"/>
              </a:rPr>
              <a:t> و المدحرجات </a:t>
            </a:r>
            <a:r>
              <a:rPr lang="en-US" sz="3600" b="1" dirty="0">
                <a:solidFill>
                  <a:schemeClr val="accent2">
                    <a:lumMod val="75000"/>
                  </a:schemeClr>
                </a:solidFill>
                <a:latin typeface="Times New Roman"/>
                <a:ea typeface="Times New Roman"/>
                <a:cs typeface="Arial"/>
              </a:rPr>
              <a:t>( Rollers ) </a:t>
            </a:r>
            <a:r>
              <a:rPr lang="ar-SA" sz="3600" b="1" dirty="0">
                <a:solidFill>
                  <a:schemeClr val="accent2">
                    <a:lumMod val="75000"/>
                  </a:schemeClr>
                </a:solidFill>
                <a:ea typeface="Times New Roman"/>
                <a:cs typeface="Times New Roman"/>
              </a:rPr>
              <a:t>.</a:t>
            </a:r>
            <a:endParaRPr lang="en-US" sz="3600" b="1" dirty="0">
              <a:solidFill>
                <a:schemeClr val="accent2">
                  <a:lumMod val="75000"/>
                </a:schemeClr>
              </a:solidFill>
              <a:ea typeface="Calibri"/>
              <a:cs typeface="Arial"/>
            </a:endParaRPr>
          </a:p>
          <a:p>
            <a:pPr marL="0" marR="0" indent="0" algn="just" rtl="1">
              <a:lnSpc>
                <a:spcPct val="115000"/>
              </a:lnSpc>
              <a:spcBef>
                <a:spcPts val="0"/>
              </a:spcBef>
              <a:spcAft>
                <a:spcPts val="1000"/>
              </a:spcAft>
              <a:buNone/>
            </a:pPr>
            <a:r>
              <a:rPr lang="ar-SA" sz="3600" b="1" dirty="0">
                <a:solidFill>
                  <a:srgbClr val="00B050"/>
                </a:solidFill>
                <a:ea typeface="Times New Roman"/>
                <a:cs typeface="Times New Roman"/>
              </a:rPr>
              <a:t>ويمكننا تلخيص خصائص الناقلات كالآتي :</a:t>
            </a:r>
            <a:endParaRPr lang="en-US" sz="3600" b="1" dirty="0">
              <a:solidFill>
                <a:srgbClr val="00B050"/>
              </a:solidFill>
              <a:ea typeface="Calibri"/>
              <a:cs typeface="Arial"/>
            </a:endParaRPr>
          </a:p>
          <a:p>
            <a:pPr marL="114300" marR="0" indent="0" algn="just" rtl="1">
              <a:lnSpc>
                <a:spcPct val="115000"/>
              </a:lnSpc>
              <a:spcBef>
                <a:spcPts val="0"/>
              </a:spcBef>
              <a:spcAft>
                <a:spcPts val="0"/>
              </a:spcAft>
              <a:buNone/>
            </a:pPr>
            <a:r>
              <a:rPr lang="ar-SA" sz="3600" b="1" dirty="0">
                <a:ea typeface="Times New Roman"/>
                <a:cs typeface="Times New Roman"/>
              </a:rPr>
              <a:t>1 </a:t>
            </a:r>
            <a:r>
              <a:rPr lang="ar-SA" sz="3600" b="1" dirty="0">
                <a:solidFill>
                  <a:srgbClr val="002060"/>
                </a:solidFill>
                <a:ea typeface="Times New Roman"/>
                <a:cs typeface="Times New Roman"/>
              </a:rPr>
              <a:t>– عموما تكون ذات طاقة محركة و في بعض الأحيان تعمل بطريقة آلية.</a:t>
            </a:r>
            <a:endParaRPr lang="en-US" sz="3600" b="1" dirty="0">
              <a:solidFill>
                <a:srgbClr val="002060"/>
              </a:solidFill>
              <a:ea typeface="Calibri"/>
              <a:cs typeface="Arial"/>
            </a:endParaRPr>
          </a:p>
          <a:p>
            <a:pPr marL="114300" marR="0" indent="0" algn="just" rtl="1">
              <a:lnSpc>
                <a:spcPct val="115000"/>
              </a:lnSpc>
              <a:spcBef>
                <a:spcPts val="0"/>
              </a:spcBef>
              <a:spcAft>
                <a:spcPts val="0"/>
              </a:spcAft>
              <a:buNone/>
            </a:pPr>
            <a:r>
              <a:rPr lang="ar-SA" sz="3600" b="1" dirty="0">
                <a:solidFill>
                  <a:srgbClr val="002060"/>
                </a:solidFill>
                <a:ea typeface="Times New Roman"/>
                <a:cs typeface="Times New Roman"/>
              </a:rPr>
              <a:t>2 – تكون ثابتة في موقعها و بالتالي تحدد خط مرور المواد المنقولة.</a:t>
            </a:r>
            <a:endParaRPr lang="en-US" sz="3600" b="1" dirty="0">
              <a:solidFill>
                <a:srgbClr val="002060"/>
              </a:solidFill>
              <a:ea typeface="Calibri"/>
              <a:cs typeface="Arial"/>
            </a:endParaRPr>
          </a:p>
          <a:p>
            <a:pPr marL="114300" marR="0" indent="0" algn="just" rtl="1">
              <a:lnSpc>
                <a:spcPct val="115000"/>
              </a:lnSpc>
              <a:spcBef>
                <a:spcPts val="0"/>
              </a:spcBef>
              <a:spcAft>
                <a:spcPts val="0"/>
              </a:spcAft>
              <a:buNone/>
            </a:pPr>
            <a:r>
              <a:rPr lang="ar-SA" sz="3600" b="1" dirty="0">
                <a:solidFill>
                  <a:srgbClr val="002060"/>
                </a:solidFill>
                <a:ea typeface="Times New Roman"/>
                <a:cs typeface="Times New Roman"/>
              </a:rPr>
              <a:t>3 – غالبا تعمل على أساس اتجاه سريان واحد.</a:t>
            </a:r>
            <a:endParaRPr lang="en-US" sz="3600" b="1" dirty="0">
              <a:solidFill>
                <a:srgbClr val="002060"/>
              </a:solidFill>
              <a:ea typeface="Calibri"/>
              <a:cs typeface="Arial"/>
            </a:endParaRPr>
          </a:p>
          <a:p>
            <a:pPr marL="114300" marR="0" indent="0" algn="just" rtl="1">
              <a:lnSpc>
                <a:spcPct val="115000"/>
              </a:lnSpc>
              <a:spcBef>
                <a:spcPts val="0"/>
              </a:spcBef>
              <a:spcAft>
                <a:spcPts val="0"/>
              </a:spcAft>
              <a:buNone/>
            </a:pPr>
            <a:r>
              <a:rPr lang="ar-SA" sz="3600" b="1" dirty="0">
                <a:solidFill>
                  <a:srgbClr val="002060"/>
                </a:solidFill>
                <a:ea typeface="Times New Roman"/>
                <a:cs typeface="Times New Roman"/>
              </a:rPr>
              <a:t>4 – تنقل عموما أحمالا مفردة ، ولكن أنواع خاصة منها تستخدم لنقل أحمال مستمرة.</a:t>
            </a:r>
            <a:endParaRPr lang="en-US" sz="3600" b="1" dirty="0">
              <a:solidFill>
                <a:srgbClr val="002060"/>
              </a:solidFill>
              <a:ea typeface="Calibri"/>
              <a:cs typeface="Arial"/>
            </a:endParaRPr>
          </a:p>
          <a:p>
            <a:pPr marL="114300" marR="0" indent="0" algn="just" rtl="1">
              <a:lnSpc>
                <a:spcPct val="115000"/>
              </a:lnSpc>
              <a:spcBef>
                <a:spcPts val="0"/>
              </a:spcBef>
              <a:spcAft>
                <a:spcPts val="0"/>
              </a:spcAft>
              <a:buNone/>
            </a:pPr>
            <a:r>
              <a:rPr lang="ar-SA" sz="3600" b="1" dirty="0">
                <a:solidFill>
                  <a:srgbClr val="002060"/>
                </a:solidFill>
                <a:ea typeface="Times New Roman"/>
                <a:cs typeface="Times New Roman"/>
              </a:rPr>
              <a:t>5 – يمكن استخدامها للقيام بمهمة التخزين فقط أو التخزين و الطلب معا.</a:t>
            </a:r>
            <a:endParaRPr lang="en-US" sz="3600" b="1" dirty="0">
              <a:solidFill>
                <a:srgbClr val="002060"/>
              </a:solidFill>
              <a:ea typeface="Calibri"/>
              <a:cs typeface="Arial"/>
            </a:endParaRPr>
          </a:p>
          <a:p>
            <a:pPr marL="0" marR="0" indent="0" algn="just" rtl="1">
              <a:lnSpc>
                <a:spcPct val="150000"/>
              </a:lnSpc>
              <a:spcBef>
                <a:spcPts val="0"/>
              </a:spcBef>
              <a:spcAft>
                <a:spcPts val="1000"/>
              </a:spcAft>
              <a:buNone/>
            </a:pPr>
            <a:r>
              <a:rPr lang="ar-SA" sz="5800" b="1" u="sng" dirty="0">
                <a:solidFill>
                  <a:srgbClr val="FF0000"/>
                </a:solidFill>
                <a:effectLst>
                  <a:outerShdw blurRad="38100" dist="38100" dir="2700000" algn="tl">
                    <a:srgbClr val="000000">
                      <a:alpha val="43137"/>
                    </a:srgbClr>
                  </a:outerShdw>
                </a:effectLst>
                <a:latin typeface="+mj-lt"/>
                <a:ea typeface="+mj-ea"/>
                <a:cs typeface="+mj-cs"/>
              </a:rPr>
              <a:t>2 – الأوناش و الرافعات </a:t>
            </a:r>
            <a:r>
              <a:rPr lang="en-US" sz="5800" b="1" u="sng" dirty="0">
                <a:solidFill>
                  <a:srgbClr val="FF0000"/>
                </a:solidFill>
                <a:effectLst>
                  <a:outerShdw blurRad="38100" dist="38100" dir="2700000" algn="tl">
                    <a:srgbClr val="000000">
                      <a:alpha val="43137"/>
                    </a:srgbClr>
                  </a:outerShdw>
                </a:effectLst>
                <a:latin typeface="+mj-lt"/>
                <a:ea typeface="+mj-ea"/>
                <a:cs typeface="+mj-cs"/>
              </a:rPr>
              <a:t> ( Cranes &amp; Hoists ) </a:t>
            </a:r>
            <a:r>
              <a:rPr lang="ar-SA" sz="5800" b="1" u="sng" dirty="0">
                <a:solidFill>
                  <a:srgbClr val="FF0000"/>
                </a:solidFill>
                <a:effectLst>
                  <a:outerShdw blurRad="38100" dist="38100" dir="2700000" algn="tl">
                    <a:srgbClr val="000000">
                      <a:alpha val="43137"/>
                    </a:srgbClr>
                  </a:outerShdw>
                </a:effectLst>
                <a:latin typeface="+mj-lt"/>
                <a:ea typeface="+mj-ea"/>
                <a:cs typeface="+mj-cs"/>
              </a:rPr>
              <a:t> :</a:t>
            </a:r>
            <a:endParaRPr lang="en-US" sz="5800" b="1" u="sng" dirty="0">
              <a:solidFill>
                <a:srgbClr val="FF0000"/>
              </a:solidFill>
              <a:effectLst>
                <a:outerShdw blurRad="38100" dist="38100" dir="2700000" algn="tl">
                  <a:srgbClr val="000000">
                    <a:alpha val="43137"/>
                  </a:srgbClr>
                </a:outerShdw>
              </a:effectLst>
              <a:latin typeface="+mj-lt"/>
              <a:ea typeface="+mj-ea"/>
              <a:cs typeface="+mj-cs"/>
            </a:endParaRPr>
          </a:p>
          <a:p>
            <a:pPr marL="0" marR="0" indent="0" algn="just" rtl="1">
              <a:lnSpc>
                <a:spcPct val="150000"/>
              </a:lnSpc>
              <a:spcBef>
                <a:spcPts val="0"/>
              </a:spcBef>
              <a:spcAft>
                <a:spcPts val="1000"/>
              </a:spcAft>
              <a:buNone/>
            </a:pPr>
            <a:r>
              <a:rPr lang="ar-SA" sz="3700" b="1" dirty="0">
                <a:solidFill>
                  <a:srgbClr val="7030A0"/>
                </a:solidFill>
                <a:ea typeface="Times New Roman"/>
                <a:cs typeface="Times New Roman"/>
              </a:rPr>
              <a:t>تستخدم الأوناش و الرافعات لمناولة المواد بشكل متقطع بأوزان وأحجام متفاوتة في حيز محدود. الرافعات ترفع المواد رأسيا وتكون هذه المواد محمولة بخطافات </a:t>
            </a:r>
            <a:r>
              <a:rPr lang="en-US" sz="3700" b="1" dirty="0">
                <a:solidFill>
                  <a:srgbClr val="7030A0"/>
                </a:solidFill>
                <a:ea typeface="Times New Roman"/>
                <a:cs typeface="Times New Roman"/>
              </a:rPr>
              <a:t>( Hooks ) </a:t>
            </a:r>
            <a:r>
              <a:rPr lang="ar-SA" sz="3700" b="1" dirty="0">
                <a:solidFill>
                  <a:srgbClr val="7030A0"/>
                </a:solidFill>
                <a:ea typeface="Times New Roman"/>
                <a:cs typeface="Times New Roman"/>
              </a:rPr>
              <a:t>. أما الأوناش فتتحرك أفقيا.</a:t>
            </a:r>
            <a:endParaRPr lang="en-US" sz="3700" b="1" dirty="0">
              <a:solidFill>
                <a:srgbClr val="7030A0"/>
              </a:solidFill>
              <a:ea typeface="Times New Roman"/>
              <a:cs typeface="Times New Roman"/>
            </a:endParaRPr>
          </a:p>
          <a:p>
            <a:pPr marL="0" indent="0" algn="r" rtl="1">
              <a:buNone/>
            </a:pPr>
            <a:endParaRPr lang="en-US" dirty="0"/>
          </a:p>
        </p:txBody>
      </p:sp>
    </p:spTree>
    <p:extLst>
      <p:ext uri="{BB962C8B-B14F-4D97-AF65-F5344CB8AC3E}">
        <p14:creationId xmlns:p14="http://schemas.microsoft.com/office/powerpoint/2010/main" val="367034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532263" y="122830"/>
            <a:ext cx="11491415" cy="6469039"/>
          </a:xfrm>
        </p:spPr>
        <p:txBody>
          <a:bodyPr>
            <a:normAutofit fontScale="70000" lnSpcReduction="20000"/>
          </a:bodyPr>
          <a:lstStyle/>
          <a:p>
            <a:pPr marL="0" marR="0" indent="0" algn="just" rtl="1">
              <a:lnSpc>
                <a:spcPct val="150000"/>
              </a:lnSpc>
              <a:spcBef>
                <a:spcPts val="0"/>
              </a:spcBef>
              <a:spcAft>
                <a:spcPts val="1000"/>
              </a:spcAft>
              <a:buNone/>
            </a:pPr>
            <a:r>
              <a:rPr lang="ar-SA" sz="4400" b="1" u="sng" dirty="0">
                <a:solidFill>
                  <a:srgbClr val="FF0000"/>
                </a:solidFill>
                <a:effectLst>
                  <a:outerShdw blurRad="38100" dist="38100" dir="2700000" algn="tl">
                    <a:srgbClr val="000000">
                      <a:alpha val="43137"/>
                    </a:srgbClr>
                  </a:outerShdw>
                </a:effectLst>
                <a:ea typeface="Times New Roman"/>
                <a:cs typeface="Times New Roman"/>
              </a:rPr>
              <a:t>3 – الشاحنات الصناعية </a:t>
            </a:r>
            <a:r>
              <a:rPr lang="en-US" sz="4400" b="1" u="sng" dirty="0">
                <a:solidFill>
                  <a:srgbClr val="FF0000"/>
                </a:solidFill>
                <a:effectLst>
                  <a:outerShdw blurRad="38100" dist="38100" dir="2700000" algn="tl">
                    <a:srgbClr val="000000">
                      <a:alpha val="43137"/>
                    </a:srgbClr>
                  </a:outerShdw>
                </a:effectLst>
                <a:latin typeface="Times New Roman"/>
                <a:ea typeface="Times New Roman"/>
                <a:cs typeface="Arial"/>
              </a:rPr>
              <a:t> ( Industrial Trucks ) </a:t>
            </a:r>
            <a:r>
              <a:rPr lang="ar-SA" sz="4400" b="1" u="sng" dirty="0">
                <a:solidFill>
                  <a:srgbClr val="FF0000"/>
                </a:solidFill>
                <a:effectLst>
                  <a:outerShdw blurRad="38100" dist="38100" dir="2700000" algn="tl">
                    <a:srgbClr val="000000">
                      <a:alpha val="43137"/>
                    </a:srgbClr>
                  </a:outerShdw>
                </a:effectLst>
                <a:ea typeface="Times New Roman"/>
                <a:cs typeface="Times New Roman"/>
              </a:rPr>
              <a:t>:</a:t>
            </a:r>
            <a:endParaRPr lang="en-US" sz="4400" b="1" u="sng" dirty="0">
              <a:solidFill>
                <a:srgbClr val="FF0000"/>
              </a:solidFill>
              <a:effectLst>
                <a:outerShdw blurRad="38100" dist="38100" dir="2700000" algn="tl">
                  <a:srgbClr val="000000">
                    <a:alpha val="43137"/>
                  </a:srgbClr>
                </a:outerShdw>
              </a:effectLst>
              <a:ea typeface="Calibri"/>
              <a:cs typeface="Arial"/>
            </a:endParaRPr>
          </a:p>
          <a:p>
            <a:pPr marL="0" marR="0" indent="0" algn="just" rtl="1">
              <a:lnSpc>
                <a:spcPct val="150000"/>
              </a:lnSpc>
              <a:spcBef>
                <a:spcPts val="0"/>
              </a:spcBef>
              <a:spcAft>
                <a:spcPts val="1000"/>
              </a:spcAft>
              <a:buNone/>
            </a:pPr>
            <a:r>
              <a:rPr lang="ar-SA" sz="5100" b="1" dirty="0">
                <a:solidFill>
                  <a:srgbClr val="00B050"/>
                </a:solidFill>
                <a:ea typeface="Times New Roman"/>
                <a:cs typeface="Times New Roman"/>
              </a:rPr>
              <a:t>تشمل هذه المجموعة الرافعات الشوكية </a:t>
            </a:r>
            <a:r>
              <a:rPr lang="en-US" sz="5100" b="1" dirty="0">
                <a:solidFill>
                  <a:srgbClr val="00B050"/>
                </a:solidFill>
                <a:latin typeface="Times New Roman"/>
                <a:ea typeface="Times New Roman"/>
                <a:cs typeface="Arial"/>
              </a:rPr>
              <a:t>( Fork Lifts ) </a:t>
            </a:r>
            <a:r>
              <a:rPr lang="ar-SA" sz="5100" b="1" dirty="0">
                <a:solidFill>
                  <a:srgbClr val="00B050"/>
                </a:solidFill>
                <a:ea typeface="Times New Roman"/>
                <a:cs typeface="Times New Roman"/>
              </a:rPr>
              <a:t> ، العربات اليدوية </a:t>
            </a:r>
            <a:r>
              <a:rPr lang="en-US" sz="5100" b="1" dirty="0">
                <a:solidFill>
                  <a:srgbClr val="00B050"/>
                </a:solidFill>
                <a:latin typeface="Times New Roman"/>
                <a:ea typeface="Times New Roman"/>
                <a:cs typeface="Arial"/>
              </a:rPr>
              <a:t>( Hand Carts )</a:t>
            </a:r>
            <a:r>
              <a:rPr lang="ar-SA" sz="5100" b="1" dirty="0">
                <a:solidFill>
                  <a:srgbClr val="00B050"/>
                </a:solidFill>
                <a:ea typeface="Times New Roman"/>
                <a:cs typeface="Times New Roman"/>
              </a:rPr>
              <a:t> ، وغيرها.تستخدم العربات الآلية الموجهة </a:t>
            </a:r>
            <a:r>
              <a:rPr lang="en-US" sz="5100" b="1" dirty="0">
                <a:solidFill>
                  <a:srgbClr val="00B050"/>
                </a:solidFill>
                <a:latin typeface="Times New Roman"/>
                <a:ea typeface="Times New Roman"/>
                <a:cs typeface="Arial"/>
              </a:rPr>
              <a:t>( A G Vs ) </a:t>
            </a:r>
            <a:r>
              <a:rPr lang="ar-SA" sz="5100" b="1" dirty="0">
                <a:solidFill>
                  <a:srgbClr val="00B050"/>
                </a:solidFill>
                <a:ea typeface="Times New Roman"/>
                <a:cs typeface="Times New Roman"/>
              </a:rPr>
              <a:t> للمناولة بين عدد محدد من المواقع المختارة و المبرمجة سلفا في نظام التحكم.</a:t>
            </a:r>
            <a:endParaRPr lang="en-US" sz="5100" b="1" dirty="0">
              <a:solidFill>
                <a:srgbClr val="00B050"/>
              </a:solidFill>
              <a:ea typeface="Calibri"/>
              <a:cs typeface="Arial"/>
            </a:endParaRPr>
          </a:p>
          <a:p>
            <a:pPr marL="0" indent="0" algn="just" rtl="1">
              <a:lnSpc>
                <a:spcPct val="150000"/>
              </a:lnSpc>
              <a:spcBef>
                <a:spcPts val="0"/>
              </a:spcBef>
              <a:spcAft>
                <a:spcPts val="1000"/>
              </a:spcAft>
              <a:buNone/>
            </a:pPr>
            <a:r>
              <a:rPr lang="ar-SA" sz="4200" b="1" u="sng" dirty="0">
                <a:solidFill>
                  <a:srgbClr val="FF0000"/>
                </a:solidFill>
                <a:effectLst>
                  <a:outerShdw blurRad="38100" dist="38100" dir="2700000" algn="tl">
                    <a:srgbClr val="000000">
                      <a:alpha val="43137"/>
                    </a:srgbClr>
                  </a:outerShdw>
                </a:effectLst>
                <a:ea typeface="Times New Roman"/>
                <a:cs typeface="Times New Roman"/>
              </a:rPr>
              <a:t>4 – النظم الآلية للتخزين و الطلب </a:t>
            </a:r>
            <a:r>
              <a:rPr lang="en-US" sz="4200" b="1" u="sng" dirty="0">
                <a:solidFill>
                  <a:srgbClr val="FF0000"/>
                </a:solidFill>
                <a:effectLst>
                  <a:outerShdw blurRad="38100" dist="38100" dir="2700000" algn="tl">
                    <a:srgbClr val="000000">
                      <a:alpha val="43137"/>
                    </a:srgbClr>
                  </a:outerShdw>
                </a:effectLst>
                <a:ea typeface="Times New Roman"/>
                <a:cs typeface="Times New Roman"/>
              </a:rPr>
              <a:t> ( Automated Storage / Retrieval Systems ) ( As / </a:t>
            </a:r>
            <a:r>
              <a:rPr lang="en-US" sz="4200" b="1" u="sng" dirty="0" err="1">
                <a:solidFill>
                  <a:srgbClr val="FF0000"/>
                </a:solidFill>
                <a:effectLst>
                  <a:outerShdw blurRad="38100" dist="38100" dir="2700000" algn="tl">
                    <a:srgbClr val="000000">
                      <a:alpha val="43137"/>
                    </a:srgbClr>
                  </a:outerShdw>
                </a:effectLst>
                <a:ea typeface="Times New Roman"/>
                <a:cs typeface="Times New Roman"/>
              </a:rPr>
              <a:t>Rs</a:t>
            </a:r>
            <a:r>
              <a:rPr lang="en-US" sz="4200" b="1" u="sng" dirty="0">
                <a:solidFill>
                  <a:srgbClr val="FF0000"/>
                </a:solidFill>
                <a:effectLst>
                  <a:outerShdw blurRad="38100" dist="38100" dir="2700000" algn="tl">
                    <a:srgbClr val="000000">
                      <a:alpha val="43137"/>
                    </a:srgbClr>
                  </a:outerShdw>
                </a:effectLst>
                <a:ea typeface="Times New Roman"/>
                <a:cs typeface="Times New Roman"/>
              </a:rPr>
              <a:t> )</a:t>
            </a:r>
            <a:r>
              <a:rPr lang="ar-SA" sz="4200" b="1" u="sng" dirty="0">
                <a:solidFill>
                  <a:srgbClr val="FF0000"/>
                </a:solidFill>
                <a:effectLst>
                  <a:outerShdw blurRad="38100" dist="38100" dir="2700000" algn="tl">
                    <a:srgbClr val="000000">
                      <a:alpha val="43137"/>
                    </a:srgbClr>
                  </a:outerShdw>
                </a:effectLst>
                <a:ea typeface="Times New Roman"/>
                <a:cs typeface="Times New Roman"/>
              </a:rPr>
              <a:t> :</a:t>
            </a:r>
            <a:endParaRPr lang="en-US" sz="4200" b="1" u="sng" dirty="0">
              <a:solidFill>
                <a:srgbClr val="FF0000"/>
              </a:solidFill>
              <a:effectLst>
                <a:outerShdw blurRad="38100" dist="38100" dir="2700000" algn="tl">
                  <a:srgbClr val="000000">
                    <a:alpha val="43137"/>
                  </a:srgbClr>
                </a:outerShdw>
              </a:effectLst>
              <a:ea typeface="Times New Roman"/>
              <a:cs typeface="Times New Roman"/>
            </a:endParaRPr>
          </a:p>
          <a:p>
            <a:pPr marL="0" marR="0" indent="0" algn="just" rtl="1">
              <a:lnSpc>
                <a:spcPct val="150000"/>
              </a:lnSpc>
              <a:spcBef>
                <a:spcPts val="0"/>
              </a:spcBef>
              <a:spcAft>
                <a:spcPts val="1000"/>
              </a:spcAft>
              <a:buNone/>
            </a:pPr>
            <a:r>
              <a:rPr lang="ar-SA" sz="4400" b="1" dirty="0">
                <a:solidFill>
                  <a:schemeClr val="accent2">
                    <a:lumMod val="75000"/>
                  </a:schemeClr>
                </a:solidFill>
                <a:ea typeface="Times New Roman"/>
                <a:cs typeface="Times New Roman"/>
              </a:rPr>
              <a:t>يجمع هذا النظام بين معدات التخزين و المناولة و مختلف مستويات التحكم الآلي من أجل تحقيق السرعة و الدقة في عمليات تخزين و طلب المنتجات و المواد من مخازنها.</a:t>
            </a:r>
            <a:endParaRPr lang="en-US" sz="4400" b="1" dirty="0">
              <a:solidFill>
                <a:schemeClr val="accent2">
                  <a:lumMod val="75000"/>
                </a:schemeClr>
              </a:solidFill>
              <a:ea typeface="Calibri"/>
              <a:cs typeface="Arial"/>
            </a:endParaRPr>
          </a:p>
          <a:p>
            <a:pPr marL="0" indent="0" algn="r" rtl="1">
              <a:buNone/>
            </a:pPr>
            <a:endParaRPr lang="en-US" sz="5100" b="1" dirty="0"/>
          </a:p>
        </p:txBody>
      </p:sp>
    </p:spTree>
    <p:extLst>
      <p:ext uri="{BB962C8B-B14F-4D97-AF65-F5344CB8AC3E}">
        <p14:creationId xmlns:p14="http://schemas.microsoft.com/office/powerpoint/2010/main" val="144036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normAutofit/>
          </a:bodyPr>
          <a:lstStyle/>
          <a:p>
            <a:pPr algn="r" rtl="1"/>
            <a:r>
              <a:rPr lang="ar-EG" b="1" u="sng" dirty="0">
                <a:solidFill>
                  <a:srgbClr val="FF0000"/>
                </a:solidFill>
                <a:effectLst>
                  <a:outerShdw blurRad="38100" dist="38100" dir="2700000" algn="tl">
                    <a:srgbClr val="000000">
                      <a:alpha val="43137"/>
                    </a:srgbClr>
                  </a:outerShdw>
                </a:effectLst>
              </a:rPr>
              <a:t>الفصل الخامس </a:t>
            </a:r>
            <a:br>
              <a:rPr lang="en-US" b="1" dirty="0">
                <a:solidFill>
                  <a:srgbClr val="FF0000"/>
                </a:solidFill>
                <a:effectLst>
                  <a:outerShdw blurRad="38100" dist="38100" dir="2700000" algn="tl">
                    <a:srgbClr val="000000">
                      <a:alpha val="43137"/>
                    </a:srgbClr>
                  </a:outerShdw>
                </a:effectLst>
              </a:rPr>
            </a:br>
            <a:r>
              <a:rPr lang="ar-SA" b="1" u="sng" dirty="0">
                <a:solidFill>
                  <a:srgbClr val="FF0000"/>
                </a:solidFill>
                <a:effectLst>
                  <a:outerShdw blurRad="38100" dist="38100" dir="2700000" algn="tl">
                    <a:srgbClr val="000000">
                      <a:alpha val="43137"/>
                    </a:srgbClr>
                  </a:outerShdw>
                </a:effectLst>
              </a:rPr>
              <a:t>اختيار موقع المشروع الصناعي</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1825625"/>
            <a:ext cx="10515600" cy="2812636"/>
          </a:xfrm>
        </p:spPr>
        <p:txBody>
          <a:bodyPr>
            <a:noAutofit/>
          </a:bodyPr>
          <a:lstStyle/>
          <a:p>
            <a:pPr marL="0" marR="0" algn="just" rtl="1">
              <a:lnSpc>
                <a:spcPct val="150000"/>
              </a:lnSpc>
              <a:spcBef>
                <a:spcPts val="0"/>
              </a:spcBef>
              <a:spcAft>
                <a:spcPts val="1000"/>
              </a:spcAft>
            </a:pPr>
            <a:r>
              <a:rPr lang="ar-SA" sz="3000" b="1" dirty="0">
                <a:latin typeface="Calibri" panose="020F0502020204030204" pitchFamily="34" charset="0"/>
                <a:ea typeface="Calibri" panose="020F0502020204030204" pitchFamily="34" charset="0"/>
              </a:rPr>
              <a:t>تجرى دراسات مستفيضة لاختيار موقع المشروع الصناعي نظراً للأهمية القصوى التي يتوقف عليها هذا الموقع في نجاح  المشروع على المدى القريب و البعيد ثم تجري دراسات أخرى لتحديد مكان المشروع على المدى القريب  و البعيد ثم تجري دراسات أخرى لتحديد مكان المشروع  داخل الموقع الذى تم تحديده .</a:t>
            </a:r>
            <a:endParaRPr lang="en-US" sz="3000" b="1" dirty="0">
              <a:latin typeface="Calibri" panose="020F0502020204030204" pitchFamily="34" charset="0"/>
              <a:ea typeface="Calibri" panose="020F0502020204030204" pitchFamily="34" charset="0"/>
              <a:cs typeface="Arial" panose="020B0604020202020204" pitchFamily="34" charset="0"/>
            </a:endParaRPr>
          </a:p>
          <a:p>
            <a:pPr algn="r" rtl="1"/>
            <a:endParaRPr lang="en-US" sz="3000" b="1" dirty="0"/>
          </a:p>
        </p:txBody>
      </p:sp>
    </p:spTree>
    <p:extLst>
      <p:ext uri="{BB962C8B-B14F-4D97-AF65-F5344CB8AC3E}">
        <p14:creationId xmlns:p14="http://schemas.microsoft.com/office/powerpoint/2010/main" val="258746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382137" y="0"/>
            <a:ext cx="11477767" cy="6264323"/>
          </a:xfrm>
        </p:spPr>
        <p:txBody>
          <a:bodyPr>
            <a:noAutofit/>
          </a:bodyPr>
          <a:lstStyle/>
          <a:p>
            <a:pPr marL="0" lvl="0" indent="0" algn="just" rtl="1">
              <a:lnSpc>
                <a:spcPct val="150000"/>
              </a:lnSpc>
              <a:spcBef>
                <a:spcPts val="0"/>
              </a:spcBef>
              <a:spcAft>
                <a:spcPts val="1000"/>
              </a:spcAft>
              <a:buNone/>
            </a:pPr>
            <a:r>
              <a:rPr lang="ar-SA" sz="3600" b="1" u="sng" dirty="0">
                <a:solidFill>
                  <a:srgbClr val="FF0000"/>
                </a:solidFill>
                <a:effectLst>
                  <a:outerShdw blurRad="38100" dist="38100" dir="2700000" algn="tl">
                    <a:srgbClr val="000000">
                      <a:alpha val="43137"/>
                    </a:srgbClr>
                  </a:outerShdw>
                </a:effectLst>
                <a:ea typeface="Times New Roman"/>
                <a:cs typeface="Times New Roman"/>
              </a:rPr>
              <a:t>5 – الإنسان الآلي ( أو الروبوت ) </a:t>
            </a:r>
            <a:r>
              <a:rPr lang="en-US" sz="3600" b="1" u="sng" dirty="0">
                <a:solidFill>
                  <a:srgbClr val="FF0000"/>
                </a:solidFill>
                <a:effectLst>
                  <a:outerShdw blurRad="38100" dist="38100" dir="2700000" algn="tl">
                    <a:srgbClr val="000000">
                      <a:alpha val="43137"/>
                    </a:srgbClr>
                  </a:outerShdw>
                </a:effectLst>
                <a:ea typeface="Times New Roman"/>
                <a:cs typeface="Times New Roman"/>
              </a:rPr>
              <a:t> ( Robot ) </a:t>
            </a:r>
            <a:r>
              <a:rPr lang="ar-SA" sz="3600" b="1" u="sng" dirty="0">
                <a:solidFill>
                  <a:srgbClr val="FF0000"/>
                </a:solidFill>
                <a:effectLst>
                  <a:outerShdw blurRad="38100" dist="38100" dir="2700000" algn="tl">
                    <a:srgbClr val="000000">
                      <a:alpha val="43137"/>
                    </a:srgbClr>
                  </a:outerShdw>
                </a:effectLst>
                <a:ea typeface="Times New Roman"/>
                <a:cs typeface="Times New Roman"/>
              </a:rPr>
              <a:t> :</a:t>
            </a:r>
            <a:r>
              <a:rPr lang="ar-SA" sz="3600" b="1" dirty="0">
                <a:solidFill>
                  <a:prstClr val="black"/>
                </a:solidFill>
                <a:ea typeface="Times New Roman"/>
                <a:cs typeface="Times New Roman"/>
              </a:rPr>
              <a:t> </a:t>
            </a:r>
            <a:endParaRPr lang="en-US" sz="3600" b="1" dirty="0">
              <a:solidFill>
                <a:prstClr val="black"/>
              </a:solidFill>
              <a:ea typeface="Times New Roman"/>
              <a:cs typeface="Times New Roman"/>
            </a:endParaRPr>
          </a:p>
          <a:p>
            <a:pPr marL="0" lvl="0" indent="0" algn="just" rtl="1">
              <a:lnSpc>
                <a:spcPct val="150000"/>
              </a:lnSpc>
              <a:spcBef>
                <a:spcPts val="0"/>
              </a:spcBef>
              <a:spcAft>
                <a:spcPts val="1000"/>
              </a:spcAft>
              <a:buNone/>
            </a:pPr>
            <a:r>
              <a:rPr lang="ar-SA" sz="2400" b="1" dirty="0">
                <a:solidFill>
                  <a:schemeClr val="accent2">
                    <a:lumMod val="75000"/>
                  </a:schemeClr>
                </a:solidFill>
                <a:ea typeface="Times New Roman"/>
                <a:cs typeface="Times New Roman"/>
              </a:rPr>
              <a:t>يشيع استخدام الروبوت في عمليات المناولة ، حيث تتم برمجته لأداء ترتيب معين من الحركات. ويظهر تميزه في الأحوال التالية </a:t>
            </a:r>
            <a:r>
              <a:rPr lang="ar-SA" sz="2400" b="1" dirty="0">
                <a:solidFill>
                  <a:prstClr val="black"/>
                </a:solidFill>
                <a:ea typeface="Times New Roman"/>
                <a:cs typeface="Times New Roman"/>
              </a:rPr>
              <a:t>:</a:t>
            </a:r>
            <a:endParaRPr lang="en-US" sz="2400" b="1" dirty="0">
              <a:solidFill>
                <a:prstClr val="black"/>
              </a:solidFill>
              <a:ea typeface="Calibri"/>
              <a:cs typeface="Arial"/>
            </a:endParaRPr>
          </a:p>
          <a:p>
            <a:pPr marL="0" lvl="0" indent="0" algn="just" rtl="1">
              <a:lnSpc>
                <a:spcPct val="115000"/>
              </a:lnSpc>
              <a:spcBef>
                <a:spcPts val="0"/>
              </a:spcBef>
              <a:buNone/>
            </a:pPr>
            <a:r>
              <a:rPr lang="ar-SA" sz="2400" b="1" dirty="0">
                <a:solidFill>
                  <a:srgbClr val="0070C0"/>
                </a:solidFill>
                <a:ea typeface="Times New Roman"/>
                <a:cs typeface="Times New Roman"/>
              </a:rPr>
              <a:t>1 – ظروف العمل التي تسودها مخاطر عدة على العاملين.</a:t>
            </a:r>
            <a:endParaRPr lang="en-US" sz="2400" b="1" dirty="0">
              <a:solidFill>
                <a:srgbClr val="0070C0"/>
              </a:solidFill>
              <a:ea typeface="Calibri"/>
              <a:cs typeface="Arial"/>
            </a:endParaRPr>
          </a:p>
          <a:p>
            <a:pPr marL="0" lvl="0" indent="0" algn="just" rtl="1">
              <a:lnSpc>
                <a:spcPct val="115000"/>
              </a:lnSpc>
              <a:spcBef>
                <a:spcPts val="0"/>
              </a:spcBef>
              <a:buNone/>
            </a:pPr>
            <a:r>
              <a:rPr lang="ar-SA" sz="2400" b="1" dirty="0">
                <a:solidFill>
                  <a:srgbClr val="0070C0"/>
                </a:solidFill>
                <a:ea typeface="Times New Roman"/>
                <a:cs typeface="Times New Roman"/>
              </a:rPr>
              <a:t>2 – عملية المناولة المطلوبة تتميز بصفة التكرارية.</a:t>
            </a:r>
            <a:endParaRPr lang="en-US" sz="2400" b="1" dirty="0">
              <a:solidFill>
                <a:srgbClr val="0070C0"/>
              </a:solidFill>
              <a:ea typeface="Calibri"/>
              <a:cs typeface="Arial"/>
            </a:endParaRPr>
          </a:p>
          <a:p>
            <a:pPr marL="0" lvl="0" indent="0" algn="just" rtl="1">
              <a:lnSpc>
                <a:spcPct val="115000"/>
              </a:lnSpc>
              <a:spcBef>
                <a:spcPts val="0"/>
              </a:spcBef>
              <a:buNone/>
            </a:pPr>
            <a:r>
              <a:rPr lang="ar-SA" sz="2400" b="1" dirty="0">
                <a:solidFill>
                  <a:srgbClr val="0070C0"/>
                </a:solidFill>
                <a:ea typeface="Times New Roman"/>
                <a:cs typeface="Times New Roman"/>
              </a:rPr>
              <a:t>3 – تميز المادة المنقولة بثقل الوزن.</a:t>
            </a:r>
            <a:endParaRPr lang="en-US" sz="2400" b="1" dirty="0">
              <a:solidFill>
                <a:srgbClr val="0070C0"/>
              </a:solidFill>
              <a:ea typeface="Calibri"/>
              <a:cs typeface="Arial"/>
            </a:endParaRPr>
          </a:p>
          <a:p>
            <a:pPr marL="0" lvl="0" indent="0" algn="just" rtl="1">
              <a:lnSpc>
                <a:spcPct val="150000"/>
              </a:lnSpc>
              <a:spcBef>
                <a:spcPts val="0"/>
              </a:spcBef>
              <a:spcAft>
                <a:spcPts val="1000"/>
              </a:spcAft>
              <a:buNone/>
            </a:pPr>
            <a:r>
              <a:rPr lang="ar-SA" sz="2400" b="1" dirty="0">
                <a:solidFill>
                  <a:srgbClr val="00B050"/>
                </a:solidFill>
                <a:ea typeface="Times New Roman"/>
                <a:cs typeface="Times New Roman"/>
              </a:rPr>
              <a:t>يمكن تعريف الروبوت الصناعي كما يلي :</a:t>
            </a:r>
            <a:endParaRPr lang="en-US" sz="2400" b="1" dirty="0">
              <a:solidFill>
                <a:srgbClr val="00B050"/>
              </a:solidFill>
              <a:ea typeface="Calibri"/>
              <a:cs typeface="Arial"/>
            </a:endParaRPr>
          </a:p>
          <a:p>
            <a:pPr algn="just" rtl="1">
              <a:lnSpc>
                <a:spcPct val="150000"/>
              </a:lnSpc>
              <a:spcBef>
                <a:spcPts val="0"/>
              </a:spcBef>
              <a:spcAft>
                <a:spcPts val="1000"/>
              </a:spcAft>
            </a:pPr>
            <a:r>
              <a:rPr lang="ar-SA" sz="2200" b="1" dirty="0">
                <a:solidFill>
                  <a:srgbClr val="002060"/>
                </a:solidFill>
                <a:ea typeface="Times New Roman"/>
                <a:cs typeface="Times New Roman"/>
              </a:rPr>
              <a:t>هو عبارة عن جهاز مناولة قابل لإعادة البرمجة وذي مهام متعددة ، ومصمم لتحريك المواد ،الأجزاء و الأدوات أو الأجهزة الخاصة في تحركات متغيرة ومبرمجة ، وذلك لأداء عدد كبير من المهام المتعددة.</a:t>
            </a:r>
            <a:endParaRPr lang="en-US" sz="2200" b="1" dirty="0">
              <a:solidFill>
                <a:srgbClr val="002060"/>
              </a:solidFill>
              <a:ea typeface="Calibri"/>
              <a:cs typeface="Arial"/>
            </a:endParaRPr>
          </a:p>
          <a:p>
            <a:pPr algn="just" rtl="1">
              <a:lnSpc>
                <a:spcPct val="150000"/>
              </a:lnSpc>
              <a:spcBef>
                <a:spcPts val="0"/>
              </a:spcBef>
              <a:spcAft>
                <a:spcPts val="1000"/>
              </a:spcAft>
            </a:pPr>
            <a:r>
              <a:rPr lang="ar-SA" sz="2200" b="1" dirty="0">
                <a:solidFill>
                  <a:srgbClr val="002060"/>
                </a:solidFill>
                <a:ea typeface="Times New Roman"/>
                <a:cs typeface="Times New Roman"/>
              </a:rPr>
              <a:t>ومن أهم أنواع الهيئات التي عليها الروبوت النوع القطبي </a:t>
            </a:r>
            <a:r>
              <a:rPr lang="en-US" sz="2200" b="1" dirty="0">
                <a:solidFill>
                  <a:srgbClr val="002060"/>
                </a:solidFill>
                <a:latin typeface="Times New Roman"/>
                <a:ea typeface="Times New Roman"/>
                <a:cs typeface="Arial"/>
              </a:rPr>
              <a:t>( Polar ) </a:t>
            </a:r>
            <a:r>
              <a:rPr lang="ar-SA" sz="2200" b="1" dirty="0">
                <a:solidFill>
                  <a:srgbClr val="002060"/>
                </a:solidFill>
                <a:ea typeface="Times New Roman"/>
                <a:cs typeface="Times New Roman"/>
              </a:rPr>
              <a:t> والذي يكون مجال عمله في حدود شكل سبه كروي ، و النوع الاسطواني </a:t>
            </a:r>
            <a:r>
              <a:rPr lang="en-US" sz="2200" b="1" dirty="0">
                <a:solidFill>
                  <a:srgbClr val="002060"/>
                </a:solidFill>
                <a:latin typeface="Times New Roman"/>
                <a:ea typeface="Times New Roman"/>
                <a:cs typeface="Arial"/>
              </a:rPr>
              <a:t>( </a:t>
            </a:r>
            <a:r>
              <a:rPr lang="en-US" sz="2200" b="1" dirty="0" err="1">
                <a:solidFill>
                  <a:srgbClr val="002060"/>
                </a:solidFill>
                <a:latin typeface="Times New Roman"/>
                <a:ea typeface="Times New Roman"/>
                <a:cs typeface="Arial"/>
              </a:rPr>
              <a:t>Cylinderical</a:t>
            </a:r>
            <a:r>
              <a:rPr lang="en-US" sz="2200" b="1" dirty="0">
                <a:solidFill>
                  <a:srgbClr val="002060"/>
                </a:solidFill>
                <a:latin typeface="Times New Roman"/>
                <a:ea typeface="Times New Roman"/>
                <a:cs typeface="Arial"/>
              </a:rPr>
              <a:t>) </a:t>
            </a:r>
            <a:r>
              <a:rPr lang="ar-SA" sz="2200" b="1" dirty="0">
                <a:solidFill>
                  <a:srgbClr val="002060"/>
                </a:solidFill>
                <a:ea typeface="Times New Roman"/>
                <a:cs typeface="Times New Roman"/>
              </a:rPr>
              <a:t> و الذي يعمل في مجال اسطواني ، و النوع الإحداثي ( </a:t>
            </a:r>
            <a:r>
              <a:rPr lang="en-US" sz="2200" b="1" dirty="0">
                <a:solidFill>
                  <a:srgbClr val="002060"/>
                </a:solidFill>
                <a:latin typeface="Times New Roman"/>
                <a:ea typeface="Times New Roman"/>
                <a:cs typeface="Arial"/>
              </a:rPr>
              <a:t>Cartesian </a:t>
            </a:r>
            <a:r>
              <a:rPr lang="en-US" sz="2200" b="1" dirty="0" err="1">
                <a:solidFill>
                  <a:srgbClr val="002060"/>
                </a:solidFill>
                <a:latin typeface="Times New Roman"/>
                <a:ea typeface="Times New Roman"/>
                <a:cs typeface="Arial"/>
              </a:rPr>
              <a:t>Coordindate</a:t>
            </a:r>
            <a:r>
              <a:rPr lang="ar-SA" sz="2200" b="1" dirty="0">
                <a:solidFill>
                  <a:srgbClr val="002060"/>
                </a:solidFill>
                <a:ea typeface="Times New Roman"/>
                <a:cs typeface="Times New Roman"/>
              </a:rPr>
              <a:t> ) و الذي يعمل في مجال شكل مستطيل ، و النوع ذو اليد المفصلية </a:t>
            </a:r>
            <a:r>
              <a:rPr lang="en-US" sz="2200" b="1" dirty="0">
                <a:solidFill>
                  <a:srgbClr val="002060"/>
                </a:solidFill>
                <a:latin typeface="Times New Roman"/>
                <a:ea typeface="Times New Roman"/>
                <a:cs typeface="Arial"/>
              </a:rPr>
              <a:t>(</a:t>
            </a:r>
            <a:r>
              <a:rPr lang="en-US" sz="2200" b="1" dirty="0" err="1">
                <a:solidFill>
                  <a:srgbClr val="002060"/>
                </a:solidFill>
                <a:latin typeface="Times New Roman"/>
                <a:ea typeface="Times New Roman"/>
                <a:cs typeface="Arial"/>
              </a:rPr>
              <a:t>jonted</a:t>
            </a:r>
            <a:r>
              <a:rPr lang="en-US" sz="2200" b="1" dirty="0">
                <a:solidFill>
                  <a:srgbClr val="002060"/>
                </a:solidFill>
                <a:latin typeface="Times New Roman"/>
                <a:ea typeface="Times New Roman"/>
                <a:cs typeface="Arial"/>
              </a:rPr>
              <a:t> – arm )</a:t>
            </a:r>
            <a:r>
              <a:rPr lang="ar-SA" sz="2200" b="1" dirty="0">
                <a:solidFill>
                  <a:srgbClr val="002060"/>
                </a:solidFill>
                <a:ea typeface="Times New Roman"/>
                <a:cs typeface="Times New Roman"/>
              </a:rPr>
              <a:t> و الذي يشابه يد الإنسان  </a:t>
            </a:r>
            <a:endParaRPr lang="en-US" sz="2200" b="1" dirty="0">
              <a:solidFill>
                <a:srgbClr val="002060"/>
              </a:solidFill>
              <a:ea typeface="Calibri"/>
              <a:cs typeface="Arial"/>
            </a:endParaRPr>
          </a:p>
        </p:txBody>
      </p:sp>
    </p:spTree>
    <p:extLst>
      <p:ext uri="{BB962C8B-B14F-4D97-AF65-F5344CB8AC3E}">
        <p14:creationId xmlns:p14="http://schemas.microsoft.com/office/powerpoint/2010/main" val="189127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892791" y="215000"/>
            <a:ext cx="10515600" cy="958708"/>
          </a:xfrm>
        </p:spPr>
        <p:txBody>
          <a:bodyPr>
            <a:noAutofit/>
          </a:bodyPr>
          <a:lstStyle/>
          <a:p>
            <a:pPr marL="0" marR="0" algn="r" rtl="1">
              <a:lnSpc>
                <a:spcPct val="150000"/>
              </a:lnSpc>
              <a:spcBef>
                <a:spcPts val="0"/>
              </a:spcBef>
              <a:spcAft>
                <a:spcPts val="1000"/>
              </a:spcAft>
            </a:pPr>
            <a:r>
              <a:rPr lang="ar-SA" sz="2400" u="sng" dirty="0">
                <a:solidFill>
                  <a:srgbClr val="FF0000"/>
                </a:solidFill>
                <a:effectLst>
                  <a:outerShdw blurRad="38100" dist="38100" dir="2700000" algn="tl">
                    <a:srgbClr val="000000">
                      <a:alpha val="43137"/>
                    </a:srgbClr>
                  </a:outerShdw>
                </a:effectLst>
                <a:latin typeface="Calibri"/>
                <a:ea typeface="Times New Roman"/>
              </a:rPr>
              <a:t>طريقة أخرى لتصنيف معدات مناولة المواد</a:t>
            </a:r>
            <a:r>
              <a:rPr lang="en-US" sz="2400" u="sng" dirty="0">
                <a:solidFill>
                  <a:srgbClr val="FF0000"/>
                </a:solidFill>
                <a:effectLst>
                  <a:outerShdw blurRad="38100" dist="38100" dir="2700000" algn="tl">
                    <a:srgbClr val="000000">
                      <a:alpha val="43137"/>
                    </a:srgbClr>
                  </a:outerShdw>
                </a:effectLst>
                <a:latin typeface="Calibri"/>
                <a:ea typeface="Times New Roman"/>
                <a:cs typeface="Arial"/>
              </a:rPr>
              <a:t>:</a:t>
            </a:r>
            <a:endParaRPr lang="en-US" sz="2400"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070212" y="1088646"/>
            <a:ext cx="10515600" cy="4351338"/>
          </a:xfrm>
        </p:spPr>
        <p:txBody>
          <a:bodyPr/>
          <a:lstStyle/>
          <a:p>
            <a:pPr algn="r" rtl="1"/>
            <a:r>
              <a:rPr lang="ar-SA" sz="2400" dirty="0">
                <a:solidFill>
                  <a:prstClr val="black"/>
                </a:solidFill>
                <a:latin typeface="Calibri Light" panose="020F0302020204030204"/>
                <a:ea typeface="Times New Roman"/>
                <a:cs typeface="Times New Roman"/>
              </a:rPr>
              <a:t>يمكن تصنيف معدات المناولة طبقا لخصائصها ومميزاتها ، أهم خمس مجموعات منها و ذلك كما يلي في هذا الجدول</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02463765"/>
              </p:ext>
            </p:extLst>
          </p:nvPr>
        </p:nvGraphicFramePr>
        <p:xfrm>
          <a:off x="1746912" y="1842447"/>
          <a:ext cx="8370040" cy="4895856"/>
        </p:xfrm>
        <a:graphic>
          <a:graphicData uri="http://schemas.openxmlformats.org/drawingml/2006/table">
            <a:tbl>
              <a:tblPr rtl="1" firstRow="1" firstCol="1" bandRow="1">
                <a:tableStyleId>{5C22544A-7EE6-4342-B048-85BDC9FD1C3A}</a:tableStyleId>
              </a:tblPr>
              <a:tblGrid>
                <a:gridCol w="4185020">
                  <a:extLst>
                    <a:ext uri="{9D8B030D-6E8A-4147-A177-3AD203B41FA5}">
                      <a16:colId xmlns:a16="http://schemas.microsoft.com/office/drawing/2014/main" val="20000"/>
                    </a:ext>
                  </a:extLst>
                </a:gridCol>
                <a:gridCol w="4185020">
                  <a:extLst>
                    <a:ext uri="{9D8B030D-6E8A-4147-A177-3AD203B41FA5}">
                      <a16:colId xmlns:a16="http://schemas.microsoft.com/office/drawing/2014/main" val="20001"/>
                    </a:ext>
                  </a:extLst>
                </a:gridCol>
              </a:tblGrid>
              <a:tr h="353398">
                <a:tc>
                  <a:txBody>
                    <a:bodyPr/>
                    <a:lstStyle/>
                    <a:p>
                      <a:pPr marL="0" marR="0" algn="ctr" rtl="1">
                        <a:lnSpc>
                          <a:spcPct val="150000"/>
                        </a:lnSpc>
                        <a:spcBef>
                          <a:spcPts val="0"/>
                        </a:spcBef>
                        <a:spcAft>
                          <a:spcPts val="1000"/>
                        </a:spcAft>
                      </a:pPr>
                      <a:r>
                        <a:rPr lang="ar-SA" sz="2000" b="1" dirty="0">
                          <a:effectLst/>
                        </a:rPr>
                        <a:t>المجموعة</a:t>
                      </a:r>
                      <a:endParaRPr lang="en-US" sz="2000" b="1" dirty="0">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ar-SA" sz="2000" b="1">
                          <a:effectLst/>
                        </a:rPr>
                        <a:t>أمثلة</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349155">
                <a:tc>
                  <a:txBody>
                    <a:bodyPr/>
                    <a:lstStyle/>
                    <a:p>
                      <a:pPr marL="0" marR="0" algn="r" rtl="1">
                        <a:lnSpc>
                          <a:spcPct val="150000"/>
                        </a:lnSpc>
                        <a:spcBef>
                          <a:spcPts val="0"/>
                        </a:spcBef>
                        <a:spcAft>
                          <a:spcPts val="1000"/>
                        </a:spcAft>
                      </a:pPr>
                      <a:r>
                        <a:rPr lang="ar-SA" sz="2000" b="1">
                          <a:effectLst/>
                        </a:rPr>
                        <a:t>1 – أ – معدات يدوية.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العربات اليدوية.</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349155">
                <a:tc>
                  <a:txBody>
                    <a:bodyPr/>
                    <a:lstStyle/>
                    <a:p>
                      <a:pPr marL="0" marR="0" algn="r" rtl="1">
                        <a:lnSpc>
                          <a:spcPct val="150000"/>
                        </a:lnSpc>
                        <a:spcBef>
                          <a:spcPts val="0"/>
                        </a:spcBef>
                        <a:spcAft>
                          <a:spcPts val="1000"/>
                        </a:spcAft>
                      </a:pPr>
                      <a:r>
                        <a:rPr lang="ar-SA" sz="2000" b="1">
                          <a:effectLst/>
                        </a:rPr>
                        <a:t>ب – معدات ذات قوة محركة.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الرافعات الشوكية ذات القوة المحركة.</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349155">
                <a:tc>
                  <a:txBody>
                    <a:bodyPr/>
                    <a:lstStyle/>
                    <a:p>
                      <a:pPr marL="0" marR="0" algn="r" rtl="1">
                        <a:lnSpc>
                          <a:spcPct val="150000"/>
                        </a:lnSpc>
                        <a:spcBef>
                          <a:spcPts val="0"/>
                        </a:spcBef>
                        <a:spcAft>
                          <a:spcPts val="1000"/>
                        </a:spcAft>
                      </a:pPr>
                      <a:r>
                        <a:rPr lang="ar-SA" sz="2000" b="1">
                          <a:effectLst/>
                        </a:rPr>
                        <a:t>ج – معدات آلية ذات تحكم بالحاسب</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dirty="0">
                          <a:effectLst/>
                        </a:rPr>
                        <a:t>العربات الآلية الموجهة </a:t>
                      </a:r>
                      <a:r>
                        <a:rPr lang="en-US" sz="2000" b="1" dirty="0">
                          <a:effectLst/>
                        </a:rPr>
                        <a:t>( A G V S )</a:t>
                      </a:r>
                      <a:r>
                        <a:rPr lang="ar-SA" sz="2000" b="1" dirty="0">
                          <a:effectLst/>
                        </a:rPr>
                        <a:t>.</a:t>
                      </a:r>
                      <a:endParaRPr lang="en-US" sz="2000" b="1"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349155">
                <a:tc>
                  <a:txBody>
                    <a:bodyPr/>
                    <a:lstStyle/>
                    <a:p>
                      <a:pPr marL="0" marR="0" algn="r" rtl="1">
                        <a:lnSpc>
                          <a:spcPct val="150000"/>
                        </a:lnSpc>
                        <a:spcBef>
                          <a:spcPts val="0"/>
                        </a:spcBef>
                        <a:spcAft>
                          <a:spcPts val="1000"/>
                        </a:spcAft>
                      </a:pPr>
                      <a:r>
                        <a:rPr lang="ar-SA" sz="2000" b="1">
                          <a:effectLst/>
                        </a:rPr>
                        <a:t>2 – أ – معدات متحركة.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الرافعات الشوكية.</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349155">
                <a:tc>
                  <a:txBody>
                    <a:bodyPr/>
                    <a:lstStyle/>
                    <a:p>
                      <a:pPr marL="0" marR="0" algn="r" rtl="1">
                        <a:lnSpc>
                          <a:spcPct val="150000"/>
                        </a:lnSpc>
                        <a:spcBef>
                          <a:spcPts val="0"/>
                        </a:spcBef>
                        <a:spcAft>
                          <a:spcPts val="1000"/>
                        </a:spcAft>
                      </a:pPr>
                      <a:r>
                        <a:rPr lang="ar-SA" sz="2000" b="1">
                          <a:effectLst/>
                        </a:rPr>
                        <a:t>ب – معدات ثابتة في موقعها</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سيور النقل.</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r h="349155">
                <a:tc>
                  <a:txBody>
                    <a:bodyPr/>
                    <a:lstStyle/>
                    <a:p>
                      <a:pPr marL="0" marR="0" algn="r" rtl="1">
                        <a:lnSpc>
                          <a:spcPct val="150000"/>
                        </a:lnSpc>
                        <a:spcBef>
                          <a:spcPts val="0"/>
                        </a:spcBef>
                        <a:spcAft>
                          <a:spcPts val="1000"/>
                        </a:spcAft>
                      </a:pPr>
                      <a:r>
                        <a:rPr lang="ar-SA" sz="2000" b="1">
                          <a:effectLst/>
                        </a:rPr>
                        <a:t>3 – أ – معدات مثبتة على الأرضية.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سير نقل ذو مدحرجات.</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6"/>
                  </a:ext>
                </a:extLst>
              </a:tr>
              <a:tr h="349155">
                <a:tc>
                  <a:txBody>
                    <a:bodyPr/>
                    <a:lstStyle/>
                    <a:p>
                      <a:pPr marL="0" marR="0" algn="r" rtl="1">
                        <a:lnSpc>
                          <a:spcPct val="150000"/>
                        </a:lnSpc>
                        <a:spcBef>
                          <a:spcPts val="0"/>
                        </a:spcBef>
                        <a:spcAft>
                          <a:spcPts val="1000"/>
                        </a:spcAft>
                      </a:pPr>
                      <a:r>
                        <a:rPr lang="ar-SA" sz="2000" b="1">
                          <a:effectLst/>
                        </a:rPr>
                        <a:t>ب – معدات معلقة.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ونش معلق ذو خطاف</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7"/>
                  </a:ext>
                </a:extLst>
              </a:tr>
              <a:tr h="349155">
                <a:tc>
                  <a:txBody>
                    <a:bodyPr/>
                    <a:lstStyle/>
                    <a:p>
                      <a:pPr marL="0" marR="0" algn="r" rtl="1">
                        <a:lnSpc>
                          <a:spcPct val="150000"/>
                        </a:lnSpc>
                        <a:spcBef>
                          <a:spcPts val="0"/>
                        </a:spcBef>
                        <a:spcAft>
                          <a:spcPts val="1000"/>
                        </a:spcAft>
                      </a:pPr>
                      <a:r>
                        <a:rPr lang="ar-SA" sz="2000" b="1">
                          <a:effectLst/>
                        </a:rPr>
                        <a:t>4 – أ – معدات ذات مسار ثابت.</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سيور النقل.</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8"/>
                  </a:ext>
                </a:extLst>
              </a:tr>
              <a:tr h="349155">
                <a:tc>
                  <a:txBody>
                    <a:bodyPr/>
                    <a:lstStyle/>
                    <a:p>
                      <a:pPr marL="0" marR="0" algn="r" rtl="1">
                        <a:lnSpc>
                          <a:spcPct val="150000"/>
                        </a:lnSpc>
                        <a:spcBef>
                          <a:spcPts val="0"/>
                        </a:spcBef>
                        <a:spcAft>
                          <a:spcPts val="1000"/>
                        </a:spcAft>
                      </a:pPr>
                      <a:r>
                        <a:rPr lang="ar-SA" sz="2000" b="1">
                          <a:effectLst/>
                        </a:rPr>
                        <a:t>ب – معدات ذات مسار قابل للبرمجة.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العربات الآلية الموجهة </a:t>
                      </a:r>
                      <a:r>
                        <a:rPr lang="en-US" sz="2000" b="1">
                          <a:effectLst/>
                        </a:rPr>
                        <a:t> ( A G V S )</a:t>
                      </a:r>
                      <a:r>
                        <a:rPr lang="ar-SA" sz="2000" b="1">
                          <a:effectLst/>
                        </a:rPr>
                        <a:t>.</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09"/>
                  </a:ext>
                </a:extLst>
              </a:tr>
              <a:tr h="349155">
                <a:tc>
                  <a:txBody>
                    <a:bodyPr/>
                    <a:lstStyle/>
                    <a:p>
                      <a:pPr marL="0" marR="0" algn="r" rtl="1">
                        <a:lnSpc>
                          <a:spcPct val="150000"/>
                        </a:lnSpc>
                        <a:spcBef>
                          <a:spcPts val="0"/>
                        </a:spcBef>
                        <a:spcAft>
                          <a:spcPts val="1000"/>
                        </a:spcAft>
                      </a:pPr>
                      <a:r>
                        <a:rPr lang="ar-SA" sz="2000" b="1">
                          <a:effectLst/>
                        </a:rPr>
                        <a:t>5 – أ – معدات لنقل أحمال أو قطع مفردة.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a:effectLst/>
                        </a:rPr>
                        <a:t>الرافعات الشوكية.</a:t>
                      </a:r>
                      <a:endParaRPr lang="en-US" sz="2000" b="1">
                        <a:effectLst/>
                        <a:latin typeface="Calibri"/>
                        <a:ea typeface="Calibri"/>
                        <a:cs typeface="Arial"/>
                      </a:endParaRPr>
                    </a:p>
                  </a:txBody>
                  <a:tcPr marL="68580" marR="68580" marT="0" marB="0" anchor="ctr"/>
                </a:tc>
                <a:extLst>
                  <a:ext uri="{0D108BD9-81ED-4DB2-BD59-A6C34878D82A}">
                    <a16:rowId xmlns:a16="http://schemas.microsoft.com/office/drawing/2014/main" val="10010"/>
                  </a:ext>
                </a:extLst>
              </a:tr>
              <a:tr h="349155">
                <a:tc>
                  <a:txBody>
                    <a:bodyPr/>
                    <a:lstStyle/>
                    <a:p>
                      <a:pPr marL="0" marR="0" algn="r" rtl="1">
                        <a:lnSpc>
                          <a:spcPct val="150000"/>
                        </a:lnSpc>
                        <a:spcBef>
                          <a:spcPts val="0"/>
                        </a:spcBef>
                        <a:spcAft>
                          <a:spcPts val="1000"/>
                        </a:spcAft>
                      </a:pPr>
                      <a:r>
                        <a:rPr lang="ar-SA" sz="2000" b="1">
                          <a:effectLst/>
                        </a:rPr>
                        <a:t>ب – معدات ذات أحمال مستمرة.</a:t>
                      </a:r>
                      <a:endParaRPr lang="en-US" sz="2000" b="1">
                        <a:effectLst/>
                        <a:latin typeface="Calibri"/>
                        <a:ea typeface="Calibri"/>
                        <a:cs typeface="Arial"/>
                      </a:endParaRPr>
                    </a:p>
                  </a:txBody>
                  <a:tcPr marL="68580" marR="68580" marT="0" marB="0" anchor="ctr"/>
                </a:tc>
                <a:tc>
                  <a:txBody>
                    <a:bodyPr/>
                    <a:lstStyle/>
                    <a:p>
                      <a:pPr marL="0" marR="0" algn="r" rtl="1">
                        <a:lnSpc>
                          <a:spcPct val="150000"/>
                        </a:lnSpc>
                        <a:spcBef>
                          <a:spcPts val="0"/>
                        </a:spcBef>
                        <a:spcAft>
                          <a:spcPts val="1000"/>
                        </a:spcAft>
                      </a:pPr>
                      <a:r>
                        <a:rPr lang="ar-SA" sz="2000" b="1" dirty="0">
                          <a:effectLst/>
                        </a:rPr>
                        <a:t>سير النقل أو أنابيب النقل.</a:t>
                      </a:r>
                      <a:endParaRPr lang="en-US" sz="2000" b="1" dirty="0">
                        <a:effectLst/>
                        <a:latin typeface="Calibri"/>
                        <a:ea typeface="Calibri"/>
                        <a:cs typeface="Arial"/>
                      </a:endParaRP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81505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r>
              <a:rPr lang="ar-EG" b="1" u="sng" dirty="0">
                <a:solidFill>
                  <a:srgbClr val="FF0000"/>
                </a:solidFill>
                <a:effectLst>
                  <a:outerShdw blurRad="38100" dist="38100" dir="2700000" algn="tl">
                    <a:srgbClr val="000000">
                      <a:alpha val="43137"/>
                    </a:srgbClr>
                  </a:outerShdw>
                </a:effectLst>
              </a:rPr>
              <a:t>طرق تحسين الأداء لنظم مناولة المواد:-</a:t>
            </a:r>
            <a:endParaRPr lang="en-US" b="1"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015621" y="1661851"/>
            <a:ext cx="10515600" cy="4793540"/>
          </a:xfrm>
        </p:spPr>
        <p:txBody>
          <a:bodyPr>
            <a:noAutofit/>
          </a:bodyPr>
          <a:lstStyle/>
          <a:p>
            <a:pPr marL="0" marR="0" algn="just" rtl="1">
              <a:lnSpc>
                <a:spcPct val="150000"/>
              </a:lnSpc>
              <a:spcBef>
                <a:spcPts val="0"/>
              </a:spcBef>
              <a:spcAft>
                <a:spcPts val="1000"/>
              </a:spcAft>
            </a:pPr>
            <a:r>
              <a:rPr lang="ar-SA" b="1" dirty="0">
                <a:solidFill>
                  <a:srgbClr val="002060"/>
                </a:solidFill>
                <a:ea typeface="Times New Roman"/>
                <a:cs typeface="Times New Roman"/>
              </a:rPr>
              <a:t>يشكل مبدأ التبسيط الذي ذكرناه ضمن المبادى الأساسية لتصميم نظم مناولة المواد – المبدأ الأهم لتصميم و تحسين أداء نظم مناولة المواد. </a:t>
            </a:r>
            <a:endParaRPr lang="ar-EG" b="1" dirty="0">
              <a:solidFill>
                <a:srgbClr val="002060"/>
              </a:solidFill>
              <a:ea typeface="Times New Roman"/>
              <a:cs typeface="Times New Roman"/>
            </a:endParaRPr>
          </a:p>
          <a:p>
            <a:pPr marL="0" marR="0" algn="just" rtl="1">
              <a:lnSpc>
                <a:spcPct val="150000"/>
              </a:lnSpc>
              <a:spcBef>
                <a:spcPts val="0"/>
              </a:spcBef>
              <a:spcAft>
                <a:spcPts val="1000"/>
              </a:spcAft>
            </a:pPr>
            <a:r>
              <a:rPr lang="ar-SA" b="1" dirty="0">
                <a:solidFill>
                  <a:srgbClr val="002060"/>
                </a:solidFill>
                <a:ea typeface="Times New Roman"/>
                <a:cs typeface="Times New Roman"/>
              </a:rPr>
              <a:t>ويأتي من ضمن تحسين أدواء نظم مناولة المواد اختيار الوسيلة المناسبة لكل حركة لنقل المواد ، و كذلك من الضروري وجود خطة للصيانة الوقائية و الإصلاحات المتوقعة لكل معدات المناولة ، كما أن صفة المرونة صفة مهمة لتحسين أداء نظم مناولة المواد ، وأيضا تكتسب صفة قابلية التعديل </a:t>
            </a:r>
            <a:r>
              <a:rPr lang="en-US" b="1" dirty="0">
                <a:solidFill>
                  <a:srgbClr val="002060"/>
                </a:solidFill>
                <a:latin typeface="Times New Roman"/>
                <a:ea typeface="Times New Roman"/>
                <a:cs typeface="Arial"/>
              </a:rPr>
              <a:t>( Modularity )</a:t>
            </a:r>
            <a:r>
              <a:rPr lang="ar-SA" b="1" dirty="0">
                <a:solidFill>
                  <a:srgbClr val="002060"/>
                </a:solidFill>
                <a:ea typeface="Times New Roman"/>
                <a:cs typeface="Times New Roman"/>
              </a:rPr>
              <a:t> أهمية خاصة ، وهي تعني إمكانية تغيير المسار وطاقة النقل بإضافة معدات إضافية من نفس النوع المستخدم.</a:t>
            </a:r>
            <a:endParaRPr lang="en-US" b="1" dirty="0">
              <a:solidFill>
                <a:srgbClr val="002060"/>
              </a:solidFill>
              <a:ea typeface="Calibri"/>
              <a:cs typeface="Arial"/>
            </a:endParaRPr>
          </a:p>
          <a:p>
            <a:pPr marL="0" indent="0" algn="r" rtl="1">
              <a:buNone/>
            </a:pPr>
            <a:endParaRPr lang="en-US" dirty="0">
              <a:solidFill>
                <a:srgbClr val="002060"/>
              </a:solidFill>
            </a:endParaRPr>
          </a:p>
        </p:txBody>
      </p:sp>
    </p:spTree>
    <p:extLst>
      <p:ext uri="{BB962C8B-B14F-4D97-AF65-F5344CB8AC3E}">
        <p14:creationId xmlns:p14="http://schemas.microsoft.com/office/powerpoint/2010/main" val="2725181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02257" y="270029"/>
            <a:ext cx="8209209" cy="568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97588" y="5549795"/>
            <a:ext cx="4786888" cy="504625"/>
          </a:xfrm>
          <a:prstGeom prst="rect">
            <a:avLst/>
          </a:prstGeom>
        </p:spPr>
        <p:txBody>
          <a:bodyPr wrap="none">
            <a:spAutoFit/>
          </a:bodyPr>
          <a:lstStyle/>
          <a:p>
            <a:pPr algn="ctr" rtl="1">
              <a:lnSpc>
                <a:spcPct val="150000"/>
              </a:lnSpc>
              <a:spcAft>
                <a:spcPts val="1000"/>
              </a:spcAft>
            </a:pPr>
            <a:r>
              <a:rPr lang="ar-SA" sz="2000" b="1" dirty="0">
                <a:solidFill>
                  <a:srgbClr val="00B050"/>
                </a:solidFill>
                <a:ea typeface="Calibri"/>
                <a:cs typeface="Times New Roman"/>
              </a:rPr>
              <a:t>شكل (14) نماذج لوسائل النقل والمناولة لمطاوى السداء</a:t>
            </a:r>
            <a:endParaRPr lang="en-US" sz="2000" dirty="0">
              <a:solidFill>
                <a:srgbClr val="00B050"/>
              </a:solidFill>
              <a:ea typeface="Calibri"/>
              <a:cs typeface="Arial"/>
            </a:endParaRPr>
          </a:p>
        </p:txBody>
      </p:sp>
    </p:spTree>
    <p:extLst>
      <p:ext uri="{BB962C8B-B14F-4D97-AF65-F5344CB8AC3E}">
        <p14:creationId xmlns:p14="http://schemas.microsoft.com/office/powerpoint/2010/main" val="165760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24585" y="972557"/>
            <a:ext cx="6652415" cy="520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7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p:txBody>
          <a:bodyPr/>
          <a:lstStyle/>
          <a:p>
            <a:pPr algn="r" rtl="1"/>
            <a:endParaRPr lang="en-U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88609" y="1168731"/>
            <a:ext cx="6024581" cy="500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60310" y="6067399"/>
            <a:ext cx="8052180" cy="369332"/>
          </a:xfrm>
          <a:prstGeom prst="rect">
            <a:avLst/>
          </a:prstGeom>
        </p:spPr>
        <p:txBody>
          <a:bodyPr wrap="square">
            <a:spAutoFit/>
          </a:bodyPr>
          <a:lstStyle/>
          <a:p>
            <a:pPr algn="ctr"/>
            <a:r>
              <a:rPr lang="ar-SA" b="1" dirty="0">
                <a:solidFill>
                  <a:srgbClr val="00B050"/>
                </a:solidFill>
                <a:ea typeface="Calibri"/>
                <a:cs typeface="Times New Roman"/>
              </a:rPr>
              <a:t>شكل (15) اشكال من وسائل المناولة والنقل (السيور، عربات الشوكة اليدوية والهيدروليكية)</a:t>
            </a:r>
            <a:endParaRPr lang="en-US" dirty="0">
              <a:solidFill>
                <a:srgbClr val="00B050"/>
              </a:solidFill>
            </a:endParaRPr>
          </a:p>
        </p:txBody>
      </p:sp>
    </p:spTree>
    <p:extLst>
      <p:ext uri="{BB962C8B-B14F-4D97-AF65-F5344CB8AC3E}">
        <p14:creationId xmlns:p14="http://schemas.microsoft.com/office/powerpoint/2010/main" val="138410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BB8AD-3EA7-401A-8E30-603413F79D24}"/>
              </a:ext>
            </a:extLst>
          </p:cNvPr>
          <p:cNvSpPr>
            <a:spLocks noGrp="1"/>
          </p:cNvSpPr>
          <p:nvPr>
            <p:ph idx="1"/>
          </p:nvPr>
        </p:nvSpPr>
        <p:spPr>
          <a:xfrm>
            <a:off x="643328" y="5171606"/>
            <a:ext cx="10515600" cy="674559"/>
          </a:xfrm>
        </p:spPr>
        <p:txBody>
          <a:bodyPr/>
          <a:lstStyle/>
          <a:p>
            <a:pPr marL="0" lvl="0" indent="0" algn="ctr" rtl="1">
              <a:buNone/>
            </a:pPr>
            <a:r>
              <a:rPr lang="en-US" sz="3600" dirty="0">
                <a:solidFill>
                  <a:prstClr val="white"/>
                </a:solidFill>
              </a:rPr>
              <a:t>THANK YOU</a:t>
            </a:r>
            <a:endParaRPr lang="ar-EG" sz="3600" dirty="0">
              <a:solidFill>
                <a:prstClr val="white"/>
              </a:solidFill>
            </a:endParaRPr>
          </a:p>
          <a:p>
            <a:endParaRPr lang="en-US" dirty="0"/>
          </a:p>
        </p:txBody>
      </p:sp>
    </p:spTree>
    <p:extLst>
      <p:ext uri="{BB962C8B-B14F-4D97-AF65-F5344CB8AC3E}">
        <p14:creationId xmlns:p14="http://schemas.microsoft.com/office/powerpoint/2010/main" val="408967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1265584" y="333912"/>
            <a:ext cx="10515600" cy="791278"/>
          </a:xfrm>
        </p:spPr>
        <p:txBody>
          <a:bodyPr>
            <a:noAutofit/>
          </a:bodyPr>
          <a:lstStyle/>
          <a:p>
            <a:pPr lvl="0" indent="-228600" algn="r" rtl="1">
              <a:lnSpc>
                <a:spcPct val="115000"/>
              </a:lnSpc>
              <a:spcBef>
                <a:spcPts val="0"/>
              </a:spcBef>
              <a:spcAft>
                <a:spcPts val="1000"/>
              </a:spcAft>
            </a:pPr>
            <a:r>
              <a:rPr lang="ar-EG" b="1" u="sng" dirty="0">
                <a:solidFill>
                  <a:srgbClr val="FF0000"/>
                </a:solidFill>
              </a:rPr>
              <a:t>العوامل التي تتحكم في اختيار موقع المشروع الصناعي :</a:t>
            </a:r>
            <a:endParaRPr lang="en-US" b="1" u="sng" dirty="0">
              <a:solidFill>
                <a:srgbClr val="FF0000"/>
              </a:solidFill>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212036" y="1270964"/>
            <a:ext cx="11569148" cy="5587036"/>
          </a:xfrm>
        </p:spPr>
        <p:txBody>
          <a:bodyPr>
            <a:noAutofit/>
          </a:bodyPr>
          <a:lstStyle/>
          <a:p>
            <a:pPr marL="0" indent="0" algn="just" rtl="1">
              <a:lnSpc>
                <a:spcPct val="115000"/>
              </a:lnSpc>
              <a:spcBef>
                <a:spcPts val="0"/>
              </a:spcBef>
              <a:spcAft>
                <a:spcPts val="1000"/>
              </a:spcAft>
              <a:buNone/>
              <a:tabLst>
                <a:tab pos="312420" algn="l"/>
              </a:tabLst>
            </a:pPr>
            <a:r>
              <a:rPr lang="ar-SA" sz="2700" dirty="0">
                <a:solidFill>
                  <a:srgbClr val="00B050"/>
                </a:solidFill>
                <a:latin typeface="Calibri" panose="020F0502020204030204" pitchFamily="34" charset="0"/>
                <a:ea typeface="Calibri" panose="020F0502020204030204" pitchFamily="34" charset="0"/>
              </a:rPr>
              <a:t>1</a:t>
            </a:r>
            <a:r>
              <a:rPr lang="ar-SA" sz="2700" b="1" dirty="0">
                <a:solidFill>
                  <a:srgbClr val="00B050"/>
                </a:solidFill>
                <a:latin typeface="Calibri" panose="020F0502020204030204" pitchFamily="34" charset="0"/>
                <a:ea typeface="Calibri" panose="020F0502020204030204" pitchFamily="34" charset="0"/>
              </a:rPr>
              <a:t>- تكاليف النقل للخامات : </a:t>
            </a:r>
            <a:r>
              <a:rPr lang="ar-SA" sz="2700" b="1" dirty="0">
                <a:solidFill>
                  <a:schemeClr val="accent2">
                    <a:lumMod val="50000"/>
                  </a:schemeClr>
                </a:solidFill>
                <a:latin typeface="Calibri" panose="020F0502020204030204" pitchFamily="34" charset="0"/>
                <a:ea typeface="Calibri" panose="020F0502020204030204" pitchFamily="34" charset="0"/>
              </a:rPr>
              <a:t>يراعى أن يكون موقع المشرع الصناعي بالقرب من مکان وجود الخامات اللازمة لتشغيل المشروع الصناعي وبذلك تكون تكاليف </a:t>
            </a:r>
            <a:r>
              <a:rPr lang="ar-EG" sz="2700" b="1" dirty="0">
                <a:solidFill>
                  <a:schemeClr val="accent2">
                    <a:lumMod val="50000"/>
                  </a:schemeClr>
                </a:solidFill>
                <a:latin typeface="Calibri" panose="020F0502020204030204" pitchFamily="34" charset="0"/>
                <a:ea typeface="Calibri" panose="020F0502020204030204" pitchFamily="34" charset="0"/>
              </a:rPr>
              <a:t>ن</a:t>
            </a:r>
            <a:r>
              <a:rPr lang="ar-SA" sz="2700" b="1" dirty="0">
                <a:solidFill>
                  <a:schemeClr val="accent2">
                    <a:lumMod val="50000"/>
                  </a:schemeClr>
                </a:solidFill>
                <a:latin typeface="Calibri" panose="020F0502020204030204" pitchFamily="34" charset="0"/>
                <a:ea typeface="Calibri" panose="020F0502020204030204" pitchFamily="34" charset="0"/>
              </a:rPr>
              <a:t>قل الخامات إلى المصنع أقل ما يمكن . </a:t>
            </a:r>
            <a:endParaRPr lang="en-US" sz="27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tabLst>
                <a:tab pos="312420" algn="l"/>
              </a:tabLst>
            </a:pPr>
            <a:r>
              <a:rPr lang="fa-IR" sz="2700" b="1" dirty="0">
                <a:solidFill>
                  <a:srgbClr val="00B050"/>
                </a:solidFill>
                <a:latin typeface="Calibri" panose="020F0502020204030204" pitchFamily="34" charset="0"/>
              </a:rPr>
              <a:t>2- </a:t>
            </a:r>
            <a:r>
              <a:rPr lang="ar-SA" sz="2700" b="1" dirty="0">
                <a:solidFill>
                  <a:srgbClr val="00B050"/>
                </a:solidFill>
                <a:latin typeface="Calibri" panose="020F0502020204030204" pitchFamily="34" charset="0"/>
              </a:rPr>
              <a:t>تكاليف النقل للمنتجات : </a:t>
            </a:r>
            <a:r>
              <a:rPr lang="ar-SA" sz="2700" b="1" dirty="0">
                <a:solidFill>
                  <a:schemeClr val="accent6">
                    <a:lumMod val="50000"/>
                  </a:schemeClr>
                </a:solidFill>
                <a:latin typeface="Calibri" panose="020F0502020204030204" pitchFamily="34" charset="0"/>
                <a:ea typeface="Calibri" panose="020F0502020204030204" pitchFamily="34" charset="0"/>
              </a:rPr>
              <a:t>يراعى كذلك أن يكون موقع المشروع الصناعي بالقرب من الأسواق التي تمتص منتجات المصنع وبالتالي نقل المنتجات من المصنع إلى الأسواق . </a:t>
            </a:r>
            <a:endParaRPr lang="en-US" sz="27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tabLst>
                <a:tab pos="312420" algn="l"/>
              </a:tabLst>
            </a:pPr>
            <a:r>
              <a:rPr lang="ar-SA" sz="2700" b="1" dirty="0">
                <a:solidFill>
                  <a:srgbClr val="00B050"/>
                </a:solidFill>
                <a:latin typeface="Calibri" panose="020F0502020204030204" pitchFamily="34" charset="0"/>
              </a:rPr>
              <a:t>3- تكاليف النقل للعناصر البشرية : </a:t>
            </a:r>
            <a:r>
              <a:rPr lang="ar-SA" sz="2700" b="1" dirty="0">
                <a:solidFill>
                  <a:schemeClr val="accent3">
                    <a:lumMod val="50000"/>
                  </a:schemeClr>
                </a:solidFill>
                <a:latin typeface="Calibri" panose="020F0502020204030204" pitchFamily="34" charset="0"/>
                <a:ea typeface="Calibri" panose="020F0502020204030204" pitchFamily="34" charset="0"/>
              </a:rPr>
              <a:t>في حالة قرب موقع المشروع الصناعي من مكان تجمع العناصر البشرية التي سوف تشارك في المشروع الصناعي تكون تكاليف النقل لهذه العناصر أقل ما يمكن . </a:t>
            </a:r>
            <a:endParaRPr lang="en-US" sz="2700" b="1" dirty="0">
              <a:solidFill>
                <a:schemeClr val="accent3">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tabLst>
                <a:tab pos="312420" algn="l"/>
              </a:tabLst>
            </a:pPr>
            <a:r>
              <a:rPr lang="ar-SA" sz="2700" b="1" dirty="0">
                <a:solidFill>
                  <a:srgbClr val="00B050"/>
                </a:solidFill>
                <a:latin typeface="Calibri" panose="020F0502020204030204" pitchFamily="34" charset="0"/>
              </a:rPr>
              <a:t>4 - القرب من مصادر الطاقة : </a:t>
            </a:r>
            <a:r>
              <a:rPr lang="ar-SA" sz="2700" dirty="0">
                <a:solidFill>
                  <a:srgbClr val="0070C0"/>
                </a:solidFill>
                <a:latin typeface="Calibri" panose="020F0502020204030204" pitchFamily="34" charset="0"/>
                <a:ea typeface="Calibri" panose="020F0502020204030204" pitchFamily="34" charset="0"/>
              </a:rPr>
              <a:t>يجب أن يكون موقع المشروع الصناعي بالقرب من مصادر الطاقة اللازمة لتشغيل المشروع الصناعي لتتمكن من الاستفادة من هذه الطاقة بأقل تكاليف ممكنة . </a:t>
            </a:r>
            <a:endParaRPr lang="en-US" sz="27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tabLst>
                <a:tab pos="312420" algn="l"/>
              </a:tabLst>
            </a:pPr>
            <a:r>
              <a:rPr lang="ar-SA" sz="2700" b="1" dirty="0">
                <a:solidFill>
                  <a:srgbClr val="00B050"/>
                </a:solidFill>
                <a:latin typeface="Calibri" panose="020F0502020204030204" pitchFamily="34" charset="0"/>
              </a:rPr>
              <a:t>5 - توافر الأيدي العاملة المدربة </a:t>
            </a:r>
            <a:r>
              <a:rPr lang="ar-SA" sz="2700" b="1" dirty="0">
                <a:solidFill>
                  <a:srgbClr val="7030A0"/>
                </a:solidFill>
                <a:latin typeface="Calibri" panose="020F0502020204030204" pitchFamily="34" charset="0"/>
              </a:rPr>
              <a:t>: </a:t>
            </a:r>
            <a:r>
              <a:rPr lang="ar-SA" sz="2700" dirty="0">
                <a:solidFill>
                  <a:srgbClr val="7030A0"/>
                </a:solidFill>
                <a:latin typeface="Calibri" panose="020F0502020204030204" pitchFamily="34" charset="0"/>
                <a:ea typeface="Calibri" panose="020F0502020204030204" pitchFamily="34" charset="0"/>
              </a:rPr>
              <a:t>قرب موقع المشروع الصناعي من أماكن توفر الأيدي العاملة المدربة يساعد في امكانية الحصول على ما يلزم من هذه الأيدي العاملة المدرية.</a:t>
            </a:r>
            <a:endParaRPr lang="en-US" sz="27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endParaRPr lang="en-US" sz="2700" dirty="0"/>
          </a:p>
        </p:txBody>
      </p:sp>
    </p:spTree>
    <p:extLst>
      <p:ext uri="{BB962C8B-B14F-4D97-AF65-F5344CB8AC3E}">
        <p14:creationId xmlns:p14="http://schemas.microsoft.com/office/powerpoint/2010/main" val="415045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238539" y="1253331"/>
            <a:ext cx="11492188" cy="5704060"/>
          </a:xfrm>
        </p:spPr>
        <p:txBody>
          <a:bodyPr>
            <a:noAutofit/>
          </a:bodyPr>
          <a:lstStyle/>
          <a:p>
            <a:pPr marL="0" indent="0" algn="r" rtl="1">
              <a:buNone/>
            </a:pPr>
            <a:r>
              <a:rPr lang="ar-SA" sz="2500" b="1" dirty="0"/>
              <a:t>6</a:t>
            </a:r>
            <a:r>
              <a:rPr lang="ar-SA" sz="2500" b="1" dirty="0">
                <a:solidFill>
                  <a:srgbClr val="00B050"/>
                </a:solidFill>
              </a:rPr>
              <a:t>- المناخ المناسب للصناعة : </a:t>
            </a:r>
            <a:r>
              <a:rPr lang="ar-SA" sz="2500" b="1" dirty="0">
                <a:solidFill>
                  <a:schemeClr val="accent2">
                    <a:lumMod val="75000"/>
                  </a:schemeClr>
                </a:solidFill>
              </a:rPr>
              <a:t>هناك صناعات خاصة (الصناعات الغذائية) تحتاج إلى مناخ خاص لكي يتم انتاج السلعة بجودة عالية ويتم هذا بأن يكون موقع المشروع الصناعي بالقرب من هذا المناخ بقدر المستطاع .</a:t>
            </a:r>
            <a:endParaRPr lang="en-US" sz="2500" b="1" dirty="0">
              <a:solidFill>
                <a:schemeClr val="accent2">
                  <a:lumMod val="75000"/>
                </a:schemeClr>
              </a:solidFill>
            </a:endParaRPr>
          </a:p>
          <a:p>
            <a:pPr marL="0" indent="0" algn="r" rtl="1">
              <a:buNone/>
            </a:pPr>
            <a:r>
              <a:rPr lang="ar-SA" sz="2500" dirty="0">
                <a:solidFill>
                  <a:srgbClr val="00B050"/>
                </a:solidFill>
              </a:rPr>
              <a:t>7 - </a:t>
            </a:r>
            <a:r>
              <a:rPr lang="ar-SA" sz="2500" b="1" dirty="0">
                <a:solidFill>
                  <a:srgbClr val="00B050"/>
                </a:solidFill>
              </a:rPr>
              <a:t>القرب من الخدمات العامة </a:t>
            </a:r>
            <a:r>
              <a:rPr lang="ar-SA" sz="2500" dirty="0">
                <a:solidFill>
                  <a:srgbClr val="00B050"/>
                </a:solidFill>
              </a:rPr>
              <a:t>: </a:t>
            </a:r>
            <a:r>
              <a:rPr lang="ar-SA" sz="2500" b="1" dirty="0">
                <a:solidFill>
                  <a:schemeClr val="accent3">
                    <a:lumMod val="50000"/>
                  </a:schemeClr>
                </a:solidFill>
              </a:rPr>
              <a:t>يحتاج المشروع الصناعي إلى كثير من الخدمات العامة  (كهرباء - ماء - صرف - تبريد وتكييف - البخار) لذلك يجب أن موقع المشروع بالقرب من أماكن تواجد هذه الخدمات.</a:t>
            </a:r>
            <a:endParaRPr lang="en-US" sz="2500" b="1" dirty="0">
              <a:solidFill>
                <a:schemeClr val="accent3">
                  <a:lumMod val="50000"/>
                </a:schemeClr>
              </a:solidFill>
            </a:endParaRPr>
          </a:p>
          <a:p>
            <a:pPr marL="0" indent="0" algn="r" rtl="1">
              <a:buNone/>
            </a:pPr>
            <a:r>
              <a:rPr lang="ar-SA" sz="2500" b="1" dirty="0">
                <a:solidFill>
                  <a:srgbClr val="00B050"/>
                </a:solidFill>
              </a:rPr>
              <a:t>8 - القرب من الخدمات الاجتماعية :</a:t>
            </a:r>
            <a:r>
              <a:rPr lang="ar-SA" sz="2500" dirty="0">
                <a:solidFill>
                  <a:srgbClr val="00B050"/>
                </a:solidFill>
              </a:rPr>
              <a:t> </a:t>
            </a:r>
            <a:r>
              <a:rPr lang="ar-SA" sz="2500" dirty="0">
                <a:solidFill>
                  <a:srgbClr val="00B0F0"/>
                </a:solidFill>
              </a:rPr>
              <a:t>يحتاج العاملين في المشروع الصناعي الى كثير من الخدمات الاجتماعية (مستشفيات - وسائل ترفيه - أسواق السلع الاستهلاكية) لذلك يجب أن يكون موقع المشروع الصناعي بالقرب من هذه الخدمات الاجتماعية . </a:t>
            </a:r>
            <a:endParaRPr lang="en-US" sz="2500" dirty="0">
              <a:solidFill>
                <a:srgbClr val="00B0F0"/>
              </a:solidFill>
            </a:endParaRPr>
          </a:p>
          <a:p>
            <a:pPr marL="0" indent="0" algn="r" rtl="1">
              <a:buNone/>
            </a:pPr>
            <a:r>
              <a:rPr lang="ar-SA" sz="2500" b="1" dirty="0">
                <a:solidFill>
                  <a:srgbClr val="00B050"/>
                </a:solidFill>
              </a:rPr>
              <a:t>9- أمكانية التوسع في المستقبل </a:t>
            </a:r>
            <a:r>
              <a:rPr lang="ar-SA" sz="2500" dirty="0">
                <a:solidFill>
                  <a:srgbClr val="00B050"/>
                </a:solidFill>
              </a:rPr>
              <a:t>: </a:t>
            </a:r>
            <a:r>
              <a:rPr lang="ar-SA" sz="2500" b="1" dirty="0">
                <a:solidFill>
                  <a:srgbClr val="7030A0"/>
                </a:solidFill>
              </a:rPr>
              <a:t>في كثير من الظروف نضطر إلى التوسع في المشروع الصناعي لذلك يجب أن تتواجد المساحات الكافية اللازمة للإمكانية التوسع في المستقبل في الموقع الذي تم اختياره لإقامة المشروع الصناعي . </a:t>
            </a:r>
            <a:endParaRPr lang="en-US" sz="2500" b="1" dirty="0">
              <a:solidFill>
                <a:srgbClr val="7030A0"/>
              </a:solidFill>
            </a:endParaRPr>
          </a:p>
          <a:p>
            <a:pPr marL="0" indent="0" algn="r" rtl="1">
              <a:buNone/>
            </a:pPr>
            <a:r>
              <a:rPr lang="fa-IR" sz="2500" b="1" dirty="0">
                <a:solidFill>
                  <a:srgbClr val="00B050"/>
                </a:solidFill>
              </a:rPr>
              <a:t>10- </a:t>
            </a:r>
            <a:r>
              <a:rPr lang="ar-SA" sz="2500" b="1" dirty="0">
                <a:solidFill>
                  <a:srgbClr val="00B050"/>
                </a:solidFill>
              </a:rPr>
              <a:t>أجور العمال في المنطقة :</a:t>
            </a:r>
            <a:r>
              <a:rPr lang="ar-SA" sz="2500" dirty="0">
                <a:solidFill>
                  <a:srgbClr val="00B050"/>
                </a:solidFill>
              </a:rPr>
              <a:t> </a:t>
            </a:r>
            <a:r>
              <a:rPr lang="ar-SA" sz="2500" b="1" dirty="0">
                <a:solidFill>
                  <a:schemeClr val="accent5">
                    <a:lumMod val="50000"/>
                  </a:schemeClr>
                </a:solidFill>
              </a:rPr>
              <a:t>يجب أن يقام المشروع الصناعي في منطقة تكون  أجور العمال فيها أقل ما يمكن وبالتالي يكون بأقل تكاليف ما يمكنه من المنافسة في الأسواق. </a:t>
            </a:r>
            <a:endParaRPr lang="en-US" sz="2500" b="1" dirty="0">
              <a:solidFill>
                <a:schemeClr val="accent5">
                  <a:lumMod val="50000"/>
                </a:schemeClr>
              </a:solidFill>
            </a:endParaRPr>
          </a:p>
          <a:p>
            <a:pPr marL="0" indent="0" algn="r" rtl="1">
              <a:buNone/>
            </a:pPr>
            <a:r>
              <a:rPr lang="ar-SA" sz="2500" b="1" dirty="0">
                <a:solidFill>
                  <a:srgbClr val="FF0000"/>
                </a:solidFill>
              </a:rPr>
              <a:t>ومن المستحيل عمليا أن تتوافر كل هذه العوامل في مكان واحد لذلك تجري دراسات علمية دقيقة لاختيار مكان تتوافر فيه كل هذه العناصر بقدر المستطاع . </a:t>
            </a:r>
            <a:endParaRPr lang="en-US" sz="2500" b="1" dirty="0">
              <a:solidFill>
                <a:srgbClr val="FF0000"/>
              </a:solidFill>
            </a:endParaRPr>
          </a:p>
          <a:p>
            <a:pPr marL="0" indent="0" algn="r" rtl="1">
              <a:lnSpc>
                <a:spcPct val="115000"/>
              </a:lnSpc>
              <a:spcBef>
                <a:spcPts val="0"/>
              </a:spcBef>
              <a:spcAft>
                <a:spcPts val="1000"/>
              </a:spcAft>
              <a:buNone/>
            </a:pPr>
            <a:endParaRPr lang="en-US" sz="25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en-US" sz="2500" dirty="0"/>
          </a:p>
        </p:txBody>
      </p:sp>
      <p:sp>
        <p:nvSpPr>
          <p:cNvPr id="4" name="Title 1">
            <a:extLst>
              <a:ext uri="{FF2B5EF4-FFF2-40B4-BE49-F238E27FC236}">
                <a16:creationId xmlns:a16="http://schemas.microsoft.com/office/drawing/2014/main" id="{E8195278-7F2B-43D6-839F-B16AEF184349}"/>
              </a:ext>
            </a:extLst>
          </p:cNvPr>
          <p:cNvSpPr>
            <a:spLocks noGrp="1"/>
          </p:cNvSpPr>
          <p:nvPr>
            <p:ph type="title"/>
          </p:nvPr>
        </p:nvSpPr>
        <p:spPr>
          <a:xfrm>
            <a:off x="662609" y="308650"/>
            <a:ext cx="11168270" cy="1044575"/>
          </a:xfrm>
        </p:spPr>
        <p:txBody>
          <a:bodyPr>
            <a:noAutofit/>
          </a:bodyPr>
          <a:lstStyle/>
          <a:p>
            <a:pPr lvl="0" indent="-228600" algn="r" rtl="1">
              <a:lnSpc>
                <a:spcPct val="115000"/>
              </a:lnSpc>
              <a:spcBef>
                <a:spcPts val="0"/>
              </a:spcBef>
              <a:spcAft>
                <a:spcPts val="1000"/>
              </a:spcAft>
            </a:pPr>
            <a:r>
              <a:rPr lang="ar-EG" b="1" u="sng" dirty="0">
                <a:solidFill>
                  <a:srgbClr val="FF0000"/>
                </a:solidFill>
              </a:rPr>
              <a:t>تابع العوامل التي تتحكم في اختيار موقع المشروع الصناعي :</a:t>
            </a:r>
            <a:endParaRPr lang="en-US" b="1" u="sng" dirty="0">
              <a:solidFill>
                <a:srgbClr val="FF0000"/>
              </a:solidFill>
            </a:endParaRPr>
          </a:p>
        </p:txBody>
      </p:sp>
    </p:spTree>
    <p:extLst>
      <p:ext uri="{BB962C8B-B14F-4D97-AF65-F5344CB8AC3E}">
        <p14:creationId xmlns:p14="http://schemas.microsoft.com/office/powerpoint/2010/main" val="28976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477078" y="284812"/>
            <a:ext cx="10876722" cy="6407535"/>
          </a:xfrm>
        </p:spPr>
        <p:txBody>
          <a:bodyPr>
            <a:normAutofit/>
          </a:bodyPr>
          <a:lstStyle/>
          <a:p>
            <a:pPr marL="0" marR="0" indent="0" algn="r" rtl="1">
              <a:lnSpc>
                <a:spcPct val="115000"/>
              </a:lnSpc>
              <a:spcBef>
                <a:spcPts val="0"/>
              </a:spcBef>
              <a:spcAft>
                <a:spcPts val="1000"/>
              </a:spcAft>
              <a:buNone/>
            </a:pPr>
            <a:r>
              <a:rPr lang="ar-SA"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أساليب (طرق) اختيار موقع المشروع</a:t>
            </a: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b="1" dirty="0">
                <a:solidFill>
                  <a:srgbClr val="00B050"/>
                </a:solidFill>
                <a:latin typeface="Calibri" panose="020F0502020204030204" pitchFamily="34" charset="0"/>
                <a:ea typeface="Calibri" panose="020F0502020204030204" pitchFamily="34" charset="0"/>
              </a:rPr>
              <a:t>1- طريقة النقط المتساوية</a:t>
            </a:r>
            <a:r>
              <a:rPr lang="ar-SA" dirty="0">
                <a:solidFill>
                  <a:srgbClr val="00B050"/>
                </a:solidFill>
                <a:latin typeface="Calibri" panose="020F0502020204030204" pitchFamily="34" charset="0"/>
                <a:ea typeface="Calibri" panose="020F0502020204030204" pitchFamily="34" charset="0"/>
              </a:rPr>
              <a:t> : </a:t>
            </a:r>
            <a:r>
              <a:rPr lang="ar-SA" b="1" dirty="0">
                <a:solidFill>
                  <a:schemeClr val="accent2">
                    <a:lumMod val="75000"/>
                  </a:schemeClr>
                </a:solidFill>
                <a:latin typeface="Calibri" panose="020F0502020204030204" pitchFamily="34" charset="0"/>
                <a:ea typeface="Calibri" panose="020F0502020204030204" pitchFamily="34" charset="0"/>
              </a:rPr>
              <a:t>في هذه الطريقة يتم ترشيح أكثر من منطقة لإقامة المشروع ويعطى كل عنصر من العناصر السابقة نقط متساوية (</a:t>
            </a:r>
            <a:r>
              <a:rPr lang="fa-IR" b="1" dirty="0">
                <a:solidFill>
                  <a:schemeClr val="accent2">
                    <a:lumMod val="75000"/>
                  </a:schemeClr>
                </a:solidFill>
                <a:latin typeface="Calibri" panose="020F0502020204030204" pitchFamily="34" charset="0"/>
                <a:ea typeface="Calibri" panose="020F0502020204030204" pitchFamily="34" charset="0"/>
              </a:rPr>
              <a:t>۱۰</a:t>
            </a:r>
            <a:r>
              <a:rPr lang="ar-SA" b="1" dirty="0">
                <a:solidFill>
                  <a:schemeClr val="accent2">
                    <a:lumMod val="75000"/>
                  </a:schemeClr>
                </a:solidFill>
                <a:latin typeface="Calibri" panose="020F0502020204030204" pitchFamily="34" charset="0"/>
                <a:ea typeface="Calibri" panose="020F0502020204030204" pitchFamily="34" charset="0"/>
              </a:rPr>
              <a:t> نقط مثلا) و نجمع النقط التي تحصل عليها كل منطقة والمنطقة التي تحصل على أكبر عدد من النقط تكون هي المنطقة المطلوبة وتستخدم هذه الطريقة عند تساوی العوامل السابقة من حيث التأثير في المشروع (وهو مستحيل عمليا) . </a:t>
            </a:r>
            <a:endParaRPr lang="en-US" sz="20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fa-IR" b="1" dirty="0">
                <a:solidFill>
                  <a:srgbClr val="00B050"/>
                </a:solidFill>
                <a:latin typeface="Calibri" panose="020F0502020204030204" pitchFamily="34" charset="0"/>
                <a:ea typeface="Calibri" panose="020F0502020204030204" pitchFamily="34" charset="0"/>
              </a:rPr>
              <a:t>۲ - </a:t>
            </a:r>
            <a:r>
              <a:rPr lang="ar-SA" b="1" dirty="0">
                <a:solidFill>
                  <a:srgbClr val="00B050"/>
                </a:solidFill>
                <a:latin typeface="Calibri" panose="020F0502020204030204" pitchFamily="34" charset="0"/>
                <a:ea typeface="Calibri" panose="020F0502020204030204" pitchFamily="34" charset="0"/>
              </a:rPr>
              <a:t>طريقة النقط غير المتساوية :</a:t>
            </a:r>
            <a:r>
              <a:rPr lang="ar-SA" dirty="0">
                <a:solidFill>
                  <a:srgbClr val="00B050"/>
                </a:solidFill>
                <a:latin typeface="Calibri" panose="020F0502020204030204" pitchFamily="34" charset="0"/>
                <a:ea typeface="Calibri" panose="020F0502020204030204" pitchFamily="34" charset="0"/>
              </a:rPr>
              <a:t> </a:t>
            </a:r>
            <a:r>
              <a:rPr lang="ar-SA" b="1" dirty="0">
                <a:solidFill>
                  <a:srgbClr val="00B0F0"/>
                </a:solidFill>
                <a:latin typeface="Calibri" panose="020F0502020204030204" pitchFamily="34" charset="0"/>
                <a:ea typeface="Calibri" panose="020F0502020204030204" pitchFamily="34" charset="0"/>
              </a:rPr>
              <a:t>تستخدم هذه الطريقة عندما تتساوی العوامل المختلفة في الاختيار وعلى التأثير على المشروع فمثلا عندما تكون الطاقة المحركة عنصر هام جدا يعطى درجة أعلى من كل العناصر السابقة نظرا لأهميته وكل مجموع النقط يظل كما هو .</a:t>
            </a:r>
            <a:endParaRPr lang="en-US" sz="2000"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b="1" dirty="0">
                <a:solidFill>
                  <a:srgbClr val="00B050"/>
                </a:solidFill>
                <a:latin typeface="Calibri" panose="020F0502020204030204" pitchFamily="34" charset="0"/>
              </a:rPr>
              <a:t>3- طريقة المنطقة الواحدة : </a:t>
            </a:r>
            <a:r>
              <a:rPr lang="ar-SA" b="1" dirty="0">
                <a:solidFill>
                  <a:srgbClr val="7030A0"/>
                </a:solidFill>
                <a:latin typeface="Calibri" panose="020F0502020204030204" pitchFamily="34" charset="0"/>
                <a:ea typeface="Calibri" panose="020F0502020204030204" pitchFamily="34" charset="0"/>
              </a:rPr>
              <a:t>في هذه الطريقة لا نجري أي مقارنة ولا نكون بالتالي جدول وذلك لأن طبيعة الصناعة تحدد منطقة واحدة ولا نستطيع اختيار أي منطقة أخرى ومثال ذلك : </a:t>
            </a:r>
            <a:endParaRPr lang="en-US" sz="20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227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419100" y="477078"/>
            <a:ext cx="11353800" cy="6268279"/>
          </a:xfrm>
        </p:spPr>
        <p:txBody>
          <a:bodyPr>
            <a:noAutofit/>
          </a:bodyPr>
          <a:lstStyle/>
          <a:p>
            <a:pPr marL="0" marR="0" indent="0" algn="just" rtl="1">
              <a:lnSpc>
                <a:spcPct val="115000"/>
              </a:lnSpc>
              <a:spcBef>
                <a:spcPts val="0"/>
              </a:spcBef>
              <a:spcAft>
                <a:spcPts val="1000"/>
              </a:spcAft>
              <a:buNone/>
            </a:pPr>
            <a:r>
              <a:rPr lang="ar-SA" sz="3200" b="1" dirty="0">
                <a:solidFill>
                  <a:srgbClr val="00B050"/>
                </a:solidFill>
                <a:latin typeface="Calibri" panose="020F0502020204030204" pitchFamily="34" charset="0"/>
                <a:ea typeface="Calibri" panose="020F0502020204030204" pitchFamily="34" charset="0"/>
              </a:rPr>
              <a:t> (أ) الصناعات التي تعتمد على الكهرباء بكميات هائلة تكون بالقرب من منطقة السد العالي بأسوان.</a:t>
            </a:r>
            <a:endParaRPr lang="en-US" sz="32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sz="3200" b="1" dirty="0">
                <a:solidFill>
                  <a:srgbClr val="92D050"/>
                </a:solidFill>
                <a:latin typeface="Calibri" panose="020F0502020204030204" pitchFamily="34" charset="0"/>
                <a:ea typeface="Calibri" panose="020F0502020204030204" pitchFamily="34" charset="0"/>
              </a:rPr>
              <a:t> ب) صناعة النحاس يجب أن تكون بالقرب من مكان وجود الخام وكذلك صناعة قصب السكر . </a:t>
            </a:r>
            <a:endParaRPr lang="en-US" sz="3200" b="1"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sz="3200" b="1" dirty="0">
                <a:solidFill>
                  <a:schemeClr val="accent2">
                    <a:lumMod val="50000"/>
                  </a:schemeClr>
                </a:solidFill>
                <a:latin typeface="Calibri" panose="020F0502020204030204" pitchFamily="34" charset="0"/>
                <a:ea typeface="Calibri" panose="020F0502020204030204" pitchFamily="34" charset="0"/>
              </a:rPr>
              <a:t>(ج) صناعة التعليب والتغليف يجب أن تكون بالقرب من أماكن زراعة الخضروات والفاكهة حتى لا تتلف وبعد ذلك تجرى الدراسات لإختيار مكان المشروع داخل الموقع </a:t>
            </a:r>
            <a:r>
              <a:rPr lang="ar-SA" sz="3200" b="1" dirty="0">
                <a:solidFill>
                  <a:srgbClr val="FF0000"/>
                </a:solidFill>
                <a:latin typeface="Calibri" panose="020F0502020204030204" pitchFamily="34" charset="0"/>
                <a:ea typeface="Calibri" panose="020F0502020204030204" pitchFamily="34" charset="0"/>
              </a:rPr>
              <a:t>الذي يتم تحديده ويراعى الآتي :</a:t>
            </a:r>
            <a:endParaRPr lang="en-US" sz="32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sz="3200" b="1" dirty="0">
                <a:solidFill>
                  <a:srgbClr val="000000"/>
                </a:solidFill>
                <a:latin typeface="Calibri" panose="020F0502020204030204" pitchFamily="34" charset="0"/>
                <a:ea typeface="Calibri" panose="020F0502020204030204" pitchFamily="34" charset="0"/>
              </a:rPr>
              <a:t> </a:t>
            </a:r>
            <a:r>
              <a:rPr lang="ar-SA" sz="3200" b="1" dirty="0">
                <a:solidFill>
                  <a:srgbClr val="00B050"/>
                </a:solidFill>
                <a:latin typeface="Calibri" panose="020F0502020204030204" pitchFamily="34" charset="0"/>
                <a:ea typeface="Calibri" panose="020F0502020204030204" pitchFamily="34" charset="0"/>
              </a:rPr>
              <a:t>١ - البعد عن الأراضي الزراعية . </a:t>
            </a:r>
            <a:endParaRPr lang="en-US" sz="32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fa-IR" sz="3200" b="1" dirty="0">
                <a:solidFill>
                  <a:schemeClr val="accent6">
                    <a:lumMod val="75000"/>
                  </a:schemeClr>
                </a:solidFill>
                <a:latin typeface="Calibri" panose="020F0502020204030204" pitchFamily="34" charset="0"/>
                <a:ea typeface="Calibri" panose="020F0502020204030204" pitchFamily="34" charset="0"/>
              </a:rPr>
              <a:t>2 - </a:t>
            </a:r>
            <a:r>
              <a:rPr lang="ar-SA" sz="3200" b="1" dirty="0">
                <a:solidFill>
                  <a:schemeClr val="accent6">
                    <a:lumMod val="75000"/>
                  </a:schemeClr>
                </a:solidFill>
                <a:latin typeface="Calibri" panose="020F0502020204030204" pitchFamily="34" charset="0"/>
                <a:ea typeface="Calibri" panose="020F0502020204030204" pitchFamily="34" charset="0"/>
              </a:rPr>
              <a:t>الثمن الأساسي للأرض داخل المنطقة وهل هي داخل أو خارج المدينة حيث تكون داخل المدينة عالية الثمن عکس خارج المدينة</a:t>
            </a:r>
            <a:endParaRPr lang="en-US" sz="3200" b="1" dirty="0">
              <a:solidFill>
                <a:schemeClr val="accent6">
                  <a:lumMod val="75000"/>
                </a:schemeClr>
              </a:solidFill>
            </a:endParaRPr>
          </a:p>
        </p:txBody>
      </p:sp>
    </p:spTree>
    <p:extLst>
      <p:ext uri="{BB962C8B-B14F-4D97-AF65-F5344CB8AC3E}">
        <p14:creationId xmlns:p14="http://schemas.microsoft.com/office/powerpoint/2010/main" val="312784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2593298"/>
            <a:ext cx="10515600" cy="3657600"/>
          </a:xfrm>
        </p:spPr>
        <p:txBody>
          <a:bodyPr>
            <a:normAutofit/>
          </a:bodyPr>
          <a:lstStyle/>
          <a:p>
            <a:pPr marL="0" marR="0" indent="0" algn="r" rtl="1">
              <a:lnSpc>
                <a:spcPct val="115000"/>
              </a:lnSpc>
              <a:spcBef>
                <a:spcPts val="0"/>
              </a:spcBef>
              <a:spcAft>
                <a:spcPts val="1000"/>
              </a:spcAft>
              <a:buNone/>
            </a:pPr>
            <a:r>
              <a:rPr lang="ar-SA" sz="3200" b="1" u="sng" dirty="0">
                <a:solidFill>
                  <a:srgbClr val="FF0000"/>
                </a:solidFill>
                <a:latin typeface="Calibri" panose="020F0502020204030204" pitchFamily="34" charset="0"/>
                <a:ea typeface="Calibri" panose="020F0502020204030204" pitchFamily="34" charset="0"/>
              </a:rPr>
              <a:t> </a:t>
            </a:r>
            <a:endParaRPr lang="en-US" dirty="0"/>
          </a:p>
        </p:txBody>
      </p:sp>
      <p:sp>
        <p:nvSpPr>
          <p:cNvPr id="2" name="Rectangle 1">
            <a:extLst>
              <a:ext uri="{FF2B5EF4-FFF2-40B4-BE49-F238E27FC236}">
                <a16:creationId xmlns:a16="http://schemas.microsoft.com/office/drawing/2014/main" id="{8E32356A-AC44-4127-A2E7-FF7CC7D94119}"/>
              </a:ext>
            </a:extLst>
          </p:cNvPr>
          <p:cNvSpPr/>
          <p:nvPr/>
        </p:nvSpPr>
        <p:spPr>
          <a:xfrm>
            <a:off x="838200" y="155892"/>
            <a:ext cx="11049000" cy="7296036"/>
          </a:xfrm>
          <a:prstGeom prst="rect">
            <a:avLst/>
          </a:prstGeom>
        </p:spPr>
        <p:txBody>
          <a:bodyPr wrap="square">
            <a:spAutoFit/>
          </a:bodyPr>
          <a:lstStyle/>
          <a:p>
            <a:pPr lvl="0" algn="just" rtl="1">
              <a:lnSpc>
                <a:spcPct val="115000"/>
              </a:lnSpc>
              <a:spcAft>
                <a:spcPts val="1000"/>
              </a:spcAft>
            </a:pPr>
            <a:r>
              <a:rPr lang="ar-SA" sz="2400" b="1" u="sng" dirty="0">
                <a:solidFill>
                  <a:schemeClr val="accent6">
                    <a:lumMod val="75000"/>
                  </a:schemeClr>
                </a:solidFill>
                <a:latin typeface="Calibri" panose="020F0502020204030204" pitchFamily="34" charset="0"/>
                <a:ea typeface="Calibri" panose="020F0502020204030204" pitchFamily="34" charset="0"/>
              </a:rPr>
              <a:t>ويقام المشروع خارج المدينة في الحالات الآتية :</a:t>
            </a:r>
            <a:endParaRPr lang="en-US" sz="2400" b="1" u="sng"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400" b="1" dirty="0">
                <a:solidFill>
                  <a:srgbClr val="000000"/>
                </a:solidFill>
                <a:latin typeface="Calibri" panose="020F0502020204030204" pitchFamily="34" charset="0"/>
                <a:ea typeface="Calibri" panose="020F0502020204030204" pitchFamily="34" charset="0"/>
              </a:rPr>
              <a:t> </a:t>
            </a:r>
            <a:r>
              <a:rPr lang="ar-SA" sz="2400" b="1" dirty="0">
                <a:solidFill>
                  <a:schemeClr val="accent2">
                    <a:lumMod val="75000"/>
                  </a:schemeClr>
                </a:solidFill>
                <a:latin typeface="Calibri" panose="020F0502020204030204" pitchFamily="34" charset="0"/>
                <a:ea typeface="Calibri" panose="020F0502020204030204" pitchFamily="34" charset="0"/>
              </a:rPr>
              <a:t>(أ) الاحتياج إلى مساحة كبيرة . </a:t>
            </a:r>
            <a:endParaRPr lang="en-US" sz="2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400" b="1" dirty="0">
                <a:solidFill>
                  <a:schemeClr val="accent2">
                    <a:lumMod val="75000"/>
                  </a:schemeClr>
                </a:solidFill>
                <a:latin typeface="Calibri" panose="020F0502020204030204" pitchFamily="34" charset="0"/>
                <a:ea typeface="Calibri" panose="020F0502020204030204" pitchFamily="34" charset="0"/>
              </a:rPr>
              <a:t>(ب) الصناعة خطرة (المتفجرات) . </a:t>
            </a:r>
            <a:endParaRPr lang="en-US" sz="2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400" b="1" dirty="0">
                <a:solidFill>
                  <a:schemeClr val="accent2">
                    <a:lumMod val="75000"/>
                  </a:schemeClr>
                </a:solidFill>
                <a:latin typeface="Calibri" panose="020F0502020204030204" pitchFamily="34" charset="0"/>
                <a:ea typeface="Calibri" panose="020F0502020204030204" pitchFamily="34" charset="0"/>
              </a:rPr>
              <a:t>(ج) الصناعة تسبب تلوث للبيئة (الأسمنت) . </a:t>
            </a:r>
            <a:endParaRPr lang="en-US" sz="2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400" b="1" dirty="0">
                <a:solidFill>
                  <a:schemeClr val="accent2">
                    <a:lumMod val="75000"/>
                  </a:schemeClr>
                </a:solidFill>
                <a:latin typeface="Calibri" panose="020F0502020204030204" pitchFamily="34" charset="0"/>
                <a:ea typeface="Calibri" panose="020F0502020204030204" pitchFamily="34" charset="0"/>
              </a:rPr>
              <a:t>(د) الصناعة سرية (صناعة حربية) .</a:t>
            </a:r>
            <a:endParaRPr lang="en-US" sz="24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r>
              <a:rPr lang="ar-SA" sz="2400" b="1" u="sng" dirty="0">
                <a:solidFill>
                  <a:srgbClr val="0070C0"/>
                </a:solidFill>
                <a:latin typeface="Calibri" panose="020F0502020204030204" pitchFamily="34" charset="0"/>
                <a:ea typeface="Calibri" panose="020F0502020204030204" pitchFamily="34" charset="0"/>
              </a:rPr>
              <a:t>ويقام المشروع داخل المدينة في الحالات الأتية</a:t>
            </a:r>
            <a:endParaRPr lang="en-US" sz="2400" b="1" u="sng"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r>
              <a:rPr lang="ar-SA" sz="2400" b="1" dirty="0">
                <a:solidFill>
                  <a:srgbClr val="7030A0"/>
                </a:solidFill>
                <a:latin typeface="Calibri" panose="020F0502020204030204" pitchFamily="34" charset="0"/>
                <a:ea typeface="Calibri" panose="020F0502020204030204" pitchFamily="34" charset="0"/>
              </a:rPr>
              <a:t>(أ) المساحة المطلوبة صغيرة (مبنی متعدد الطوابق) .</a:t>
            </a:r>
            <a:endParaRPr lang="en-US" sz="24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r>
              <a:rPr lang="ar-SA" sz="2400" b="1" dirty="0">
                <a:solidFill>
                  <a:srgbClr val="7030A0"/>
                </a:solidFill>
                <a:latin typeface="Calibri" panose="020F0502020204030204" pitchFamily="34" charset="0"/>
                <a:ea typeface="Calibri" panose="020F0502020204030204" pitchFamily="34" charset="0"/>
              </a:rPr>
              <a:t>(ب) القوى العاملة تتضمن عدد كبير من الأناث .</a:t>
            </a:r>
            <a:endParaRPr lang="en-US" sz="24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r>
              <a:rPr lang="ar-SA" sz="2400" b="1" dirty="0">
                <a:solidFill>
                  <a:srgbClr val="7030A0"/>
                </a:solidFill>
                <a:latin typeface="Calibri" panose="020F0502020204030204" pitchFamily="34" charset="0"/>
                <a:ea typeface="Calibri" panose="020F0502020204030204" pitchFamily="34" charset="0"/>
              </a:rPr>
              <a:t>(ج) الإمكانات المالية </a:t>
            </a:r>
            <a:r>
              <a:rPr lang="ar-SA" sz="2400" b="1" dirty="0">
                <a:solidFill>
                  <a:srgbClr val="7030A0"/>
                </a:solidFill>
                <a:latin typeface="Calibri" panose="020F0502020204030204" pitchFamily="34" charset="0"/>
              </a:rPr>
              <a:t>لا تسمح بتوفر الخدمات العامة ويجب الاعتماد على الخدمات العامة  القائمة داخل کردون المدينة .</a:t>
            </a:r>
            <a:endParaRPr lang="ar-EG" sz="2400" b="1" dirty="0">
              <a:solidFill>
                <a:srgbClr val="7030A0"/>
              </a:solidFill>
              <a:latin typeface="Calibri" panose="020F0502020204030204" pitchFamily="34" charset="0"/>
            </a:endParaRPr>
          </a:p>
          <a:p>
            <a:pPr algn="justLow" rtl="1">
              <a:lnSpc>
                <a:spcPct val="115000"/>
              </a:lnSpc>
              <a:spcAft>
                <a:spcPts val="1000"/>
              </a:spcAft>
            </a:pPr>
            <a:r>
              <a:rPr lang="ar-SA" sz="2400" b="1" dirty="0">
                <a:solidFill>
                  <a:schemeClr val="accent6">
                    <a:lumMod val="75000"/>
                  </a:schemeClr>
                </a:solidFill>
                <a:latin typeface="Calibri" panose="020F0502020204030204" pitchFamily="34" charset="0"/>
                <a:ea typeface="Calibri" panose="020F0502020204030204" pitchFamily="34" charset="0"/>
              </a:rPr>
              <a:t>ويجب ملاحظة ظروف البلاد الكلية حيث يكون في بعض الأحيان أنشاء منطقة عمرانية جديدة هو الهدف الأساسي وبالتالي تقام الصناعة أساسا من أجل هذا بحيث تتواجد نواة العمال المدربين وستكمل الباقي  بالتدريب  ثم توافر الخدمات الاجتماعية من سكن و تعليم وصحة وترفيه .</a:t>
            </a:r>
            <a:endParaRPr lang="en-US" sz="2400" b="1"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endParaRPr lang="en-US" sz="2400" b="1" dirty="0">
              <a:solidFill>
                <a:srgbClr val="7030A0"/>
              </a:solidFill>
              <a:latin typeface="Calibri" panose="020F0502020204030204" pitchFamily="34" charset="0"/>
            </a:endParaRPr>
          </a:p>
        </p:txBody>
      </p:sp>
    </p:spTree>
    <p:extLst>
      <p:ext uri="{BB962C8B-B14F-4D97-AF65-F5344CB8AC3E}">
        <p14:creationId xmlns:p14="http://schemas.microsoft.com/office/powerpoint/2010/main" val="227366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838200" y="1166924"/>
            <a:ext cx="10515600" cy="5278846"/>
          </a:xfrm>
        </p:spPr>
        <p:txBody>
          <a:bodyPr>
            <a:normAutofit fontScale="85000" lnSpcReduction="20000"/>
          </a:bodyPr>
          <a:lstStyle/>
          <a:p>
            <a:pPr marL="0" marR="0" algn="justLow" rtl="1">
              <a:lnSpc>
                <a:spcPct val="115000"/>
              </a:lnSpc>
              <a:spcBef>
                <a:spcPts val="0"/>
              </a:spcBef>
              <a:spcAft>
                <a:spcPts val="1000"/>
              </a:spcAft>
            </a:pPr>
            <a:r>
              <a:rPr lang="ar-SA" sz="4400" b="1" u="sng" dirty="0">
                <a:solidFill>
                  <a:srgbClr val="000000"/>
                </a:solidFill>
                <a:latin typeface="Calibri" panose="020F0502020204030204" pitchFamily="34" charset="0"/>
                <a:ea typeface="Calibri" panose="020F0502020204030204" pitchFamily="34" charset="0"/>
              </a:rPr>
              <a:t>مسارات الانتاج :-</a:t>
            </a:r>
            <a:r>
              <a:rPr lang="ar-SA" sz="4400" dirty="0">
                <a:solidFill>
                  <a:srgbClr val="000000"/>
                </a:solidFill>
                <a:latin typeface="Calibri" panose="020F0502020204030204" pitchFamily="34" charset="0"/>
                <a:ea typeface="Calibri" panose="020F0502020204030204" pitchFamily="34" charset="0"/>
              </a:rPr>
              <a:t> من أهم العوامل التي تؤثر في تخطيط المصنع، وهي تدفق الخامات في المصنع من وقت دخولها إلى حين خروجها كمنتج نهائي . وعلى العموم يجب أن تسير الخامات والأجزاء تحت التشغيل في المصنع دائما إلى الأمام في خطوط غير متقاطعة حتى لا تتعطل حركة تدفق الانتاج وبالتالي يضيع الوقت والمجهود وينهار الانتاج .</a:t>
            </a:r>
            <a:endParaRPr lang="en-US" sz="3600" dirty="0">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15000"/>
              </a:lnSpc>
              <a:spcBef>
                <a:spcPts val="0"/>
              </a:spcBef>
              <a:spcAft>
                <a:spcPts val="1000"/>
              </a:spcAft>
            </a:pPr>
            <a:r>
              <a:rPr lang="ar-SA" sz="4400" dirty="0">
                <a:solidFill>
                  <a:srgbClr val="000000"/>
                </a:solidFill>
                <a:latin typeface="Calibri" panose="020F0502020204030204" pitchFamily="34" charset="0"/>
                <a:ea typeface="Calibri" panose="020F0502020204030204" pitchFamily="34" charset="0"/>
              </a:rPr>
              <a:t> وتختلف مسارات الانتاج تبعا لنوع المنتج والماكينات المستخدمة و يمكن استخدام واحدة من هذه المسارات أو خليطا منها  وأهم النماذج المتبعة في مسارات تدفق الإنتاج هي : </a:t>
            </a:r>
            <a:endParaRPr lang="en-US" sz="3600" dirty="0">
              <a:latin typeface="Calibri" panose="020F0502020204030204" pitchFamily="34" charset="0"/>
              <a:ea typeface="Calibri" panose="020F0502020204030204" pitchFamily="34" charset="0"/>
              <a:cs typeface="Arial" panose="020B0604020202020204" pitchFamily="34" charset="0"/>
            </a:endParaRPr>
          </a:p>
          <a:p>
            <a:pPr marL="0" indent="0" algn="r" rtl="1">
              <a:lnSpc>
                <a:spcPct val="115000"/>
              </a:lnSpc>
              <a:spcBef>
                <a:spcPts val="0"/>
              </a:spcBef>
              <a:spcAft>
                <a:spcPts val="1000"/>
              </a:spcAft>
              <a:buNone/>
            </a:pPr>
            <a:endParaRPr lang="en-US" sz="42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0131FAB-D5F8-409D-82E4-55C3503B1268}"/>
              </a:ext>
            </a:extLst>
          </p:cNvPr>
          <p:cNvSpPr/>
          <p:nvPr/>
        </p:nvSpPr>
        <p:spPr>
          <a:xfrm>
            <a:off x="3048000" y="412230"/>
            <a:ext cx="8941904" cy="754694"/>
          </a:xfrm>
          <a:prstGeom prst="rect">
            <a:avLst/>
          </a:prstGeom>
        </p:spPr>
        <p:txBody>
          <a:bodyPr wrap="square">
            <a:spAutoFit/>
          </a:bodyPr>
          <a:lstStyle/>
          <a:p>
            <a:pPr algn="ctr">
              <a:lnSpc>
                <a:spcPct val="115000"/>
              </a:lnSpc>
              <a:spcAft>
                <a:spcPts val="1000"/>
              </a:spcAft>
            </a:pPr>
            <a:r>
              <a:rPr lang="ar-SA" sz="4000" b="1" u="sng" dirty="0">
                <a:solidFill>
                  <a:srgbClr val="FF0000"/>
                </a:solidFill>
                <a:latin typeface="Calibri" panose="020F0502020204030204" pitchFamily="34" charset="0"/>
                <a:ea typeface="Calibri" panose="020F0502020204030204" pitchFamily="34" charset="0"/>
                <a:cs typeface="ACS  Zomorrod Extra Bold"/>
              </a:rPr>
              <a:t>الفصل السادس</a:t>
            </a:r>
            <a:r>
              <a:rPr lang="ar-EG" sz="4000" b="1" u="sng" dirty="0">
                <a:solidFill>
                  <a:srgbClr val="FF0000"/>
                </a:solidFill>
                <a:latin typeface="Calibri" panose="020F0502020204030204" pitchFamily="34" charset="0"/>
                <a:ea typeface="Calibri" panose="020F0502020204030204" pitchFamily="34" charset="0"/>
                <a:cs typeface="ACS  Zomorrod Extra Bold"/>
              </a:rPr>
              <a:t>:</a:t>
            </a:r>
            <a:r>
              <a:rPr lang="ar-SA" sz="4000" b="1" u="sng" dirty="0">
                <a:solidFill>
                  <a:srgbClr val="FF0000"/>
                </a:solidFill>
                <a:latin typeface="Calibri" panose="020F0502020204030204" pitchFamily="34" charset="0"/>
                <a:ea typeface="Calibri" panose="020F0502020204030204" pitchFamily="34" charset="0"/>
              </a:rPr>
              <a:t>مسارات الانتاج ونظم المناولة</a:t>
            </a:r>
            <a:endPar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798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B9-3FF4-4D55-BFC6-E33CD5B6E728}"/>
              </a:ext>
            </a:extLst>
          </p:cNvPr>
          <p:cNvSpPr>
            <a:spLocks noGrp="1"/>
          </p:cNvSpPr>
          <p:nvPr>
            <p:ph type="title"/>
          </p:nvPr>
        </p:nvSpPr>
        <p:spPr>
          <a:xfrm>
            <a:off x="1305012" y="98147"/>
            <a:ext cx="10515600" cy="1009651"/>
          </a:xfrm>
        </p:spPr>
        <p:txBody>
          <a:bodyPr>
            <a:normAutofit/>
          </a:bodyPr>
          <a:lstStyle/>
          <a:p>
            <a:pPr marL="0" marR="0" algn="r" rtl="1">
              <a:lnSpc>
                <a:spcPct val="115000"/>
              </a:lnSpc>
              <a:spcBef>
                <a:spcPts val="0"/>
              </a:spcBef>
              <a:spcAft>
                <a:spcPts val="1000"/>
              </a:spcAft>
            </a:pPr>
            <a:r>
              <a:rPr lang="ar-EG" b="1" u="sng" dirty="0">
                <a:solidFill>
                  <a:srgbClr val="FF0000"/>
                </a:solidFill>
                <a:effectLst>
                  <a:outerShdw blurRad="38100" dist="38100" dir="2700000" algn="tl">
                    <a:srgbClr val="000000">
                      <a:alpha val="43137"/>
                    </a:srgbClr>
                  </a:outerShdw>
                </a:effectLst>
              </a:rPr>
              <a:t>أولا : المسارات الافقية </a:t>
            </a:r>
            <a:endParaRPr lang="en-US" b="1"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C2E213-F9A6-48F7-AF98-DC02BFD4DC54}"/>
              </a:ext>
            </a:extLst>
          </p:cNvPr>
          <p:cNvSpPr>
            <a:spLocks noGrp="1"/>
          </p:cNvSpPr>
          <p:nvPr>
            <p:ph idx="1"/>
          </p:nvPr>
        </p:nvSpPr>
        <p:spPr>
          <a:xfrm>
            <a:off x="1593573" y="1245705"/>
            <a:ext cx="10227039" cy="5009322"/>
          </a:xfrm>
        </p:spPr>
        <p:txBody>
          <a:bodyPr>
            <a:normAutofit fontScale="92500" lnSpcReduction="20000"/>
          </a:bodyPr>
          <a:lstStyle/>
          <a:p>
            <a:pPr marL="0" indent="0" algn="r" rtl="1">
              <a:buNone/>
            </a:pPr>
            <a:r>
              <a:rPr lang="ar-EG" sz="3000" b="1" dirty="0">
                <a:solidFill>
                  <a:srgbClr val="00B050"/>
                </a:solidFill>
              </a:rPr>
              <a:t>1- وهو التدفق المستخدم في حالة الصناعات البسيطة مثل صناعة المسامير . الخ </a:t>
            </a:r>
          </a:p>
          <a:p>
            <a:pPr marL="0" indent="0" algn="r" rtl="1">
              <a:buNone/>
            </a:pPr>
            <a:r>
              <a:rPr lang="ar-EG" sz="2600" b="1" dirty="0"/>
              <a:t> </a:t>
            </a:r>
          </a:p>
          <a:p>
            <a:pPr marL="0" indent="0" algn="r" rtl="1">
              <a:buNone/>
            </a:pPr>
            <a:r>
              <a:rPr lang="ar-EG" sz="3500" b="1" dirty="0">
                <a:solidFill>
                  <a:schemeClr val="accent4">
                    <a:lumMod val="50000"/>
                  </a:schemeClr>
                </a:solidFill>
              </a:rPr>
              <a:t>2- المسار على شكل حرف (</a:t>
            </a:r>
            <a:r>
              <a:rPr lang="en-US" sz="3500" b="1" dirty="0">
                <a:solidFill>
                  <a:schemeClr val="accent4">
                    <a:lumMod val="50000"/>
                  </a:schemeClr>
                </a:solidFill>
              </a:rPr>
              <a:t>L</a:t>
            </a:r>
            <a:r>
              <a:rPr lang="ar-EG" sz="3500" b="1" dirty="0">
                <a:solidFill>
                  <a:schemeClr val="accent4">
                    <a:lumMod val="50000"/>
                  </a:schemeClr>
                </a:solidFill>
              </a:rPr>
              <a:t>)</a:t>
            </a:r>
            <a:endParaRPr lang="en-US" sz="3500" b="1" dirty="0">
              <a:solidFill>
                <a:schemeClr val="accent4">
                  <a:lumMod val="50000"/>
                </a:schemeClr>
              </a:solidFill>
            </a:endParaRPr>
          </a:p>
          <a:p>
            <a:pPr marL="0" indent="0" algn="r" rtl="1">
              <a:buNone/>
            </a:pPr>
            <a:endParaRPr lang="en-US" sz="2600" b="1" dirty="0"/>
          </a:p>
          <a:p>
            <a:pPr marL="0" indent="0" algn="r" rtl="1">
              <a:buNone/>
            </a:pPr>
            <a:endParaRPr lang="en-US" sz="2600" b="1" dirty="0"/>
          </a:p>
          <a:p>
            <a:pPr marL="0" indent="0" algn="r" rtl="1">
              <a:buNone/>
            </a:pPr>
            <a:endParaRPr lang="en-US" sz="2600" b="1" dirty="0"/>
          </a:p>
          <a:p>
            <a:pPr marL="0" indent="0" algn="r" rtl="1">
              <a:buNone/>
            </a:pPr>
            <a:r>
              <a:rPr lang="ar-EG" sz="3300" b="1" dirty="0">
                <a:solidFill>
                  <a:srgbClr val="7030A0"/>
                </a:solidFill>
              </a:rPr>
              <a:t>3- المسار على شكل حرف</a:t>
            </a:r>
            <a:r>
              <a:rPr lang="en-US" sz="3300" b="1" dirty="0">
                <a:solidFill>
                  <a:srgbClr val="7030A0"/>
                </a:solidFill>
              </a:rPr>
              <a:t>U)  </a:t>
            </a:r>
            <a:r>
              <a:rPr lang="ar-EG" sz="3300" b="1" dirty="0">
                <a:solidFill>
                  <a:srgbClr val="7030A0"/>
                </a:solidFill>
              </a:rPr>
              <a:t>) ويستخدم في حالة ما إذا كان بابي الدخول والخروج في حائط واحد</a:t>
            </a:r>
          </a:p>
          <a:p>
            <a:pPr marL="0" indent="0" algn="r" rtl="1">
              <a:buNone/>
            </a:pPr>
            <a:endParaRPr lang="ar-EG" sz="2600" b="1" dirty="0"/>
          </a:p>
          <a:p>
            <a:pPr marL="0" indent="0" algn="r" rtl="1">
              <a:buNone/>
            </a:pPr>
            <a:r>
              <a:rPr lang="ar-EG" sz="2600" b="1" dirty="0">
                <a:solidFill>
                  <a:srgbClr val="00B0F0"/>
                </a:solidFill>
              </a:rPr>
              <a:t>4- المسار عل شكل حرف </a:t>
            </a:r>
            <a:r>
              <a:rPr lang="en-US" sz="2600" b="1" dirty="0">
                <a:solidFill>
                  <a:srgbClr val="00B0F0"/>
                </a:solidFill>
              </a:rPr>
              <a:t> </a:t>
            </a:r>
            <a:r>
              <a:rPr lang="en-US" sz="2600" b="1" dirty="0">
                <a:solidFill>
                  <a:srgbClr val="0070C0"/>
                </a:solidFill>
                <a:effectLst>
                  <a:outerShdw blurRad="38100" dist="38100" dir="2700000" algn="tl">
                    <a:srgbClr val="000000">
                      <a:alpha val="43137"/>
                    </a:srgbClr>
                  </a:outerShdw>
                </a:effectLst>
              </a:rPr>
              <a:t>(s )</a:t>
            </a:r>
            <a:r>
              <a:rPr lang="ar-EG" sz="2600" b="1" dirty="0">
                <a:solidFill>
                  <a:srgbClr val="00B0F0"/>
                </a:solidFill>
              </a:rPr>
              <a:t>زجاجي ويستخدم في حالة ما إذا كانت عمليات الإنتاج كثيرة والقسم مربع المساحة</a:t>
            </a:r>
          </a:p>
          <a:p>
            <a:pPr marL="0" indent="0" algn="r" rtl="1">
              <a:buNone/>
            </a:pPr>
            <a:r>
              <a:rPr lang="ar-EG" sz="3300" b="1" dirty="0">
                <a:solidFill>
                  <a:schemeClr val="accent2">
                    <a:lumMod val="75000"/>
                  </a:schemeClr>
                </a:solidFill>
              </a:rPr>
              <a:t>5- المسار على شكل حرف </a:t>
            </a:r>
            <a:r>
              <a:rPr lang="en-US" sz="3300" b="1" dirty="0">
                <a:solidFill>
                  <a:schemeClr val="accent2">
                    <a:lumMod val="75000"/>
                  </a:schemeClr>
                </a:solidFill>
              </a:rPr>
              <a:t>O</a:t>
            </a:r>
          </a:p>
          <a:p>
            <a:pPr marL="0" indent="0" algn="r" rtl="1">
              <a:buNone/>
            </a:pPr>
            <a:endParaRPr lang="en-US" sz="2600" b="1" dirty="0"/>
          </a:p>
        </p:txBody>
      </p:sp>
      <p:pic>
        <p:nvPicPr>
          <p:cNvPr id="4" name="Picture 3">
            <a:extLst>
              <a:ext uri="{FF2B5EF4-FFF2-40B4-BE49-F238E27FC236}">
                <a16:creationId xmlns:a16="http://schemas.microsoft.com/office/drawing/2014/main" id="{5FE9121A-FD92-444A-9950-122AF4E8AC55}"/>
              </a:ext>
            </a:extLst>
          </p:cNvPr>
          <p:cNvPicPr>
            <a:picLocks noChangeAspect="1"/>
          </p:cNvPicPr>
          <p:nvPr/>
        </p:nvPicPr>
        <p:blipFill>
          <a:blip r:embed="rId3"/>
          <a:stretch>
            <a:fillRect/>
          </a:stretch>
        </p:blipFill>
        <p:spPr>
          <a:xfrm>
            <a:off x="1910120" y="1531298"/>
            <a:ext cx="3674753" cy="696935"/>
          </a:xfrm>
          <a:prstGeom prst="rect">
            <a:avLst/>
          </a:prstGeom>
        </p:spPr>
      </p:pic>
      <p:pic>
        <p:nvPicPr>
          <p:cNvPr id="5" name="Picture 4">
            <a:extLst>
              <a:ext uri="{FF2B5EF4-FFF2-40B4-BE49-F238E27FC236}">
                <a16:creationId xmlns:a16="http://schemas.microsoft.com/office/drawing/2014/main" id="{663AA033-8D3B-44DD-A19A-46A1D5809400}"/>
              </a:ext>
            </a:extLst>
          </p:cNvPr>
          <p:cNvPicPr>
            <a:picLocks noChangeAspect="1"/>
          </p:cNvPicPr>
          <p:nvPr/>
        </p:nvPicPr>
        <p:blipFill>
          <a:blip r:embed="rId4"/>
          <a:stretch>
            <a:fillRect/>
          </a:stretch>
        </p:blipFill>
        <p:spPr>
          <a:xfrm>
            <a:off x="5314122" y="1657103"/>
            <a:ext cx="2290333" cy="2009443"/>
          </a:xfrm>
          <a:prstGeom prst="rect">
            <a:avLst/>
          </a:prstGeom>
        </p:spPr>
      </p:pic>
      <p:pic>
        <p:nvPicPr>
          <p:cNvPr id="6" name="Picture 5">
            <a:extLst>
              <a:ext uri="{FF2B5EF4-FFF2-40B4-BE49-F238E27FC236}">
                <a16:creationId xmlns:a16="http://schemas.microsoft.com/office/drawing/2014/main" id="{1D50DDC6-C6A2-4A67-BF22-523C8758C93C}"/>
              </a:ext>
            </a:extLst>
          </p:cNvPr>
          <p:cNvPicPr>
            <a:picLocks noChangeAspect="1"/>
          </p:cNvPicPr>
          <p:nvPr/>
        </p:nvPicPr>
        <p:blipFill>
          <a:blip r:embed="rId5"/>
          <a:stretch>
            <a:fillRect/>
          </a:stretch>
        </p:blipFill>
        <p:spPr>
          <a:xfrm>
            <a:off x="-132828" y="3649508"/>
            <a:ext cx="2138942" cy="2743425"/>
          </a:xfrm>
          <a:prstGeom prst="rect">
            <a:avLst/>
          </a:prstGeom>
        </p:spPr>
      </p:pic>
      <p:pic>
        <p:nvPicPr>
          <p:cNvPr id="7" name="Picture 6">
            <a:extLst>
              <a:ext uri="{FF2B5EF4-FFF2-40B4-BE49-F238E27FC236}">
                <a16:creationId xmlns:a16="http://schemas.microsoft.com/office/drawing/2014/main" id="{ACDDD00C-E713-4520-A994-EFAF702193A0}"/>
              </a:ext>
            </a:extLst>
          </p:cNvPr>
          <p:cNvPicPr>
            <a:picLocks noChangeAspect="1"/>
          </p:cNvPicPr>
          <p:nvPr/>
        </p:nvPicPr>
        <p:blipFill>
          <a:blip r:embed="rId6"/>
          <a:stretch>
            <a:fillRect/>
          </a:stretch>
        </p:blipFill>
        <p:spPr>
          <a:xfrm>
            <a:off x="5314122" y="5038437"/>
            <a:ext cx="1888825" cy="1627988"/>
          </a:xfrm>
          <a:prstGeom prst="rect">
            <a:avLst/>
          </a:prstGeom>
        </p:spPr>
      </p:pic>
    </p:spTree>
    <p:extLst>
      <p:ext uri="{BB962C8B-B14F-4D97-AF65-F5344CB8AC3E}">
        <p14:creationId xmlns:p14="http://schemas.microsoft.com/office/powerpoint/2010/main" val="1860750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1527</Words>
  <Application>Microsoft Office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 أ.م.د/ عادل عبدالمنعم أبوخزيم</vt:lpstr>
      <vt:lpstr>الفصل الخامس  اختيار موقع المشروع الصناعي</vt:lpstr>
      <vt:lpstr>العوامل التي تتحكم في اختيار موقع المشروع الصناعي :</vt:lpstr>
      <vt:lpstr>تابع العوامل التي تتحكم في اختيار موقع المشروع الصناعي :</vt:lpstr>
      <vt:lpstr>PowerPoint Presentation</vt:lpstr>
      <vt:lpstr>PowerPoint Presentation</vt:lpstr>
      <vt:lpstr>PowerPoint Presentation</vt:lpstr>
      <vt:lpstr>PowerPoint Presentation</vt:lpstr>
      <vt:lpstr>أولا : المسارات الافقية </vt:lpstr>
      <vt:lpstr>PowerPoint Presentation</vt:lpstr>
      <vt:lpstr>نظم مناولة المــــواد   Materials Handling Systems</vt:lpstr>
      <vt:lpstr>PowerPoint Presentation</vt:lpstr>
      <vt:lpstr>المبادى الأساسية لتصميم نظم مناولة المواد</vt:lpstr>
      <vt:lpstr>تابع المبادى الأساسية لتصميم نظم مناولة المواد</vt:lpstr>
      <vt:lpstr>تابع المبادى الأساسية لتصميم نظم مناولة المواد</vt:lpstr>
      <vt:lpstr>تابع المبادى الأساسية لتصميم نظم مناولة المواد</vt:lpstr>
      <vt:lpstr>أنواع معدات مناولة المواد و خصائصها</vt:lpstr>
      <vt:lpstr>1 – الناقلات Conveyors </vt:lpstr>
      <vt:lpstr>PowerPoint Presentation</vt:lpstr>
      <vt:lpstr>PowerPoint Presentation</vt:lpstr>
      <vt:lpstr>طريقة أخرى لتصنيف معدات مناولة المواد:</vt:lpstr>
      <vt:lpstr>طرق تحسين الأداء لنظم مناولة المواد:-</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 Abokhozaim</dc:creator>
  <cp:lastModifiedBy>Adel Abokhozaim</cp:lastModifiedBy>
  <cp:revision>14</cp:revision>
  <dcterms:created xsi:type="dcterms:W3CDTF">2020-03-22T03:57:15Z</dcterms:created>
  <dcterms:modified xsi:type="dcterms:W3CDTF">2020-04-13T06:12:09Z</dcterms:modified>
</cp:coreProperties>
</file>