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05" r:id="rId6"/>
    <p:sldId id="263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AE91B-FC03-4892-9280-6EE8B59C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2F196D-0169-41BC-9F91-BD3C2A6AD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FBFBBA-BF39-41EB-8102-838AB787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ECB5-3469-43F3-9184-BED8E314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B5DF6-9F3A-49A4-A641-E13A63E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F11A5-3E04-46E2-B73B-6CE0EE3C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7A1C7E-6B5F-4EB4-B9F5-30337889D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0441B8-3E70-4075-AA6D-5D843B97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DA61BF-A249-410C-83DC-16D396C7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F047B-5457-4DD6-93E3-3D506D21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B939AE1-78FE-40EB-86DD-160A27520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EF2EA3-4B3B-4212-8286-F709F228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F8792-D102-43B8-ADE0-713A4F06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B71377-1D51-4255-9E6E-F3242C65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F5A3B-5E7D-4215-98CD-DA2B0031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AECD3-E836-4024-ADFF-AC2A7EFC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9A3D81-E66E-41B5-BF5E-B99EBA27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DAAC4A-E045-4E35-A5BA-7E9C2BE9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743867-0304-42EA-A723-D9065C3B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0F6555-6468-415E-A3B2-32D5815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DF108D-E00A-470E-BC32-7A887727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F53AA6-23AE-4EC2-B688-B41DD12A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2BCA16-2DA5-4CD8-965F-D9EA1E48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DB57FD-D6F5-4D60-AE7F-E7823B73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E2BC28-EA1F-482E-8A90-787E4B36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E1DEF-B5D9-4D77-AEBB-BE61B768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A768D-121B-4BCF-904D-41024D3D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299DF7-99F8-4A07-A9E0-49E06B41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736B79-F771-4E11-9114-804C8372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8C6585-C611-4294-B318-E1B11137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6DA080-8980-427B-AFF2-19AA624C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EB0B7-94A0-409E-83F9-64E3204F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B2316D-FEE6-43F8-BC31-4451971A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A111E8-0CE2-414D-AEC7-D8FB30E31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AECA088-C7A3-4FF2-B4A5-10585AC85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AE17D8-049B-411F-ADB4-3ADAC494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088AB0-9FA5-4E2E-8C65-5755F61A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C742DA-3EF0-42CD-8DFF-9E23C801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8E52DD-6FA2-4BC5-A160-BAA83C0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19B3B-5FF3-4FBA-93FA-C2FA115F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1D6EC7-267E-4826-86BB-42D61EBC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681823-49F0-4508-B1EE-008CBBF4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69D72E-6ABA-4F65-A556-DA2CA046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E514B0A-29C3-40D3-9866-3C8AD3C8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4A20B82-DBC5-4B05-AD8B-F6C34D2B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02B06B-70F6-4A65-AF46-58C894C7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95CFF-EF2A-4EC9-A482-82DB4EB3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613760-277E-460E-A1DD-28B02ABD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556678-DC71-4799-A75B-6A7BBC5CA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134C7-A473-4E37-8C03-AF532429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80B3B9-E396-40B2-B9F9-37FD6E90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9D69AF-652B-47D0-BDB5-9BDDF26A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2EBD7-7128-47CA-854A-8758FD4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5BB46-8923-4D24-B5AD-0E49BB698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EE858C-11C8-49AB-8B08-B6C4CA6F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6524B2-9C13-4CED-A9C2-5818F9D2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E7DB0D-737C-4621-A8CC-56064CA6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09387B-561B-4935-992C-5A74A2F1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6F8636-1C0B-4AED-900C-850EA3D7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E99A43-A991-42E5-9416-4B14CE93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C6FAC1-0B10-47CD-8B5C-2C37DAFD5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A65E-05AE-449B-9F50-F04CC33BE74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3E30F9-168D-4B68-9B8C-817E0A2C3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DF7BE-BDFE-48DF-AD78-31858DBC9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77C7-7C0A-45CC-BA57-859FC33D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87EEE-6163-4F6D-AFBA-942E3E84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565" y="2891815"/>
            <a:ext cx="5576595" cy="1606212"/>
          </a:xfrm>
        </p:spPr>
        <p:txBody>
          <a:bodyPr/>
          <a:lstStyle/>
          <a:p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 صناعي</a:t>
            </a:r>
            <a: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أ.م.د/ عادل عبدالمنعم أبوخزيم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B3C467-521D-459A-B5AE-9FC10FAE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638" y="3429000"/>
            <a:ext cx="4736892" cy="2338819"/>
          </a:xfrm>
        </p:spPr>
        <p:txBody>
          <a:bodyPr>
            <a:normAutofit/>
          </a:bodyPr>
          <a:lstStyle/>
          <a:p>
            <a:endParaRPr lang="ar-EG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 الغزل والنسيج والتريكو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EG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الفرقة الثالثة</a:t>
            </a:r>
          </a:p>
          <a:p>
            <a:r>
              <a:rPr lang="ar-EG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محاضرة 19 </a:t>
            </a:r>
            <a:r>
              <a:rPr lang="ar-EG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4 /2020</a:t>
            </a:r>
          </a:p>
          <a:p>
            <a:endParaRPr lang="ar-EG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1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53331"/>
            <a:ext cx="11492188" cy="570406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5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8195278-7F2B-43D6-839F-B16AEF18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08650"/>
            <a:ext cx="11168270" cy="1044575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4- خطة المعايرة: - 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12"/>
            <a:ext cx="12192000" cy="57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4" y="333912"/>
            <a:ext cx="10515600" cy="791278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5- سجل جهات الصيانة: -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732"/>
            <a:ext cx="12191999" cy="585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الإبلاغ عن الأعطال: -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1364776"/>
            <a:ext cx="8161361" cy="53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بيان متابعة ساعات التوقف: -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" y="1282888"/>
            <a:ext cx="12191868" cy="55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4" y="333912"/>
            <a:ext cx="10515600" cy="791278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8- تقرير قياس مؤشرات الأداء للماكينات: -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632"/>
            <a:ext cx="12192000" cy="58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53331"/>
            <a:ext cx="11492188" cy="570406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5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8195278-7F2B-43D6-839F-B16AEF18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08650"/>
            <a:ext cx="11168270" cy="1044575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9- الماكينات والأجهزة المسموح / غير المسموح استخدامها</a:t>
            </a:r>
            <a:r>
              <a:rPr lang="ar-EG" b="1" u="sng" dirty="0" smtClean="0">
                <a:solidFill>
                  <a:srgbClr val="FF0000"/>
                </a:solidFill>
              </a:rPr>
              <a:t>: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38" y="1501254"/>
            <a:ext cx="9431167" cy="52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928" y="0"/>
            <a:ext cx="10515600" cy="125396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توقيع </a:t>
            </a:r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المنشاة الصناعية:</a:t>
            </a:r>
            <a:b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Production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35" y="1266067"/>
            <a:ext cx="10515600" cy="5448632"/>
          </a:xfrm>
        </p:spPr>
        <p:txBody>
          <a:bodyPr>
            <a:noAutofit/>
          </a:bodyPr>
          <a:lstStyle/>
          <a:p>
            <a:pPr algn="r" rtl="1"/>
            <a:r>
              <a:rPr lang="ar-EG" sz="3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من توقيع تصميم المنشاة ومراحل الانتاج:</a:t>
            </a:r>
          </a:p>
          <a:p>
            <a:pPr marL="519113" indent="53975" algn="r" rtl="1">
              <a:buNone/>
            </a:pPr>
            <a:r>
              <a:rPr lang="ar-EG" sz="3000" b="1" dirty="0"/>
              <a:t>•	</a:t>
            </a:r>
            <a:r>
              <a:rPr lang="ar-EG" sz="3000" b="1" dirty="0">
                <a:solidFill>
                  <a:schemeClr val="accent6">
                    <a:lumMod val="50000"/>
                  </a:schemeClr>
                </a:solidFill>
              </a:rPr>
              <a:t>الاقلال من تكاليف المناولة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Handling cost.</a:t>
            </a:r>
          </a:p>
          <a:p>
            <a:pPr marL="519113" indent="53975" algn="r" rtl="1">
              <a:buNone/>
            </a:pPr>
            <a:r>
              <a:rPr lang="en-US" sz="3000" b="1" dirty="0"/>
              <a:t>•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ar-EG" sz="3000" b="1" dirty="0">
                <a:solidFill>
                  <a:schemeClr val="accent6">
                    <a:lumMod val="75000"/>
                  </a:schemeClr>
                </a:solidFill>
              </a:rPr>
              <a:t>الاستفادة القصوى والفعالة للمكان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Space efficiency.</a:t>
            </a:r>
          </a:p>
          <a:p>
            <a:pPr marL="519113" indent="53975" algn="r" rtl="1">
              <a:buNone/>
            </a:pPr>
            <a:r>
              <a:rPr lang="en-US" sz="3000" b="1" dirty="0"/>
              <a:t>•	</a:t>
            </a:r>
            <a:r>
              <a:rPr lang="ar-EG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تقنين كفاءة تشغيل العمالة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Labor efficiency.</a:t>
            </a:r>
          </a:p>
          <a:p>
            <a:pPr marL="519113" indent="53975" algn="r" rtl="1">
              <a:buNone/>
            </a:pPr>
            <a:r>
              <a:rPr lang="en-US" sz="3000" b="1" dirty="0"/>
              <a:t>•	</a:t>
            </a:r>
            <a:r>
              <a:rPr lang="ar-EG" sz="3000" b="1" dirty="0">
                <a:solidFill>
                  <a:schemeClr val="accent4">
                    <a:lumMod val="50000"/>
                  </a:schemeClr>
                </a:solidFill>
              </a:rPr>
              <a:t>التغلب على اختناقات عمليات الانتاج 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Bottlenecks  </a:t>
            </a:r>
          </a:p>
          <a:p>
            <a:pPr marL="519113" indent="53975" algn="r" rtl="1">
              <a:buNone/>
            </a:pPr>
            <a:r>
              <a:rPr lang="en-US" sz="3000" b="1" dirty="0"/>
              <a:t>•	</a:t>
            </a:r>
            <a:r>
              <a:rPr lang="ar-EG" sz="3000" b="1" dirty="0">
                <a:solidFill>
                  <a:schemeClr val="accent4">
                    <a:lumMod val="75000"/>
                  </a:schemeClr>
                </a:solidFill>
              </a:rPr>
              <a:t>الاقلال من دورات ومراحل الانتاج  والامن والسلامة</a:t>
            </a:r>
          </a:p>
          <a:p>
            <a:pPr marL="519113" indent="53975" algn="r" rtl="1">
              <a:buNone/>
            </a:pPr>
            <a:r>
              <a:rPr lang="ar-EG" sz="3000" b="1" dirty="0"/>
              <a:t>•	</a:t>
            </a:r>
            <a:r>
              <a:rPr lang="ar-EG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تسهيل عمليات الانتقال والخروج للعمالة، الخامات، العدد</a:t>
            </a:r>
          </a:p>
          <a:p>
            <a:pPr marL="519113" indent="53975" algn="r" rtl="1">
              <a:buNone/>
            </a:pPr>
            <a:r>
              <a:rPr lang="ar-EG" sz="3000" b="1" dirty="0"/>
              <a:t>•	</a:t>
            </a:r>
            <a:r>
              <a:rPr lang="ar-EG" sz="3000" b="1" dirty="0">
                <a:solidFill>
                  <a:schemeClr val="accent3">
                    <a:lumMod val="50000"/>
                  </a:schemeClr>
                </a:solidFill>
              </a:rPr>
              <a:t>تسهيل اجراء عمليات الصيانة وكفائتها</a:t>
            </a:r>
          </a:p>
          <a:p>
            <a:pPr marL="519113" indent="53975" algn="r" rtl="1">
              <a:buNone/>
            </a:pPr>
            <a:r>
              <a:rPr lang="ar-EG" sz="3000" b="1" dirty="0"/>
              <a:t>•	تسهيل عمليات المراقبة والتحكم </a:t>
            </a:r>
            <a:r>
              <a:rPr lang="en-US" sz="3000" b="1" dirty="0"/>
              <a:t>Monitoring/Controlling</a:t>
            </a:r>
          </a:p>
          <a:p>
            <a:pPr marL="519113" indent="53975" algn="r" rtl="1">
              <a:buNone/>
            </a:pPr>
            <a:r>
              <a:rPr lang="en-US" sz="3000" b="1" dirty="0"/>
              <a:t>•	</a:t>
            </a:r>
            <a:r>
              <a:rPr lang="ar-EG" sz="3000" b="1" dirty="0">
                <a:solidFill>
                  <a:schemeClr val="accent2">
                    <a:lumMod val="75000"/>
                  </a:schemeClr>
                </a:solidFill>
              </a:rPr>
              <a:t>الحد من مهدرات ومخلفات التشغيل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Time/waste reduce </a:t>
            </a:r>
          </a:p>
          <a:p>
            <a:pPr algn="r" rt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31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العوامل التى تؤثر على تصميم مكان الانتاج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12636"/>
          </a:xfrm>
        </p:spPr>
        <p:txBody>
          <a:bodyPr>
            <a:noAutofit/>
          </a:bodyPr>
          <a:lstStyle/>
          <a:p>
            <a:pPr marL="287338" indent="-287338" algn="r" rtl="1">
              <a:buNone/>
            </a:pPr>
            <a:r>
              <a:rPr lang="ar-EG" sz="3000" b="1" dirty="0" smtClean="0">
                <a:solidFill>
                  <a:schemeClr val="accent2">
                    <a:lumMod val="75000"/>
                  </a:schemeClr>
                </a:solidFill>
              </a:rPr>
              <a:t>•</a:t>
            </a:r>
            <a:r>
              <a:rPr lang="ar-EG" sz="3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ar-EG" sz="4000" b="1" dirty="0">
                <a:solidFill>
                  <a:schemeClr val="accent2">
                    <a:lumMod val="75000"/>
                  </a:schemeClr>
                </a:solidFill>
              </a:rPr>
              <a:t>معدل المخرجات (حجم الانتاج المتوقع)</a:t>
            </a:r>
          </a:p>
          <a:p>
            <a:pPr marL="287338" indent="-287338" algn="r" rtl="1">
              <a:buNone/>
            </a:pPr>
            <a:r>
              <a:rPr lang="ar-EG" sz="4000" b="1" dirty="0">
                <a:solidFill>
                  <a:srgbClr val="0070C0"/>
                </a:solidFill>
              </a:rPr>
              <a:t>•	مدى كفاءة التشغيل</a:t>
            </a:r>
          </a:p>
          <a:p>
            <a:pPr marL="287338" indent="-287338" algn="r" rtl="1">
              <a:buNone/>
            </a:pPr>
            <a:r>
              <a:rPr lang="ar-EG" sz="4000" b="1" dirty="0">
                <a:solidFill>
                  <a:srgbClr val="00B050"/>
                </a:solidFill>
              </a:rPr>
              <a:t>•	معدلات التكاليف وتأثيرها على تكلفة المنتج</a:t>
            </a:r>
          </a:p>
          <a:p>
            <a:pPr marL="287338" indent="-287338" algn="r" rtl="1">
              <a:buNone/>
            </a:pPr>
            <a:r>
              <a:rPr lang="ar-EG" sz="4000" b="1" dirty="0"/>
              <a:t>•	</a:t>
            </a:r>
            <a:r>
              <a:rPr lang="ar-EG" sz="4000" b="1" dirty="0">
                <a:solidFill>
                  <a:srgbClr val="7030A0"/>
                </a:solidFill>
              </a:rPr>
              <a:t>مستوى الجودة المطلوب</a:t>
            </a:r>
          </a:p>
          <a:p>
            <a:pPr algn="r" rt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387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4" y="333912"/>
            <a:ext cx="10515600" cy="791278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المشاكل الناتجة عن سوء تصميم مكان الانتاج: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946" y="1270964"/>
            <a:ext cx="10539238" cy="427002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r>
              <a:rPr lang="ar-EG" sz="2700" dirty="0" smtClean="0"/>
              <a:t>•</a:t>
            </a:r>
            <a:r>
              <a:rPr lang="ar-EG" sz="2700" dirty="0">
                <a:solidFill>
                  <a:srgbClr val="7030A0"/>
                </a:solidFill>
              </a:rPr>
              <a:t>	</a:t>
            </a:r>
            <a:r>
              <a:rPr lang="ar-EG" sz="4000" b="1" dirty="0">
                <a:solidFill>
                  <a:srgbClr val="7030A0"/>
                </a:solidFill>
              </a:rPr>
              <a:t>اختناق عمليات الانتاج  </a:t>
            </a:r>
            <a:r>
              <a:rPr lang="en-US" sz="4000" b="1" dirty="0">
                <a:solidFill>
                  <a:srgbClr val="7030A0"/>
                </a:solidFill>
              </a:rPr>
              <a:t>Bottlenecks.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r>
              <a:rPr lang="en-US" sz="4000" b="1" dirty="0"/>
              <a:t>•	</a:t>
            </a:r>
            <a:r>
              <a:rPr lang="ar-EG" sz="4000" b="1" dirty="0">
                <a:solidFill>
                  <a:schemeClr val="accent2">
                    <a:lumMod val="75000"/>
                  </a:schemeClr>
                </a:solidFill>
              </a:rPr>
              <a:t>مشاكل فى جودة الانتاج وتسلسل عمليات التشغيل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r>
              <a:rPr lang="ar-EG" sz="4000" b="1" dirty="0"/>
              <a:t>•</a:t>
            </a: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	زيادة معدلات الهدر ومخلفات الانتاج والتشغيل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Scraps 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r>
              <a:rPr lang="en-US" sz="4000" b="1" dirty="0"/>
              <a:t>•	</a:t>
            </a:r>
            <a:r>
              <a:rPr lang="ar-EG" sz="4000" b="1" dirty="0">
                <a:solidFill>
                  <a:srgbClr val="0070C0"/>
                </a:solidFill>
              </a:rPr>
              <a:t>تعدد الشكاوى والاختناقات النفسية بين العمالة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r>
              <a:rPr lang="ar-EG" sz="4000" b="1" dirty="0">
                <a:solidFill>
                  <a:schemeClr val="accent1">
                    <a:lumMod val="50000"/>
                  </a:schemeClr>
                </a:solidFill>
              </a:rPr>
              <a:t>•	قلة معدل دوران عجلة الانتاج وزيادة التكاليف </a:t>
            </a:r>
          </a:p>
          <a:p>
            <a:pPr mar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12420" algn="l"/>
              </a:tabLs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07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53331"/>
            <a:ext cx="11492188" cy="570406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EG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أمثلة  توقيع المصنع 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Factory Layout </a:t>
            </a:r>
            <a:endParaRPr lang="en-US" sz="2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5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8195278-7F2B-43D6-839F-B16AEF18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08650"/>
            <a:ext cx="11168270" cy="1044575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 توقيع المصنع </a:t>
            </a:r>
            <a:r>
              <a:rPr lang="en-US" b="1" u="sng" dirty="0">
                <a:solidFill>
                  <a:srgbClr val="FF0000"/>
                </a:solidFill>
              </a:rPr>
              <a:t>Factory Layout 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764"/>
            <a:ext cx="7315200" cy="57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السابع:الصيانة</a:t>
            </a:r>
            <a:b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Management Systems  (MMS)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3109"/>
          </a:xfrm>
        </p:spPr>
        <p:txBody>
          <a:bodyPr>
            <a:noAutofit/>
          </a:bodyPr>
          <a:lstStyle/>
          <a:p>
            <a:pPr algn="r" rtl="1"/>
            <a:r>
              <a:rPr lang="ar-EG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الصيانة وتعريفتها: -  </a:t>
            </a:r>
            <a:r>
              <a:rPr lang="ar-EG" sz="3000" b="1" dirty="0">
                <a:solidFill>
                  <a:schemeClr val="tx2">
                    <a:lumMod val="75000"/>
                  </a:schemeClr>
                </a:solidFill>
              </a:rPr>
              <a:t>يوضحها الجدول التالي: -</a:t>
            </a:r>
          </a:p>
          <a:p>
            <a:pPr marL="0" indent="0" algn="ctr" rtl="1">
              <a:buNone/>
            </a:pPr>
            <a:r>
              <a:rPr lang="ar-EG" sz="3000" b="1" dirty="0">
                <a:solidFill>
                  <a:srgbClr val="7030A0"/>
                </a:solidFill>
              </a:rPr>
              <a:t>جدول بأنواع </a:t>
            </a:r>
            <a:r>
              <a:rPr lang="ar-EG" sz="3000" b="1" dirty="0" smtClean="0">
                <a:solidFill>
                  <a:srgbClr val="7030A0"/>
                </a:solidFill>
              </a:rPr>
              <a:t>الصيانة</a:t>
            </a:r>
            <a:endParaRPr lang="ar-EG" sz="3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26930"/>
              </p:ext>
            </p:extLst>
          </p:nvPr>
        </p:nvGraphicFramePr>
        <p:xfrm>
          <a:off x="641445" y="2893324"/>
          <a:ext cx="11245755" cy="346653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18022"/>
                <a:gridCol w="2934014"/>
                <a:gridCol w="7393719"/>
              </a:tblGrid>
              <a:tr h="6815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م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</a:rPr>
                        <a:t>المصطلح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</a:rPr>
                        <a:t>التعريف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39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B050"/>
                          </a:solidFill>
                          <a:effectLst/>
                        </a:rPr>
                        <a:t>الصيانة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Maintenance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00B050"/>
                          </a:solidFill>
                          <a:effectLst/>
                        </a:rPr>
                        <a:t>مجموعة من الفاعليات الفنية والإدارية لحفظ الجزء أو إعادته إلي حالته الطبيعية لأداء الغرض المطلوب.</a:t>
                      </a: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67096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2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الصيانة المبرمجة 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Planned Maintenance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تنفذ أعال الصيانة من خلال التخطيط والرقابة والتنظيم لمعلومات أنشطة الصيانة وطرقها والمواد والمعدات والعمالة والأزمنة المطلوبة.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62283" cy="67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59" y="2019869"/>
            <a:ext cx="3748028" cy="34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89859" y="1079688"/>
            <a:ext cx="4673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800" b="1" dirty="0">
                <a:solidFill>
                  <a:srgbClr val="C00000"/>
                </a:solidFill>
              </a:rPr>
              <a:t>شكل (26) يوضح توقيع صالة نسيج لماكينات   (</a:t>
            </a:r>
            <a:r>
              <a:rPr lang="en-US" sz="2800" b="1" dirty="0" err="1" smtClean="0">
                <a:solidFill>
                  <a:srgbClr val="C00000"/>
                </a:solidFill>
              </a:rPr>
              <a:t>Picanol</a:t>
            </a:r>
            <a:r>
              <a:rPr lang="ar-EG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268" y="1375059"/>
            <a:ext cx="3175261" cy="3265180"/>
          </a:xfrm>
        </p:spPr>
        <p:txBody>
          <a:bodyPr>
            <a:normAutofit/>
          </a:bodyPr>
          <a:lstStyle/>
          <a:p>
            <a:pPr algn="ct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شكل(27) يوضح صالة غزل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Spinning Room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86651" cy="706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93" y="1"/>
            <a:ext cx="26701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38" y="1538832"/>
            <a:ext cx="3206088" cy="351083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 (28) يوضح وحدة التنشية ومفرداتها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Sizing workshop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22376" cy="68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99" y="0"/>
            <a:ext cx="3061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CBB8AD-3EA7-401A-8E30-603413F7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28" y="5171606"/>
            <a:ext cx="10515600" cy="674559"/>
          </a:xfrm>
        </p:spPr>
        <p:txBody>
          <a:bodyPr/>
          <a:lstStyle/>
          <a:p>
            <a:pPr marL="0" lvl="0" indent="0" algn="ctr" rtl="1">
              <a:buNone/>
            </a:pPr>
            <a:r>
              <a:rPr lang="en-US" sz="3600" dirty="0">
                <a:solidFill>
                  <a:prstClr val="white"/>
                </a:solidFill>
              </a:rPr>
              <a:t>THANK YOU</a:t>
            </a:r>
            <a:endParaRPr lang="ar-EG" sz="3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232" y="156491"/>
            <a:ext cx="10515600" cy="791278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 smtClean="0">
                <a:solidFill>
                  <a:srgbClr val="C00000"/>
                </a:solidFill>
              </a:rPr>
              <a:t>تابع انواع </a:t>
            </a:r>
            <a:r>
              <a:rPr lang="ar-EG" b="1" u="sng" dirty="0">
                <a:solidFill>
                  <a:srgbClr val="C00000"/>
                </a:solidFill>
              </a:rPr>
              <a:t>الصيانة وتعريفتها: - 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59673"/>
              </p:ext>
            </p:extLst>
          </p:nvPr>
        </p:nvGraphicFramePr>
        <p:xfrm>
          <a:off x="0" y="1022174"/>
          <a:ext cx="12191999" cy="531152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265"/>
                <a:gridCol w="4342380"/>
                <a:gridCol w="6854354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م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</a:rPr>
                        <a:t>المصطلح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>
                          <a:effectLst/>
                        </a:rPr>
                        <a:t>التعريف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910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الصيانة </a:t>
                      </a:r>
                      <a:r>
                        <a:rPr lang="ar-EG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غير </a:t>
                      </a:r>
                      <a:r>
                        <a:rPr lang="ar-S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المبرمجة 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Unplanned Maintenance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تنفيذ أعمال الصيانة بدون تحديد أية معلومات عن نشاطات الصيانة.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057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الصيانة الاضطرارية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Emergency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Maintenance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تنفيذ أعمال الصيانة الضرورية والجسيمة لأعطال غير متوقعة (صيانة غير مخططة)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39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الصيانة العلاجية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Corrective Maintenance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أعمال الصيانة لإعادة الجزء العاطل للعمل.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4375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7030A0"/>
                          </a:solidFill>
                          <a:effectLst/>
                        </a:rPr>
                        <a:t>الصيانة الفجائية 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</a:rPr>
                        <a:t>Breakdown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</a:rPr>
                        <a:t>Maintenance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  <a:effectLst/>
                        </a:rPr>
                        <a:t>أعمال الصيانة التي تتم بعد توقف فجائي.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53331"/>
            <a:ext cx="11492188" cy="570406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5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51907"/>
              </p:ext>
            </p:extLst>
          </p:nvPr>
        </p:nvGraphicFramePr>
        <p:xfrm>
          <a:off x="95533" y="847130"/>
          <a:ext cx="12096467" cy="601087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265"/>
                <a:gridCol w="2865299"/>
                <a:gridCol w="8235903"/>
              </a:tblGrid>
              <a:tr h="4083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م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المصطلح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التعريف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73708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التنبئية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Predictive Maintenance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rgbClr val="002060"/>
                          </a:solidFill>
                          <a:effectLst/>
                        </a:rPr>
                        <a:t>هي أعمال الصيانة التي تتم نتيجة المراقبة الدورية لبعض العناصر التشغيلية الأساسية وملاحظة أي تغيير قد يسبب الإخفاق أو قلة الكفاءة وذلك قبل وصولها إلى حالة الإخفاق.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85339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الوقائية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Preventive Maintenance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rgbClr val="00B050"/>
                          </a:solidFill>
                          <a:effectLst/>
                        </a:rPr>
                        <a:t>وهي الصيانة التي تتم وفقا لخطة زمنية محددة بهدف تغيير الأجزاء المتآكلة قبل وصولها إلي </a:t>
                      </a:r>
                      <a:r>
                        <a:rPr lang="ar-EG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حالة </a:t>
                      </a:r>
                      <a:r>
                        <a:rPr lang="ar-EG" sz="2400" b="1" dirty="0">
                          <a:solidFill>
                            <a:srgbClr val="00B050"/>
                          </a:solidFill>
                          <a:effectLst/>
                        </a:rPr>
                        <a:t>الإخفاق مع مراجعة حالة الماكينة والكشف عليها بما يسمح باستمرارها في العمل دون تعرضها لأي توقف فجائي قدر الإمكان.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3555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</a:rPr>
                        <a:t>9</a:t>
                      </a:r>
                      <a:endParaRPr lang="en-US" sz="24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</a:t>
                      </a:r>
                      <a:r>
                        <a:rPr lang="ar-EG" sz="2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الدورية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Routine Maintenance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rgbClr val="7030A0"/>
                          </a:solidFill>
                          <a:effectLst/>
                        </a:rPr>
                        <a:t>وهي صيانة بسيطة متكررة لضمان استمرار العمل.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6184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</a:t>
                      </a:r>
                      <a:r>
                        <a:rPr lang="ar-EG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المستمرة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Running Maintenance 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أعمال الصيانة التي تنفذ خلال سير العمليات الإنتاجية.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106050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</a:t>
                      </a:r>
                      <a:r>
                        <a:rPr lang="ar-EG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التوقيفية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Shut down Maintenance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أعمال الصيانة التي تنفذ فقط عندما تكون المعدات متوقفة.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72952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</a:t>
                      </a:r>
                      <a:r>
                        <a:rPr lang="ar-EG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المجدولة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Scheduled Maintenance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هي المصطلح يستخدم في بعض الأحيان ليغطي الصيانة المخططة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54137" y="0"/>
            <a:ext cx="6844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400" b="1" u="sng" dirty="0">
                <a:solidFill>
                  <a:srgbClr val="C00000"/>
                </a:solidFill>
                <a:latin typeface="Calibri Light" panose="020F0302020204030204"/>
                <a:ea typeface="+mj-ea"/>
                <a:cs typeface="Times New Roman"/>
              </a:rPr>
              <a:t>تابع انواع الصيانة وتعريفتها: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53331"/>
            <a:ext cx="11492188" cy="570406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5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04706"/>
              </p:ext>
            </p:extLst>
          </p:nvPr>
        </p:nvGraphicFramePr>
        <p:xfrm>
          <a:off x="0" y="440303"/>
          <a:ext cx="12192001" cy="631139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265"/>
                <a:gridCol w="3990718"/>
                <a:gridCol w="7206018"/>
              </a:tblGrid>
              <a:tr h="37305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300" b="1" dirty="0">
                          <a:effectLst/>
                        </a:rPr>
                        <a:t>م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300" b="1" dirty="0">
                          <a:effectLst/>
                        </a:rPr>
                        <a:t>المصطلح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300" b="1" dirty="0">
                          <a:effectLst/>
                        </a:rPr>
                        <a:t>التعريف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1802" marR="31802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الخدمة </a:t>
                      </a:r>
                      <a:endParaRPr lang="en-US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Servicing</a:t>
                      </a:r>
                      <a:endParaRPr lang="en-US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مصطلح يستخدم لتنفيذ أعمال الصيانة البسيطة وهو مرادف للصيانة الدورية.</a:t>
                      </a:r>
                      <a:endParaRPr lang="en-US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23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الإصلاح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Repair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هو تنفيذ بعض العمليات التي تهدف الي إصلاح أجزاء من المعدات لإعادتها لحالتها التشغيلية.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23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العمرة</a:t>
                      </a:r>
                      <a:endParaRPr lang="en-US" sz="2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Overhaul </a:t>
                      </a:r>
                      <a:r>
                        <a:rPr lang="en-US" sz="2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Recondition Rebuild</a:t>
                      </a:r>
                      <a:endParaRPr lang="en-US" sz="2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أعمال الصيانة الكاملة للاختبار والترميم للمعدة أو جزء كبير منها واسترجاعها لحالتها التشغيلية بالمواصفات المطلوبة.</a:t>
                      </a:r>
                      <a:endParaRPr lang="en-US" sz="23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23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إدارة الصيانة </a:t>
                      </a:r>
                      <a:endParaRPr lang="en-US" sz="2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Maintenance Management</a:t>
                      </a:r>
                      <a:endParaRPr lang="en-US" sz="2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تخطيط وتنظيم ورقابة وتقييم أعمال الصيانة.</a:t>
                      </a:r>
                      <a:endParaRPr lang="en-US" sz="2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US" sz="23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تخطيط الصيانة</a:t>
                      </a:r>
                      <a:endParaRPr lang="en-US" sz="2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Maintenance Planning</a:t>
                      </a:r>
                      <a:endParaRPr lang="en-US" sz="2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وضع خطط للنشاطات والأعمال والأساليب والمواد والمعدات والآلات والعمالة والزمن المطلوب للصيانة.</a:t>
                      </a:r>
                      <a:endParaRPr lang="en-US" sz="23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18</a:t>
                      </a:r>
                      <a:endParaRPr lang="en-US" sz="23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برنامج </a:t>
                      </a:r>
                      <a:r>
                        <a:rPr lang="ar-SA" sz="23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الصيانة </a:t>
                      </a:r>
                      <a:endParaRPr lang="en-US" sz="23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Maintenance Program</a:t>
                      </a:r>
                      <a:endParaRPr lang="en-US" sz="23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لائحة تحدد صيانة معينة لفترة معينة.</a:t>
                      </a:r>
                      <a:endParaRPr lang="en-US" sz="23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722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19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جدول الصيانة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Maintenance Schedule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اللائحة الكلية لخطة الصيانة ونشاطها.</a:t>
                      </a:r>
                      <a:endParaRPr lang="en-US" sz="23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80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3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23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الجدولة الزمنية للصيانة</a:t>
                      </a:r>
                      <a:endParaRPr lang="en-US" sz="2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إعداد الخطة الزمنية التنفيذية لأعمال الصيانة خلال فترة زمنية محددة.</a:t>
                      </a:r>
                      <a:endParaRPr lang="en-US" sz="23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54137" y="-384721"/>
            <a:ext cx="6844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400" b="1" u="sng" dirty="0">
                <a:solidFill>
                  <a:srgbClr val="C00000"/>
                </a:solidFill>
                <a:latin typeface="Calibri Light" panose="020F0302020204030204"/>
                <a:ea typeface="+mj-ea"/>
                <a:cs typeface="Times New Roman"/>
              </a:rPr>
              <a:t>تابع انواع الصيانة وتعريفتها: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1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النماذج المستخدمة في لإدارة الصيانة طبقا لمواصفة الأيزو 9001 : </a:t>
            </a:r>
            <a:r>
              <a:rPr lang="ar-E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2E213-F9A6-48F7-AF98-DC02BFD4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908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sz="3000" b="1" dirty="0" smtClean="0">
                <a:solidFill>
                  <a:srgbClr val="002060"/>
                </a:solidFill>
              </a:rPr>
              <a:t>1- </a:t>
            </a:r>
            <a:r>
              <a:rPr lang="ar-EG" sz="3000" b="1" dirty="0">
                <a:solidFill>
                  <a:srgbClr val="002060"/>
                </a:solidFill>
              </a:rPr>
              <a:t>سجل حصر الماكينات / أجهزة القياس وتكويدها</a:t>
            </a:r>
          </a:p>
          <a:p>
            <a:pPr marL="0" indent="0" algn="r" rtl="1">
              <a:buNone/>
            </a:pPr>
            <a:endParaRPr lang="en-US" sz="3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2182313"/>
            <a:ext cx="8980539" cy="4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>
            <a:normAutofit/>
          </a:bodyPr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جدول نقاط الصيانة الدورية للماكينات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179"/>
            <a:ext cx="12191999" cy="5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DB4B9-3FF4-4D55-BFC6-E33CD5B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4" y="333912"/>
            <a:ext cx="10515600" cy="791278"/>
          </a:xfrm>
        </p:spPr>
        <p:txBody>
          <a:bodyPr>
            <a:noAutofit/>
          </a:bodyPr>
          <a:lstStyle/>
          <a:p>
            <a:pPr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b="1" u="sng" dirty="0">
                <a:solidFill>
                  <a:srgbClr val="FF0000"/>
                </a:solidFill>
              </a:rPr>
              <a:t>3- خطة الصيانة: - 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578"/>
            <a:ext cx="12192000" cy="553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558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تنظيم صناعي أ.م.د/ عادل عبدالمنعم أبوخزيم</vt:lpstr>
      <vt:lpstr>الفصل السابع:الصيانة  Maintenance Management Systems  (MMS) </vt:lpstr>
      <vt:lpstr>تابع انواع الصيانة وتعريفتها: - </vt:lpstr>
      <vt:lpstr>PowerPoint Presentation</vt:lpstr>
      <vt:lpstr>PowerPoint Presentation</vt:lpstr>
      <vt:lpstr>PowerPoint Presentation</vt:lpstr>
      <vt:lpstr>النماذج المستخدمة في لإدارة الصيانة طبقا لمواصفة الأيزو 9001 : 2015</vt:lpstr>
      <vt:lpstr>2- جدول نقاط الصيانة الدورية للماكينات</vt:lpstr>
      <vt:lpstr>3- خطة الصيانة: - </vt:lpstr>
      <vt:lpstr>4- خطة المعايرة: - </vt:lpstr>
      <vt:lpstr>5- سجل جهات الصيانة: -</vt:lpstr>
      <vt:lpstr>6- الإبلاغ عن الأعطال: - </vt:lpstr>
      <vt:lpstr>7- بيان متابعة ساعات التوقف: - </vt:lpstr>
      <vt:lpstr>8- تقرير قياس مؤشرات الأداء للماكينات: -</vt:lpstr>
      <vt:lpstr>9- الماكينات والأجهزة المسموح / غير المسموح استخدامها:</vt:lpstr>
      <vt:lpstr>توقيع تصميم المنشاة الصناعية: Factory and Production Layout</vt:lpstr>
      <vt:lpstr>العوامل التى تؤثر على تصميم مكان الانتاج:</vt:lpstr>
      <vt:lpstr>المشاكل الناتجة عن سوء تصميم مكان الانتاج: </vt:lpstr>
      <vt:lpstr> توقيع المصنع Factory Layout </vt:lpstr>
      <vt:lpstr>PowerPoint Presentation</vt:lpstr>
      <vt:lpstr>شكل(27) يوضح صالة غزل Spinning Room</vt:lpstr>
      <vt:lpstr>شكل (28) يوضح وحدة التنشية ومفرداتها  Sizing workshop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 Abokhozaim</dc:creator>
  <cp:lastModifiedBy>Windows User</cp:lastModifiedBy>
  <cp:revision>22</cp:revision>
  <dcterms:created xsi:type="dcterms:W3CDTF">2020-03-22T03:57:15Z</dcterms:created>
  <dcterms:modified xsi:type="dcterms:W3CDTF">2020-04-22T00:46:26Z</dcterms:modified>
</cp:coreProperties>
</file>