
<file path=[Content_Types].xml><?xml version="1.0" encoding="utf-8"?>
<Types xmlns="http://schemas.openxmlformats.org/package/2006/content-types">
  <Default Extension="png" ContentType="image/png"/>
  <Default Extension="m4a" ContentType="audio/unknown"/>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Пользовательский макет">
    <p:spTree>
      <p:nvGrpSpPr>
        <p:cNvPr id="1" name=""/>
        <p:cNvGrpSpPr/>
        <p:nvPr/>
      </p:nvGrpSpPr>
      <p:grpSpPr>
        <a:xfrm>
          <a:off x="0" y="0"/>
          <a:ext cx="0" cy="0"/>
          <a:chOff x="0" y="0"/>
          <a:chExt cx="0" cy="0"/>
        </a:xfrm>
      </p:grpSpPr>
      <p:sp>
        <p:nvSpPr>
          <p:cNvPr id="8" name="Рисунок 7">
            <a:extLst>
              <a:ext uri="{FF2B5EF4-FFF2-40B4-BE49-F238E27FC236}">
                <a16:creationId xmlns="" xmlns:a16="http://schemas.microsoft.com/office/drawing/2014/main" id="{78475CBB-FD74-499C-8823-E240DC6DC29B}"/>
              </a:ext>
            </a:extLst>
          </p:cNvPr>
          <p:cNvSpPr>
            <a:spLocks noGrp="1"/>
          </p:cNvSpPr>
          <p:nvPr>
            <p:ph type="pic" sz="quarter" idx="10"/>
          </p:nvPr>
        </p:nvSpPr>
        <p:spPr>
          <a:xfrm>
            <a:off x="0" y="0"/>
            <a:ext cx="9144000" cy="4566215"/>
          </a:xfrm>
        </p:spPr>
        <p:txBody>
          <a:bodyPr/>
          <a:lstStyle/>
          <a:p>
            <a:endParaRPr lang="ru-RU"/>
          </a:p>
        </p:txBody>
      </p:sp>
    </p:spTree>
    <p:extLst>
      <p:ext uri="{BB962C8B-B14F-4D97-AF65-F5344CB8AC3E}">
        <p14:creationId xmlns:p14="http://schemas.microsoft.com/office/powerpoint/2010/main" val="2941717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4a"/><Relationship Id="rId2" Type="http://schemas.microsoft.com/office/2007/relationships/media" Target="../media/media1.m4a"/><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audio" Target="../media/media2.m4a"/><Relationship Id="rId2" Type="http://schemas.microsoft.com/office/2007/relationships/media" Target="../media/media2.m4a"/><Relationship Id="rId1" Type="http://schemas.openxmlformats.org/officeDocument/2006/relationships/tags" Target="../tags/tag2.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Прямоугольник 21">
            <a:extLst>
              <a:ext uri="{FF2B5EF4-FFF2-40B4-BE49-F238E27FC236}">
                <a16:creationId xmlns="" xmlns:a16="http://schemas.microsoft.com/office/drawing/2014/main" id="{8592615B-74D3-4BF8-BB6D-81224D8614BE}"/>
              </a:ext>
            </a:extLst>
          </p:cNvPr>
          <p:cNvSpPr/>
          <p:nvPr/>
        </p:nvSpPr>
        <p:spPr>
          <a:xfrm>
            <a:off x="0" y="0"/>
            <a:ext cx="9144000" cy="4566215"/>
          </a:xfrm>
          <a:prstGeom prst="rect">
            <a:avLst/>
          </a:prstGeom>
          <a:solidFill>
            <a:srgbClr val="212121">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51197" tIns="25599" rIns="51197" bIns="25599" rtlCol="0" anchor="ctr"/>
          <a:lstStyle/>
          <a:p>
            <a:pPr algn="ctr"/>
            <a:endParaRPr lang="ru-RU"/>
          </a:p>
        </p:txBody>
      </p:sp>
      <p:sp>
        <p:nvSpPr>
          <p:cNvPr id="20" name="TextBox 19">
            <a:extLst>
              <a:ext uri="{FF2B5EF4-FFF2-40B4-BE49-F238E27FC236}">
                <a16:creationId xmlns="" xmlns:a16="http://schemas.microsoft.com/office/drawing/2014/main" id="{9C7BFF63-9BCC-4C08-8BF3-4AC4272D33D6}"/>
              </a:ext>
            </a:extLst>
          </p:cNvPr>
          <p:cNvSpPr txBox="1"/>
          <p:nvPr/>
        </p:nvSpPr>
        <p:spPr>
          <a:xfrm>
            <a:off x="2920182" y="1531475"/>
            <a:ext cx="3314364" cy="297919"/>
          </a:xfrm>
          <a:prstGeom prst="rect">
            <a:avLst/>
          </a:prstGeom>
          <a:noFill/>
        </p:spPr>
        <p:txBody>
          <a:bodyPr wrap="square" lIns="51197" tIns="25599" rIns="51197" bIns="25599" rtlCol="0">
            <a:spAutoFit/>
          </a:bodyPr>
          <a:lstStyle/>
          <a:p>
            <a:pPr algn="ctr" rtl="1"/>
            <a:endParaRPr lang="ru-RU" sz="1600" dirty="0">
              <a:solidFill>
                <a:schemeClr val="bg1"/>
              </a:solidFill>
              <a:latin typeface="Bebas Neue Light" panose="00000500000000000000" pitchFamily="50" charset="-52"/>
              <a:cs typeface="Helvetica Neue W23 for SKY Bd" panose="020B0804020202020204" pitchFamily="34" charset="-78"/>
            </a:endParaRPr>
          </a:p>
        </p:txBody>
      </p:sp>
      <p:sp>
        <p:nvSpPr>
          <p:cNvPr id="46" name="TextBox 45">
            <a:extLst>
              <a:ext uri="{FF2B5EF4-FFF2-40B4-BE49-F238E27FC236}">
                <a16:creationId xmlns="" xmlns:a16="http://schemas.microsoft.com/office/drawing/2014/main" id="{6AC9C090-D87E-4DAA-A301-3772C450201D}"/>
              </a:ext>
            </a:extLst>
          </p:cNvPr>
          <p:cNvSpPr txBox="1"/>
          <p:nvPr/>
        </p:nvSpPr>
        <p:spPr>
          <a:xfrm>
            <a:off x="5323839" y="1321748"/>
            <a:ext cx="3720026" cy="4529847"/>
          </a:xfrm>
          <a:prstGeom prst="rect">
            <a:avLst/>
          </a:prstGeom>
          <a:noFill/>
        </p:spPr>
        <p:txBody>
          <a:bodyPr wrap="square" lIns="51197" tIns="25599" rIns="51197" bIns="25599" rtlCol="0">
            <a:spAutoFit/>
          </a:bodyPr>
          <a:lstStyle/>
          <a:p>
            <a:pPr algn="r" rtl="1"/>
            <a:r>
              <a:rPr lang="ar-EG" sz="2200" dirty="0"/>
              <a:t>تتم عمليات إزالة الطبقات الزائدة من معدن الخامات المطلوب تشغيلها ميكانيكياً على آلات القطع المختلفة بإستخدام العدد القاطعة (أقلام الخراطة)المناسبة لكل ماكينة، حيث تنتقل الحركة لأدوات القطع من خلال التجهيزات الموجودة بالماكينات، بينما تتحرك الخامة حركة أخرى لها إرتباطاً مع حركة العدة القاطعة .</a:t>
            </a:r>
            <a:endParaRPr lang="en-US" sz="2200" dirty="0"/>
          </a:p>
          <a:p>
            <a:pPr algn="r" rtl="1"/>
            <a:r>
              <a:rPr lang="ar-EG" sz="2200" dirty="0"/>
              <a:t>تتميز جميع ماكينات التشغيل بالقطع بثلاث حركات مختلفة ، تختلف هذه الحركات من ماكينة إلى أخرى وعن طريق هذه الحركات يتكون الرايش</a:t>
            </a:r>
            <a:r>
              <a:rPr lang="ar-EG" sz="2700" dirty="0"/>
              <a:t>.</a:t>
            </a:r>
            <a:endParaRPr lang="en-US" sz="2700" dirty="0"/>
          </a:p>
        </p:txBody>
      </p:sp>
      <p:sp>
        <p:nvSpPr>
          <p:cNvPr id="21" name="TextBox 20">
            <a:extLst>
              <a:ext uri="{FF2B5EF4-FFF2-40B4-BE49-F238E27FC236}">
                <a16:creationId xmlns="" xmlns:a16="http://schemas.microsoft.com/office/drawing/2014/main" id="{4F9B50E5-BE31-455D-8EC0-90DCA8ECA555}"/>
              </a:ext>
            </a:extLst>
          </p:cNvPr>
          <p:cNvSpPr txBox="1"/>
          <p:nvPr/>
        </p:nvSpPr>
        <p:spPr>
          <a:xfrm>
            <a:off x="290946" y="287258"/>
            <a:ext cx="8263370" cy="1190471"/>
          </a:xfrm>
          <a:prstGeom prst="rect">
            <a:avLst/>
          </a:prstGeom>
          <a:noFill/>
        </p:spPr>
        <p:txBody>
          <a:bodyPr wrap="square" lIns="51197" tIns="25599" rIns="51197" bIns="25599"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a:r>
              <a:rPr lang="ar-EG" sz="3700" b="1" u="sng" spc="28" dirty="0">
                <a:ln w="11430"/>
                <a:solidFill>
                  <a:schemeClr val="accent2">
                    <a:lumMod val="75000"/>
                  </a:schemeClr>
                </a:solidFill>
                <a:effectLst>
                  <a:outerShdw blurRad="76200" dist="50800" dir="5400000" algn="tl" rotWithShape="0">
                    <a:srgbClr val="000000">
                      <a:alpha val="65000"/>
                    </a:srgbClr>
                  </a:outerShdw>
                </a:effectLst>
              </a:rPr>
              <a:t>حركات التشغيل بالمخرطة  </a:t>
            </a:r>
            <a:r>
              <a:rPr lang="en-US" sz="3700" b="1" u="sng" spc="28" dirty="0">
                <a:ln w="11430"/>
                <a:solidFill>
                  <a:schemeClr val="accent2">
                    <a:lumMod val="75000"/>
                  </a:schemeClr>
                </a:solidFill>
                <a:effectLst>
                  <a:outerShdw blurRad="76200" dist="50800" dir="5400000" algn="tl" rotWithShape="0">
                    <a:srgbClr val="000000">
                      <a:alpha val="65000"/>
                    </a:srgbClr>
                  </a:outerShdw>
                </a:effectLst>
              </a:rPr>
              <a:t>Lathe Working Motions</a:t>
            </a:r>
            <a:r>
              <a:rPr lang="ar-EG" sz="3700" b="1" u="sng" spc="28" dirty="0">
                <a:ln w="11430"/>
                <a:solidFill>
                  <a:schemeClr val="accent2">
                    <a:lumMod val="75000"/>
                  </a:schemeClr>
                </a:solidFill>
                <a:effectLst>
                  <a:outerShdw blurRad="76200" dist="50800" dir="5400000" algn="tl" rotWithShape="0">
                    <a:srgbClr val="000000">
                      <a:alpha val="65000"/>
                    </a:srgbClr>
                  </a:outerShdw>
                </a:effectLst>
              </a:rPr>
              <a:t>:</a:t>
            </a:r>
            <a:endParaRPr lang="en-US" sz="3700" b="1" spc="28" dirty="0">
              <a:ln w="11430"/>
              <a:solidFill>
                <a:schemeClr val="accent2">
                  <a:lumMod val="75000"/>
                </a:schemeClr>
              </a:solidFill>
              <a:effectLst>
                <a:outerShdw blurRad="76200" dist="50800" dir="5400000" algn="tl" rotWithShape="0">
                  <a:srgbClr val="000000">
                    <a:alpha val="65000"/>
                  </a:srgbClr>
                </a:outerShdw>
              </a:effectLst>
            </a:endParaRPr>
          </a:p>
        </p:txBody>
      </p:sp>
      <p:pic>
        <p:nvPicPr>
          <p:cNvPr id="23" name="Picture 22"/>
          <p:cNvPicPr/>
          <p:nvPr/>
        </p:nvPicPr>
        <p:blipFill>
          <a:blip r:embed="rId5">
            <a:extLst>
              <a:ext uri="{28A0092B-C50C-407E-A947-70E740481C1C}">
                <a14:useLocalDpi xmlns:a14="http://schemas.microsoft.com/office/drawing/2010/main" val="0"/>
              </a:ext>
            </a:extLst>
          </a:blip>
          <a:srcRect/>
          <a:stretch>
            <a:fillRect/>
          </a:stretch>
        </p:blipFill>
        <p:spPr bwMode="auto">
          <a:xfrm>
            <a:off x="0" y="1531475"/>
            <a:ext cx="5048630" cy="4969922"/>
          </a:xfrm>
          <a:prstGeom prst="rect">
            <a:avLst/>
          </a:prstGeom>
          <a:noFill/>
          <a:ln>
            <a:noFill/>
          </a:ln>
        </p:spPr>
      </p:pic>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731250" y="6307752"/>
            <a:ext cx="304800" cy="406337"/>
          </a:xfrm>
          <a:prstGeom prst="rect">
            <a:avLst/>
          </a:prstGeom>
        </p:spPr>
      </p:pic>
    </p:spTree>
    <p:custDataLst>
      <p:tags r:id="rId1"/>
    </p:custDataLst>
    <p:extLst>
      <p:ext uri="{BB962C8B-B14F-4D97-AF65-F5344CB8AC3E}">
        <p14:creationId xmlns:p14="http://schemas.microsoft.com/office/powerpoint/2010/main" val="3658002657"/>
      </p:ext>
    </p:extLst>
  </p:cSld>
  <p:clrMapOvr>
    <a:masterClrMapping/>
  </p:clrMapOvr>
  <mc:AlternateContent xmlns:mc="http://schemas.openxmlformats.org/markup-compatibility/2006" xmlns:p14="http://schemas.microsoft.com/office/powerpoint/2010/main">
    <mc:Choice Requires="p14">
      <p:transition spd="slow" p14:dur="2000" advTm="157666"/>
    </mc:Choice>
    <mc:Fallback xmlns="">
      <p:transition spd="slow" advTm="15766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1000"/>
                                        <p:tgtEl>
                                          <p:spTgt spid="21"/>
                                        </p:tgtEl>
                                      </p:cBhvr>
                                    </p:animEffect>
                                    <p:anim calcmode="lin" valueType="num">
                                      <p:cBhvr>
                                        <p:cTn id="12" dur="1000" fill="hold"/>
                                        <p:tgtEl>
                                          <p:spTgt spid="21"/>
                                        </p:tgtEl>
                                        <p:attrNameLst>
                                          <p:attrName>ppt_x</p:attrName>
                                        </p:attrNameLst>
                                      </p:cBhvr>
                                      <p:tavLst>
                                        <p:tav tm="0">
                                          <p:val>
                                            <p:strVal val="#ppt_x"/>
                                          </p:val>
                                        </p:tav>
                                        <p:tav tm="100000">
                                          <p:val>
                                            <p:strVal val="#ppt_x"/>
                                          </p:val>
                                        </p:tav>
                                      </p:tavLst>
                                    </p:anim>
                                    <p:anim calcmode="lin" valueType="num">
                                      <p:cBhvr>
                                        <p:cTn id="13" dur="1000" fill="hold"/>
                                        <p:tgtEl>
                                          <p:spTgt spid="2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nodePh="1">
                                  <p:stCondLst>
                                    <p:cond delay="0"/>
                                  </p:stCondLst>
                                  <p:endCondLst>
                                    <p:cond evt="begin" delay="0">
                                      <p:tn val="14"/>
                                    </p:cond>
                                  </p:end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fade">
                                      <p:cBhvr>
                                        <p:cTn id="21" dur="1000"/>
                                        <p:tgtEl>
                                          <p:spTgt spid="46"/>
                                        </p:tgtEl>
                                      </p:cBhvr>
                                    </p:animEffect>
                                    <p:anim calcmode="lin" valueType="num">
                                      <p:cBhvr>
                                        <p:cTn id="22" dur="1000" fill="hold"/>
                                        <p:tgtEl>
                                          <p:spTgt spid="46"/>
                                        </p:tgtEl>
                                        <p:attrNameLst>
                                          <p:attrName>ppt_x</p:attrName>
                                        </p:attrNameLst>
                                      </p:cBhvr>
                                      <p:tavLst>
                                        <p:tav tm="0">
                                          <p:val>
                                            <p:strVal val="#ppt_x"/>
                                          </p:val>
                                        </p:tav>
                                        <p:tav tm="100000">
                                          <p:val>
                                            <p:strVal val="#ppt_x"/>
                                          </p:val>
                                        </p:tav>
                                      </p:tavLst>
                                    </p:anim>
                                    <p:anim calcmode="lin" valueType="num">
                                      <p:cBhvr>
                                        <p:cTn id="2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4" fill="hold" display="0">
                  <p:stCondLst>
                    <p:cond delay="indefinite"/>
                  </p:stCondLst>
                  <p:endCondLst>
                    <p:cond evt="onStopAudio" delay="0">
                      <p:tgtEl>
                        <p:sldTgt/>
                      </p:tgtEl>
                    </p:cond>
                  </p:endCondLst>
                </p:cTn>
                <p:tgtEl>
                  <p:spTgt spid="2"/>
                </p:tgtEl>
              </p:cMediaNode>
            </p:audio>
          </p:childTnLst>
        </p:cTn>
      </p:par>
    </p:tnLst>
    <p:bldLst>
      <p:bldP spid="20" grpId="0"/>
      <p:bldP spid="46"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Прямоугольник 21">
            <a:extLst>
              <a:ext uri="{FF2B5EF4-FFF2-40B4-BE49-F238E27FC236}">
                <a16:creationId xmlns="" xmlns:a16="http://schemas.microsoft.com/office/drawing/2014/main" id="{8592615B-74D3-4BF8-BB6D-81224D8614BE}"/>
              </a:ext>
            </a:extLst>
          </p:cNvPr>
          <p:cNvSpPr/>
          <p:nvPr/>
        </p:nvSpPr>
        <p:spPr>
          <a:xfrm>
            <a:off x="0" y="0"/>
            <a:ext cx="9144000" cy="4566215"/>
          </a:xfrm>
          <a:prstGeom prst="rect">
            <a:avLst/>
          </a:prstGeom>
          <a:solidFill>
            <a:srgbClr val="212121">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51197" tIns="25599" rIns="51197" bIns="25599" rtlCol="0" anchor="ctr"/>
          <a:lstStyle/>
          <a:p>
            <a:pPr algn="ctr"/>
            <a:endParaRPr lang="ru-RU"/>
          </a:p>
        </p:txBody>
      </p:sp>
      <p:sp>
        <p:nvSpPr>
          <p:cNvPr id="36" name="Прямоугольник 35">
            <a:extLst>
              <a:ext uri="{FF2B5EF4-FFF2-40B4-BE49-F238E27FC236}">
                <a16:creationId xmlns="" xmlns:a16="http://schemas.microsoft.com/office/drawing/2014/main" id="{659CD5EA-E4D0-4249-A26F-1C02143E9012}"/>
              </a:ext>
            </a:extLst>
          </p:cNvPr>
          <p:cNvSpPr/>
          <p:nvPr/>
        </p:nvSpPr>
        <p:spPr>
          <a:xfrm rot="18900000">
            <a:off x="7792538" y="3025625"/>
            <a:ext cx="413955" cy="555679"/>
          </a:xfrm>
          <a:prstGeom prst="rect">
            <a:avLst/>
          </a:prstGeom>
          <a:solidFill>
            <a:srgbClr val="FF6161"/>
          </a:solidFill>
          <a:ln>
            <a:noFill/>
          </a:ln>
        </p:spPr>
        <p:style>
          <a:lnRef idx="2">
            <a:schemeClr val="accent1">
              <a:shade val="50000"/>
            </a:schemeClr>
          </a:lnRef>
          <a:fillRef idx="1">
            <a:schemeClr val="accent1"/>
          </a:fillRef>
          <a:effectRef idx="0">
            <a:schemeClr val="accent1"/>
          </a:effectRef>
          <a:fontRef idx="minor">
            <a:schemeClr val="lt1"/>
          </a:fontRef>
        </p:style>
        <p:txBody>
          <a:bodyPr lIns="51197" tIns="25599" rIns="51197" bIns="25599" rtlCol="0" anchor="ctr"/>
          <a:lstStyle/>
          <a:p>
            <a:pPr algn="ctr"/>
            <a:endParaRPr lang="ru-RU"/>
          </a:p>
        </p:txBody>
      </p:sp>
      <p:sp>
        <p:nvSpPr>
          <p:cNvPr id="37" name="Прямоугольник 36">
            <a:extLst>
              <a:ext uri="{FF2B5EF4-FFF2-40B4-BE49-F238E27FC236}">
                <a16:creationId xmlns="" xmlns:a16="http://schemas.microsoft.com/office/drawing/2014/main" id="{9894BF90-4B0F-420A-88EA-471CA6CF14DD}"/>
              </a:ext>
            </a:extLst>
          </p:cNvPr>
          <p:cNvSpPr/>
          <p:nvPr/>
        </p:nvSpPr>
        <p:spPr>
          <a:xfrm rot="18900000">
            <a:off x="1161309" y="2698541"/>
            <a:ext cx="465200" cy="608255"/>
          </a:xfrm>
          <a:prstGeom prst="rect">
            <a:avLst/>
          </a:prstGeom>
          <a:solidFill>
            <a:srgbClr val="FF6161"/>
          </a:solidFill>
          <a:ln>
            <a:noFill/>
          </a:ln>
        </p:spPr>
        <p:style>
          <a:lnRef idx="2">
            <a:schemeClr val="accent1">
              <a:shade val="50000"/>
            </a:schemeClr>
          </a:lnRef>
          <a:fillRef idx="1">
            <a:schemeClr val="accent1"/>
          </a:fillRef>
          <a:effectRef idx="0">
            <a:schemeClr val="accent1"/>
          </a:effectRef>
          <a:fontRef idx="minor">
            <a:schemeClr val="lt1"/>
          </a:fontRef>
        </p:style>
        <p:txBody>
          <a:bodyPr lIns="51197" tIns="25599" rIns="51197" bIns="25599" rtlCol="0" anchor="ctr"/>
          <a:lstStyle/>
          <a:p>
            <a:pPr algn="ctr"/>
            <a:endParaRPr lang="ru-RU"/>
          </a:p>
        </p:txBody>
      </p:sp>
      <p:sp>
        <p:nvSpPr>
          <p:cNvPr id="35" name="Прямоугольник 34">
            <a:extLst>
              <a:ext uri="{FF2B5EF4-FFF2-40B4-BE49-F238E27FC236}">
                <a16:creationId xmlns="" xmlns:a16="http://schemas.microsoft.com/office/drawing/2014/main" id="{C01C5EDB-874F-438B-8E09-FC50EA5C707B}"/>
              </a:ext>
            </a:extLst>
          </p:cNvPr>
          <p:cNvSpPr/>
          <p:nvPr/>
        </p:nvSpPr>
        <p:spPr>
          <a:xfrm rot="18900000">
            <a:off x="4248542" y="3829353"/>
            <a:ext cx="486476" cy="648535"/>
          </a:xfrm>
          <a:prstGeom prst="rect">
            <a:avLst/>
          </a:prstGeom>
          <a:solidFill>
            <a:srgbClr val="FF6161"/>
          </a:solidFill>
          <a:ln>
            <a:noFill/>
          </a:ln>
        </p:spPr>
        <p:style>
          <a:lnRef idx="2">
            <a:schemeClr val="accent1">
              <a:shade val="50000"/>
            </a:schemeClr>
          </a:lnRef>
          <a:fillRef idx="1">
            <a:schemeClr val="accent1"/>
          </a:fillRef>
          <a:effectRef idx="0">
            <a:schemeClr val="accent1"/>
          </a:effectRef>
          <a:fontRef idx="minor">
            <a:schemeClr val="lt1"/>
          </a:fontRef>
        </p:style>
        <p:txBody>
          <a:bodyPr lIns="51197" tIns="25599" rIns="51197" bIns="25599" rtlCol="0" anchor="ctr"/>
          <a:lstStyle/>
          <a:p>
            <a:pPr algn="ctr"/>
            <a:endParaRPr lang="ru-RU"/>
          </a:p>
        </p:txBody>
      </p:sp>
      <p:sp>
        <p:nvSpPr>
          <p:cNvPr id="24" name="TextBox 23">
            <a:extLst>
              <a:ext uri="{FF2B5EF4-FFF2-40B4-BE49-F238E27FC236}">
                <a16:creationId xmlns="" xmlns:a16="http://schemas.microsoft.com/office/drawing/2014/main" id="{DC3AA3ED-BF53-4A1E-BC87-6BCC3672C751}"/>
              </a:ext>
            </a:extLst>
          </p:cNvPr>
          <p:cNvSpPr txBox="1"/>
          <p:nvPr/>
        </p:nvSpPr>
        <p:spPr>
          <a:xfrm>
            <a:off x="6820680" y="4728874"/>
            <a:ext cx="2187133" cy="1529025"/>
          </a:xfrm>
          <a:prstGeom prst="rect">
            <a:avLst/>
          </a:prstGeom>
          <a:noFill/>
        </p:spPr>
        <p:txBody>
          <a:bodyPr wrap="square" lIns="51197" tIns="25599" rIns="51197" bIns="25599" rtlCol="0">
            <a:spAutoFit/>
          </a:bodyPr>
          <a:lstStyle/>
          <a:p>
            <a:pPr algn="ctr" rtl="1"/>
            <a:r>
              <a:rPr lang="ar-EG" sz="1600" b="1" dirty="0"/>
              <a:t>تسمى أيضاً بسرعة القطع، وهى الحركة الدورانية لظرف المخرطة الحامل للمشغولة ، وتعتبر هذه الحركة هى الحركة الرئيسية حيث تدور القطعة المراد تشغيلها بالظرف</a:t>
            </a:r>
            <a:endParaRPr lang="ru-RU" sz="1600" b="1" dirty="0">
              <a:latin typeface="Raleway Medium" panose="020B0603030101060003" pitchFamily="34" charset="-52"/>
              <a:cs typeface="Helvetica Neue W23 for SKY Reg" panose="020B0604020202020204" pitchFamily="34" charset="-78"/>
            </a:endParaRPr>
          </a:p>
        </p:txBody>
      </p:sp>
      <p:sp>
        <p:nvSpPr>
          <p:cNvPr id="25" name="TextBox 24">
            <a:extLst>
              <a:ext uri="{FF2B5EF4-FFF2-40B4-BE49-F238E27FC236}">
                <a16:creationId xmlns="" xmlns:a16="http://schemas.microsoft.com/office/drawing/2014/main" id="{E825DE4C-CEB3-461C-8D0C-B0FFCE770BDE}"/>
              </a:ext>
            </a:extLst>
          </p:cNvPr>
          <p:cNvSpPr txBox="1"/>
          <p:nvPr/>
        </p:nvSpPr>
        <p:spPr>
          <a:xfrm>
            <a:off x="6622601" y="3695039"/>
            <a:ext cx="2178996" cy="667251"/>
          </a:xfrm>
          <a:prstGeom prst="rect">
            <a:avLst/>
          </a:prstGeom>
          <a:noFill/>
        </p:spPr>
        <p:txBody>
          <a:bodyPr wrap="square" lIns="51197" tIns="25599" rIns="51197" bIns="25599"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lvl="0" algn="r" rtl="1"/>
            <a:r>
              <a:rPr lang="ar-EG" sz="2000" b="1" cap="all" dirty="0">
                <a:ln w="0"/>
                <a:solidFill>
                  <a:schemeClr val="accent1">
                    <a:lumMod val="50000"/>
                  </a:schemeClr>
                </a:solidFill>
                <a:effectLst>
                  <a:reflection blurRad="12700" stA="50000" endPos="50000" dist="5000" dir="5400000" sy="-100000" rotWithShape="0"/>
                </a:effectLst>
              </a:rPr>
              <a:t>حركة القطع </a:t>
            </a:r>
            <a:r>
              <a:rPr lang="en-US" sz="2000" b="1" cap="all" dirty="0">
                <a:ln w="0"/>
                <a:solidFill>
                  <a:schemeClr val="accent1">
                    <a:lumMod val="50000"/>
                  </a:schemeClr>
                </a:solidFill>
                <a:effectLst>
                  <a:reflection blurRad="12700" stA="50000" endPos="50000" dist="5000" dir="5400000" sy="-100000" rotWithShape="0"/>
                </a:effectLst>
              </a:rPr>
              <a:t>: Speed Cutting</a:t>
            </a:r>
          </a:p>
        </p:txBody>
      </p:sp>
      <p:sp>
        <p:nvSpPr>
          <p:cNvPr id="41" name="TextBox 40">
            <a:extLst>
              <a:ext uri="{FF2B5EF4-FFF2-40B4-BE49-F238E27FC236}">
                <a16:creationId xmlns="" xmlns:a16="http://schemas.microsoft.com/office/drawing/2014/main" id="{A7F8A8E3-9F6B-4CFC-B80C-09538915A074}"/>
              </a:ext>
            </a:extLst>
          </p:cNvPr>
          <p:cNvSpPr txBox="1"/>
          <p:nvPr/>
        </p:nvSpPr>
        <p:spPr>
          <a:xfrm>
            <a:off x="2461098" y="5591752"/>
            <a:ext cx="3988341" cy="1282804"/>
          </a:xfrm>
          <a:prstGeom prst="rect">
            <a:avLst/>
          </a:prstGeom>
          <a:noFill/>
        </p:spPr>
        <p:txBody>
          <a:bodyPr wrap="square" lIns="51197" tIns="25599" rIns="51197" bIns="25599" rtlCol="0">
            <a:spAutoFit/>
          </a:bodyPr>
          <a:lstStyle/>
          <a:p>
            <a:pPr algn="ctr" rtl="1"/>
            <a:r>
              <a:rPr lang="ar-EG" sz="1600" b="1" dirty="0"/>
              <a:t>تسمى بحركة الاقتراب أو بحركة التعميق ، وهى حركة مستقيمة لقلم المخرطة وعامودية على محور الذنبتين حيث يتغلغل الحد القاطع للقلم بالمشغولة المراد تشغيلها لإزالة طبقة من المعدن على هيئة رايش وعادة تتم هذه الحركة يدوياً .</a:t>
            </a:r>
            <a:endParaRPr lang="ru-RU" sz="1600" b="1" dirty="0">
              <a:latin typeface="Raleway Medium" panose="020B0603030101060003" pitchFamily="34" charset="-52"/>
              <a:cs typeface="Helvetica Neue W23 for SKY Reg" panose="020B0604020202020204" pitchFamily="34" charset="-78"/>
            </a:endParaRPr>
          </a:p>
        </p:txBody>
      </p:sp>
      <p:sp>
        <p:nvSpPr>
          <p:cNvPr id="42" name="TextBox 41">
            <a:extLst>
              <a:ext uri="{FF2B5EF4-FFF2-40B4-BE49-F238E27FC236}">
                <a16:creationId xmlns="" xmlns:a16="http://schemas.microsoft.com/office/drawing/2014/main" id="{8347AAB4-3ABA-42A0-B47E-2D5BE7951611}"/>
              </a:ext>
            </a:extLst>
          </p:cNvPr>
          <p:cNvSpPr txBox="1"/>
          <p:nvPr/>
        </p:nvSpPr>
        <p:spPr>
          <a:xfrm>
            <a:off x="3348782" y="4588184"/>
            <a:ext cx="2071991" cy="1067361"/>
          </a:xfrm>
          <a:prstGeom prst="rect">
            <a:avLst/>
          </a:prstGeom>
          <a:noFill/>
        </p:spPr>
        <p:txBody>
          <a:bodyPr wrap="square" lIns="51197" tIns="25599" rIns="51197" bIns="25599"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rtl="1"/>
            <a:r>
              <a:rPr lang="ar-EG" sz="2200" b="1" cap="all" dirty="0">
                <a:ln w="0"/>
                <a:solidFill>
                  <a:schemeClr val="tx2">
                    <a:lumMod val="50000"/>
                  </a:schemeClr>
                </a:solidFill>
                <a:effectLst>
                  <a:reflection blurRad="12700" stA="50000" endPos="50000" dist="5000" dir="5400000" sy="-100000" rotWithShape="0"/>
                </a:effectLst>
              </a:rPr>
              <a:t>حركة عمق القطع </a:t>
            </a:r>
            <a:r>
              <a:rPr lang="en-US" sz="2200" b="1" cap="all" dirty="0">
                <a:ln w="0"/>
                <a:solidFill>
                  <a:schemeClr val="tx2">
                    <a:lumMod val="50000"/>
                  </a:schemeClr>
                </a:solidFill>
                <a:effectLst>
                  <a:reflection blurRad="12700" stA="50000" endPos="50000" dist="5000" dir="5400000" sy="-100000" rotWithShape="0"/>
                </a:effectLst>
              </a:rPr>
              <a:t>: Deeping Cutting</a:t>
            </a:r>
            <a:endParaRPr lang="ru-RU" sz="2200" b="1" cap="all" dirty="0">
              <a:ln w="0"/>
              <a:solidFill>
                <a:schemeClr val="tx2">
                  <a:lumMod val="50000"/>
                </a:schemeClr>
              </a:solidFill>
              <a:effectLst>
                <a:reflection blurRad="12700" stA="50000" endPos="50000" dist="5000" dir="5400000" sy="-100000" rotWithShape="0"/>
              </a:effectLst>
              <a:latin typeface="Raleway Medium" panose="020B0603030101060003" pitchFamily="34" charset="-52"/>
            </a:endParaRPr>
          </a:p>
        </p:txBody>
      </p:sp>
      <p:sp>
        <p:nvSpPr>
          <p:cNvPr id="43" name="TextBox 42">
            <a:extLst>
              <a:ext uri="{FF2B5EF4-FFF2-40B4-BE49-F238E27FC236}">
                <a16:creationId xmlns="" xmlns:a16="http://schemas.microsoft.com/office/drawing/2014/main" id="{58C14223-8B99-4630-9400-4577FEB2D2F5}"/>
              </a:ext>
            </a:extLst>
          </p:cNvPr>
          <p:cNvSpPr txBox="1"/>
          <p:nvPr/>
        </p:nvSpPr>
        <p:spPr>
          <a:xfrm>
            <a:off x="104938" y="4714058"/>
            <a:ext cx="2210245" cy="1282804"/>
          </a:xfrm>
          <a:prstGeom prst="rect">
            <a:avLst/>
          </a:prstGeom>
          <a:noFill/>
        </p:spPr>
        <p:txBody>
          <a:bodyPr wrap="square" lIns="51197" tIns="25599" rIns="51197" bIns="25599" rtlCol="0">
            <a:spAutoFit/>
          </a:bodyPr>
          <a:lstStyle/>
          <a:p>
            <a:pPr algn="ctr" rtl="1"/>
            <a:r>
              <a:rPr lang="ar-EG" sz="1600" b="1" dirty="0"/>
              <a:t>هى حركة مستقيمة للقلم وموازية لمحور الذنبتين ، وتسمى بحركة التغذية الطولية ، ويمكن تأدية هذه الحركة يدوياً أوميكانيكياً .</a:t>
            </a:r>
            <a:endParaRPr lang="ru-RU" sz="1600" b="1" dirty="0">
              <a:latin typeface="Raleway Medium" panose="020B0603030101060003" pitchFamily="34" charset="-52"/>
              <a:cs typeface="Helvetica Neue W23 for SKY Reg" panose="020B0604020202020204" pitchFamily="34" charset="-78"/>
            </a:endParaRPr>
          </a:p>
        </p:txBody>
      </p:sp>
      <p:sp>
        <p:nvSpPr>
          <p:cNvPr id="44" name="TextBox 43">
            <a:extLst>
              <a:ext uri="{FF2B5EF4-FFF2-40B4-BE49-F238E27FC236}">
                <a16:creationId xmlns="" xmlns:a16="http://schemas.microsoft.com/office/drawing/2014/main" id="{B22721DE-1CAF-46AF-98F4-D75A1A760265}"/>
              </a:ext>
            </a:extLst>
          </p:cNvPr>
          <p:cNvSpPr txBox="1"/>
          <p:nvPr/>
        </p:nvSpPr>
        <p:spPr>
          <a:xfrm>
            <a:off x="46574" y="3613944"/>
            <a:ext cx="2146435" cy="821139"/>
          </a:xfrm>
          <a:prstGeom prst="rect">
            <a:avLst/>
          </a:prstGeom>
          <a:noFill/>
        </p:spPr>
        <p:txBody>
          <a:bodyPr wrap="square" lIns="51197" tIns="25599" rIns="51197" bIns="25599"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lvl="0" algn="r" rtl="1"/>
            <a:r>
              <a:rPr lang="ar-EG" sz="2500" b="1" cap="all" dirty="0">
                <a:ln w="0"/>
                <a:solidFill>
                  <a:schemeClr val="accent1">
                    <a:lumMod val="50000"/>
                  </a:schemeClr>
                </a:solidFill>
                <a:effectLst>
                  <a:reflection blurRad="12700" stA="50000" endPos="50000" dist="5000" dir="5400000" sy="-100000" rotWithShape="0"/>
                </a:effectLst>
              </a:rPr>
              <a:t>حركة التغذية </a:t>
            </a:r>
            <a:r>
              <a:rPr lang="en-US" sz="2500" b="1" cap="all" dirty="0">
                <a:ln w="0"/>
                <a:solidFill>
                  <a:schemeClr val="accent1">
                    <a:lumMod val="50000"/>
                  </a:schemeClr>
                </a:solidFill>
                <a:effectLst>
                  <a:reflection blurRad="12700" stA="50000" endPos="50000" dist="5000" dir="5400000" sy="-100000" rotWithShape="0"/>
                </a:effectLst>
              </a:rPr>
              <a:t>: Feed Cutting</a:t>
            </a:r>
          </a:p>
        </p:txBody>
      </p:sp>
      <p:sp>
        <p:nvSpPr>
          <p:cNvPr id="21" name="TextBox 20">
            <a:extLst>
              <a:ext uri="{FF2B5EF4-FFF2-40B4-BE49-F238E27FC236}">
                <a16:creationId xmlns="" xmlns:a16="http://schemas.microsoft.com/office/drawing/2014/main" id="{4F9B50E5-BE31-455D-8EC0-90DCA8ECA555}"/>
              </a:ext>
            </a:extLst>
          </p:cNvPr>
          <p:cNvSpPr txBox="1"/>
          <p:nvPr/>
        </p:nvSpPr>
        <p:spPr>
          <a:xfrm>
            <a:off x="1542945" y="287258"/>
            <a:ext cx="7011371" cy="975028"/>
          </a:xfrm>
          <a:prstGeom prst="rect">
            <a:avLst/>
          </a:prstGeom>
          <a:noFill/>
        </p:spPr>
        <p:txBody>
          <a:bodyPr wrap="square" lIns="51197" tIns="25599" rIns="51197" bIns="25599" rtlCol="0">
            <a:spAutoFit/>
          </a:bodyPr>
          <a:lstStyle/>
          <a:p>
            <a:pPr rtl="1"/>
            <a:r>
              <a:rPr lang="ar-EG" sz="3000" b="1" u="sng" dirty="0"/>
              <a:t>حركات التشغيل بالمخرطة  </a:t>
            </a:r>
            <a:r>
              <a:rPr lang="en-US" sz="3000" b="1" u="sng" dirty="0"/>
              <a:t>Lathe Working Motions</a:t>
            </a:r>
            <a:r>
              <a:rPr lang="ar-EG" sz="3000" b="1" u="sng" dirty="0"/>
              <a:t>:</a:t>
            </a:r>
            <a:endParaRPr lang="en-US" sz="3000" dirty="0"/>
          </a:p>
        </p:txBody>
      </p:sp>
      <p:pic>
        <p:nvPicPr>
          <p:cNvPr id="4098" name="Picture 2" descr="C:\Users\ELBADR STOR\Desktop\الخراطه\072710170745f9894z6k0hu1lcu3ulzw.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3009" y="902717"/>
            <a:ext cx="4869273" cy="2792322"/>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731250" y="6307752"/>
            <a:ext cx="304800" cy="406337"/>
          </a:xfrm>
          <a:prstGeom prst="rect">
            <a:avLst/>
          </a:prstGeom>
        </p:spPr>
      </p:pic>
    </p:spTree>
    <p:custDataLst>
      <p:tags r:id="rId1"/>
    </p:custDataLst>
    <p:extLst>
      <p:ext uri="{BB962C8B-B14F-4D97-AF65-F5344CB8AC3E}">
        <p14:creationId xmlns:p14="http://schemas.microsoft.com/office/powerpoint/2010/main" val="2882469500"/>
      </p:ext>
    </p:extLst>
  </p:cSld>
  <p:clrMapOvr>
    <a:masterClrMapping/>
  </p:clrMapOvr>
  <mc:AlternateContent xmlns:mc="http://schemas.openxmlformats.org/markup-compatibility/2006" xmlns:p14="http://schemas.microsoft.com/office/powerpoint/2010/main">
    <mc:Choice Requires="p14">
      <p:transition spd="slow" p14:dur="2000" advTm="211523"/>
    </mc:Choice>
    <mc:Fallback xmlns="">
      <p:transition spd="slow" advTm="21152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1000"/>
                                        <p:tgtEl>
                                          <p:spTgt spid="21"/>
                                        </p:tgtEl>
                                      </p:cBhvr>
                                    </p:animEffect>
                                    <p:anim calcmode="lin" valueType="num">
                                      <p:cBhvr>
                                        <p:cTn id="12" dur="1000" fill="hold"/>
                                        <p:tgtEl>
                                          <p:spTgt spid="21"/>
                                        </p:tgtEl>
                                        <p:attrNameLst>
                                          <p:attrName>ppt_x</p:attrName>
                                        </p:attrNameLst>
                                      </p:cBhvr>
                                      <p:tavLst>
                                        <p:tav tm="0">
                                          <p:val>
                                            <p:strVal val="#ppt_x"/>
                                          </p:val>
                                        </p:tav>
                                        <p:tav tm="100000">
                                          <p:val>
                                            <p:strVal val="#ppt_x"/>
                                          </p:val>
                                        </p:tav>
                                      </p:tavLst>
                                    </p:anim>
                                    <p:anim calcmode="lin" valueType="num">
                                      <p:cBhvr>
                                        <p:cTn id="1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wipe(down)">
                                      <p:cBhvr>
                                        <p:cTn id="18" dur="500"/>
                                        <p:tgtEl>
                                          <p:spTgt spid="36"/>
                                        </p:tgtEl>
                                      </p:cBhvr>
                                    </p:animEffect>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1000"/>
                                        <p:tgtEl>
                                          <p:spTgt spid="25"/>
                                        </p:tgtEl>
                                      </p:cBhvr>
                                    </p:animEffect>
                                    <p:anim calcmode="lin" valueType="num">
                                      <p:cBhvr>
                                        <p:cTn id="27" dur="1000" fill="hold"/>
                                        <p:tgtEl>
                                          <p:spTgt spid="25"/>
                                        </p:tgtEl>
                                        <p:attrNameLst>
                                          <p:attrName>ppt_x</p:attrName>
                                        </p:attrNameLst>
                                      </p:cBhvr>
                                      <p:tavLst>
                                        <p:tav tm="0">
                                          <p:val>
                                            <p:strVal val="#ppt_x"/>
                                          </p:val>
                                        </p:tav>
                                        <p:tav tm="100000">
                                          <p:val>
                                            <p:strVal val="#ppt_x"/>
                                          </p:val>
                                        </p:tav>
                                      </p:tavLst>
                                    </p:anim>
                                    <p:anim calcmode="lin" valueType="num">
                                      <p:cBhvr>
                                        <p:cTn id="2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down)">
                                      <p:cBhvr>
                                        <p:cTn id="33" dur="500"/>
                                        <p:tgtEl>
                                          <p:spTgt spid="35"/>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fade">
                                      <p:cBhvr>
                                        <p:cTn id="36" dur="1000"/>
                                        <p:tgtEl>
                                          <p:spTgt spid="41"/>
                                        </p:tgtEl>
                                      </p:cBhvr>
                                    </p:animEffect>
                                    <p:anim calcmode="lin" valueType="num">
                                      <p:cBhvr>
                                        <p:cTn id="37" dur="1000" fill="hold"/>
                                        <p:tgtEl>
                                          <p:spTgt spid="41"/>
                                        </p:tgtEl>
                                        <p:attrNameLst>
                                          <p:attrName>ppt_x</p:attrName>
                                        </p:attrNameLst>
                                      </p:cBhvr>
                                      <p:tavLst>
                                        <p:tav tm="0">
                                          <p:val>
                                            <p:strVal val="#ppt_x"/>
                                          </p:val>
                                        </p:tav>
                                        <p:tav tm="100000">
                                          <p:val>
                                            <p:strVal val="#ppt_x"/>
                                          </p:val>
                                        </p:tav>
                                      </p:tavLst>
                                    </p:anim>
                                    <p:anim calcmode="lin" valueType="num">
                                      <p:cBhvr>
                                        <p:cTn id="38" dur="1000" fill="hold"/>
                                        <p:tgtEl>
                                          <p:spTgt spid="41"/>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wipe(down)">
                                      <p:cBhvr>
                                        <p:cTn id="48" dur="500"/>
                                        <p:tgtEl>
                                          <p:spTgt spid="37"/>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fade">
                                      <p:cBhvr>
                                        <p:cTn id="51" dur="1000"/>
                                        <p:tgtEl>
                                          <p:spTgt spid="43"/>
                                        </p:tgtEl>
                                      </p:cBhvr>
                                    </p:animEffect>
                                    <p:anim calcmode="lin" valueType="num">
                                      <p:cBhvr>
                                        <p:cTn id="52" dur="1000" fill="hold"/>
                                        <p:tgtEl>
                                          <p:spTgt spid="43"/>
                                        </p:tgtEl>
                                        <p:attrNameLst>
                                          <p:attrName>ppt_x</p:attrName>
                                        </p:attrNameLst>
                                      </p:cBhvr>
                                      <p:tavLst>
                                        <p:tav tm="0">
                                          <p:val>
                                            <p:strVal val="#ppt_x"/>
                                          </p:val>
                                        </p:tav>
                                        <p:tav tm="100000">
                                          <p:val>
                                            <p:strVal val="#ppt_x"/>
                                          </p:val>
                                        </p:tav>
                                      </p:tavLst>
                                    </p:anim>
                                    <p:anim calcmode="lin" valueType="num">
                                      <p:cBhvr>
                                        <p:cTn id="53" dur="1000" fill="hold"/>
                                        <p:tgtEl>
                                          <p:spTgt spid="4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4098"/>
                                        </p:tgtEl>
                                        <p:attrNameLst>
                                          <p:attrName>style.visibility</p:attrName>
                                        </p:attrNameLst>
                                      </p:cBhvr>
                                      <p:to>
                                        <p:strVal val="visible"/>
                                      </p:to>
                                    </p:set>
                                    <p:anim calcmode="lin" valueType="num">
                                      <p:cBhvr>
                                        <p:cTn id="63" dur="500" fill="hold"/>
                                        <p:tgtEl>
                                          <p:spTgt spid="4098"/>
                                        </p:tgtEl>
                                        <p:attrNameLst>
                                          <p:attrName>ppt_w</p:attrName>
                                        </p:attrNameLst>
                                      </p:cBhvr>
                                      <p:tavLst>
                                        <p:tav tm="0">
                                          <p:val>
                                            <p:fltVal val="0"/>
                                          </p:val>
                                        </p:tav>
                                        <p:tav tm="100000">
                                          <p:val>
                                            <p:strVal val="#ppt_w"/>
                                          </p:val>
                                        </p:tav>
                                      </p:tavLst>
                                    </p:anim>
                                    <p:anim calcmode="lin" valueType="num">
                                      <p:cBhvr>
                                        <p:cTn id="64" dur="500" fill="hold"/>
                                        <p:tgtEl>
                                          <p:spTgt spid="4098"/>
                                        </p:tgtEl>
                                        <p:attrNameLst>
                                          <p:attrName>ppt_h</p:attrName>
                                        </p:attrNameLst>
                                      </p:cBhvr>
                                      <p:tavLst>
                                        <p:tav tm="0">
                                          <p:val>
                                            <p:fltVal val="0"/>
                                          </p:val>
                                        </p:tav>
                                        <p:tav tm="100000">
                                          <p:val>
                                            <p:strVal val="#ppt_h"/>
                                          </p:val>
                                        </p:tav>
                                      </p:tavLst>
                                    </p:anim>
                                    <p:animEffect transition="in" filter="fade">
                                      <p:cBhvr>
                                        <p:cTn id="65"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66" fill="hold" display="0">
                  <p:stCondLst>
                    <p:cond delay="indefinite"/>
                  </p:stCondLst>
                  <p:endCondLst>
                    <p:cond evt="onStopAudio" delay="0">
                      <p:tgtEl>
                        <p:sldTgt/>
                      </p:tgtEl>
                    </p:cond>
                  </p:endCondLst>
                </p:cTn>
                <p:tgtEl>
                  <p:spTgt spid="2"/>
                </p:tgtEl>
              </p:cMediaNode>
            </p:audio>
          </p:childTnLst>
        </p:cTn>
      </p:par>
    </p:tnLst>
    <p:bldLst>
      <p:bldP spid="36" grpId="0" animBg="1"/>
      <p:bldP spid="37" grpId="0" animBg="1"/>
      <p:bldP spid="35" grpId="0" animBg="1"/>
      <p:bldP spid="24" grpId="0"/>
      <p:bldP spid="25" grpId="0"/>
      <p:bldP spid="41" grpId="0"/>
      <p:bldP spid="42" grpId="0"/>
      <p:bldP spid="43" grpId="0"/>
      <p:bldP spid="44" grpId="0"/>
      <p:bldP spid="21"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
</p:tagLst>
</file>

<file path=ppt/tags/tag2.xml><?xml version="1.0" encoding="utf-8"?>
<p:tagLst xmlns:a="http://schemas.openxmlformats.org/drawingml/2006/main" xmlns:r="http://schemas.openxmlformats.org/officeDocument/2006/relationships" xmlns:p="http://schemas.openxmlformats.org/presentationml/2006/main">
  <p:tag name="TIMING" val="|4|3.8|1.5|1.6|1.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182</Words>
  <Application>Microsoft Office PowerPoint</Application>
  <PresentationFormat>On-screen Show (4:3)</PresentationFormat>
  <Paragraphs>10</Paragraphs>
  <Slides>2</Slides>
  <Notes>0</Notes>
  <HiddenSlides>0</HiddenSlides>
  <MMClips>2</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SAMSUNG</dc:creator>
  <cp:lastModifiedBy>SAMSUNG</cp:lastModifiedBy>
  <cp:revision>2</cp:revision>
  <dcterms:created xsi:type="dcterms:W3CDTF">2006-08-16T00:00:00Z</dcterms:created>
  <dcterms:modified xsi:type="dcterms:W3CDTF">2020-03-21T15:39:44Z</dcterms:modified>
</cp:coreProperties>
</file>