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sldIdLst>
    <p:sldId id="259" r:id="rId2"/>
    <p:sldId id="316" r:id="rId3"/>
    <p:sldId id="261" r:id="rId4"/>
    <p:sldId id="262" r:id="rId5"/>
    <p:sldId id="317" r:id="rId6"/>
    <p:sldId id="282" r:id="rId7"/>
    <p:sldId id="318" r:id="rId8"/>
    <p:sldId id="270" r:id="rId9"/>
    <p:sldId id="319" r:id="rId10"/>
    <p:sldId id="321" r:id="rId11"/>
    <p:sldId id="272" r:id="rId12"/>
    <p:sldId id="277" r:id="rId13"/>
    <p:sldId id="320" r:id="rId14"/>
  </p:sldIdLst>
  <p:sldSz cx="18288000" cy="10288588"/>
  <p:notesSz cx="6858000" cy="9144000"/>
  <p:embeddedFontLst>
    <p:embeddedFont>
      <p:font typeface="Calibri" panose="020F0502020204030204" pitchFamily="34" charset="0"/>
      <p:regular r:id="rId16"/>
      <p:bold r:id="rId17"/>
      <p:italic r:id="rId18"/>
      <p:boldItalic r:id="rId19"/>
    </p:embeddedFont>
    <p:embeddedFont>
      <p:font typeface="Montserrat Light" panose="020B0604020202020204" charset="0"/>
      <p:regular r:id="rId20"/>
    </p:embeddedFont>
    <p:embeddedFont>
      <p:font typeface="Calibri Light" panose="020F0302020204030204" pitchFamily="34" charset="0"/>
      <p:regular r:id="rId21"/>
      <p:italic r:id="rId22"/>
    </p:embeddedFont>
    <p:embeddedFont>
      <p:font typeface="Montserrat" panose="020B0604020202020204" charset="0"/>
      <p:regular r:id="rId23"/>
      <p:bold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1"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o Klaus" initials="BK"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61"/>
    <a:srgbClr val="666666"/>
    <a:srgbClr val="FFFFFF"/>
    <a:srgbClr val="0B6F1C"/>
    <a:srgbClr val="D0A902"/>
    <a:srgbClr val="6E63FD"/>
    <a:srgbClr val="C77FB9"/>
    <a:srgbClr val="5395FF"/>
    <a:srgbClr val="69FF61"/>
    <a:srgbClr val="FFE8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5" autoAdjust="0"/>
    <p:restoredTop sz="94306" autoAdjust="0"/>
  </p:normalViewPr>
  <p:slideViewPr>
    <p:cSldViewPr snapToGrid="0" showGuides="1">
      <p:cViewPr varScale="1">
        <p:scale>
          <a:sx n="51" d="100"/>
          <a:sy n="51" d="100"/>
        </p:scale>
        <p:origin x="288" y="96"/>
      </p:cViewPr>
      <p:guideLst>
        <p:guide orient="horz" pos="3241"/>
        <p:guide pos="5760"/>
      </p:guideLst>
    </p:cSldViewPr>
  </p:slideViewPr>
  <p:outlineViewPr>
    <p:cViewPr>
      <p:scale>
        <a:sx n="33" d="100"/>
        <a:sy n="33" d="100"/>
      </p:scale>
      <p:origin x="0" y="-1026"/>
    </p:cViewPr>
  </p:outlineViewPr>
  <p:notesTextViewPr>
    <p:cViewPr>
      <p:scale>
        <a:sx n="1" d="1"/>
        <a:sy n="1" d="1"/>
      </p:scale>
      <p:origin x="0" y="0"/>
    </p:cViewPr>
  </p:notesTextViewPr>
  <p:sorterViewPr>
    <p:cViewPr>
      <p:scale>
        <a:sx n="49" d="100"/>
        <a:sy n="49" d="100"/>
      </p:scale>
      <p:origin x="0" y="0"/>
    </p:cViewPr>
  </p:sorterViewPr>
  <p:notesViewPr>
    <p:cSldViewPr snapToGrid="0" showGuides="1">
      <p:cViewPr varScale="1">
        <p:scale>
          <a:sx n="106" d="100"/>
          <a:sy n="106" d="100"/>
        </p:scale>
        <p:origin x="54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 Id="rId6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E83CB1BB-2DED-4038-8E3D-5238F05509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D04BCEC4-8961-4E39-9633-3BB4D96C019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4BB0E-2EB4-4962-9BF9-9455713F89F6}" type="datetimeFigureOut">
              <a:rPr lang="ru-RU" smtClean="0"/>
              <a:t>10.04.2020</a:t>
            </a:fld>
            <a:endParaRPr lang="ru-RU"/>
          </a:p>
        </p:txBody>
      </p:sp>
      <p:sp>
        <p:nvSpPr>
          <p:cNvPr id="4" name="Образ слайда 3">
            <a:extLst>
              <a:ext uri="{FF2B5EF4-FFF2-40B4-BE49-F238E27FC236}">
                <a16:creationId xmlns:a16="http://schemas.microsoft.com/office/drawing/2014/main" id="{FFB94160-2F66-4CE7-AB8B-C3580E2BA21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a:extLst>
              <a:ext uri="{FF2B5EF4-FFF2-40B4-BE49-F238E27FC236}">
                <a16:creationId xmlns:a16="http://schemas.microsoft.com/office/drawing/2014/main" id="{B3848FAA-9D02-4052-B63E-3D2748A149A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a:extLst>
              <a:ext uri="{FF2B5EF4-FFF2-40B4-BE49-F238E27FC236}">
                <a16:creationId xmlns:a16="http://schemas.microsoft.com/office/drawing/2014/main" id="{4CB08E2C-19C1-4E90-ACF1-B41089C3517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a:extLst>
              <a:ext uri="{FF2B5EF4-FFF2-40B4-BE49-F238E27FC236}">
                <a16:creationId xmlns:a16="http://schemas.microsoft.com/office/drawing/2014/main" id="{A6A93090-875F-4622-B8A3-32E3DF01004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48F8D-E01C-49D3-A2A4-89B17CC92371}" type="slidenum">
              <a:rPr lang="ru-RU" smtClean="0"/>
              <a:t>‹#›</a:t>
            </a:fld>
            <a:endParaRPr lang="ru-RU"/>
          </a:p>
        </p:txBody>
      </p:sp>
    </p:spTree>
    <p:extLst>
      <p:ext uri="{BB962C8B-B14F-4D97-AF65-F5344CB8AC3E}">
        <p14:creationId xmlns:p14="http://schemas.microsoft.com/office/powerpoint/2010/main" val="1850202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8F8D-E01C-49D3-A2A4-89B17CC92371}" type="slidenum">
              <a:rPr lang="ru-RU" smtClean="0"/>
              <a:t>8</a:t>
            </a:fld>
            <a:endParaRPr lang="ru-RU"/>
          </a:p>
        </p:txBody>
      </p:sp>
    </p:spTree>
    <p:extLst>
      <p:ext uri="{BB962C8B-B14F-4D97-AF65-F5344CB8AC3E}">
        <p14:creationId xmlns:p14="http://schemas.microsoft.com/office/powerpoint/2010/main" val="2249100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8F8D-E01C-49D3-A2A4-89B17CC92371}" type="slidenum">
              <a:rPr lang="ru-RU" smtClean="0"/>
              <a:t>10</a:t>
            </a:fld>
            <a:endParaRPr lang="ru-RU"/>
          </a:p>
        </p:txBody>
      </p:sp>
    </p:spTree>
    <p:extLst>
      <p:ext uri="{BB962C8B-B14F-4D97-AF65-F5344CB8AC3E}">
        <p14:creationId xmlns:p14="http://schemas.microsoft.com/office/powerpoint/2010/main" val="194667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C0F48F8D-E01C-49D3-A2A4-89B17CC92371}" type="slidenum">
              <a:rPr lang="ru-RU" smtClean="0"/>
              <a:t>13</a:t>
            </a:fld>
            <a:endParaRPr lang="ru-RU"/>
          </a:p>
        </p:txBody>
      </p:sp>
    </p:spTree>
    <p:extLst>
      <p:ext uri="{BB962C8B-B14F-4D97-AF65-F5344CB8AC3E}">
        <p14:creationId xmlns:p14="http://schemas.microsoft.com/office/powerpoint/2010/main" val="127560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63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sp>
        <p:nvSpPr>
          <p:cNvPr id="4" name="Рисунок 7">
            <a:extLst>
              <a:ext uri="{FF2B5EF4-FFF2-40B4-BE49-F238E27FC236}">
                <a16:creationId xmlns:a16="http://schemas.microsoft.com/office/drawing/2014/main" id="{B3EB9779-7ED0-4E9F-A237-0ABD3607F2F8}"/>
              </a:ext>
            </a:extLst>
          </p:cNvPr>
          <p:cNvSpPr>
            <a:spLocks noGrp="1"/>
          </p:cNvSpPr>
          <p:nvPr>
            <p:ph type="pic" sz="quarter" idx="11"/>
          </p:nvPr>
        </p:nvSpPr>
        <p:spPr>
          <a:xfrm>
            <a:off x="1502912" y="945430"/>
            <a:ext cx="3845394" cy="4196484"/>
          </a:xfrm>
        </p:spPr>
        <p:txBody>
          <a:bodyPr/>
          <a:lstStyle/>
          <a:p>
            <a:endParaRPr lang="ru-RU"/>
          </a:p>
        </p:txBody>
      </p:sp>
      <p:sp>
        <p:nvSpPr>
          <p:cNvPr id="5" name="Рисунок 7">
            <a:extLst>
              <a:ext uri="{FF2B5EF4-FFF2-40B4-BE49-F238E27FC236}">
                <a16:creationId xmlns:a16="http://schemas.microsoft.com/office/drawing/2014/main" id="{D55CFD06-A0EB-480B-97E3-2AD64B959296}"/>
              </a:ext>
            </a:extLst>
          </p:cNvPr>
          <p:cNvSpPr>
            <a:spLocks noGrp="1"/>
          </p:cNvSpPr>
          <p:nvPr>
            <p:ph type="pic" sz="quarter" idx="12"/>
          </p:nvPr>
        </p:nvSpPr>
        <p:spPr>
          <a:xfrm>
            <a:off x="1502911" y="5141914"/>
            <a:ext cx="7689316" cy="4198070"/>
          </a:xfrm>
        </p:spPr>
        <p:txBody>
          <a:bodyPr/>
          <a:lstStyle/>
          <a:p>
            <a:endParaRPr lang="ru-RU"/>
          </a:p>
        </p:txBody>
      </p:sp>
      <p:sp>
        <p:nvSpPr>
          <p:cNvPr id="6" name="Рисунок 7">
            <a:extLst>
              <a:ext uri="{FF2B5EF4-FFF2-40B4-BE49-F238E27FC236}">
                <a16:creationId xmlns:a16="http://schemas.microsoft.com/office/drawing/2014/main" id="{1172DD6A-DFB6-4488-8D1E-62EA26AC9BBD}"/>
              </a:ext>
            </a:extLst>
          </p:cNvPr>
          <p:cNvSpPr>
            <a:spLocks noGrp="1"/>
          </p:cNvSpPr>
          <p:nvPr>
            <p:ph type="pic" sz="quarter" idx="13"/>
          </p:nvPr>
        </p:nvSpPr>
        <p:spPr>
          <a:xfrm>
            <a:off x="5346833" y="945430"/>
            <a:ext cx="3845394" cy="4196484"/>
          </a:xfrm>
        </p:spPr>
        <p:txBody>
          <a:bodyPr/>
          <a:lstStyle/>
          <a:p>
            <a:endParaRPr lang="ru-RU"/>
          </a:p>
        </p:txBody>
      </p:sp>
      <p:sp>
        <p:nvSpPr>
          <p:cNvPr id="8" name="Рисунок 7">
            <a:extLst>
              <a:ext uri="{FF2B5EF4-FFF2-40B4-BE49-F238E27FC236}">
                <a16:creationId xmlns:a16="http://schemas.microsoft.com/office/drawing/2014/main" id="{47FC9363-73F3-49CC-941F-0DDBA10A0E10}"/>
              </a:ext>
            </a:extLst>
          </p:cNvPr>
          <p:cNvSpPr>
            <a:spLocks noGrp="1"/>
          </p:cNvSpPr>
          <p:nvPr>
            <p:ph type="pic" sz="quarter" idx="10"/>
          </p:nvPr>
        </p:nvSpPr>
        <p:spPr>
          <a:xfrm>
            <a:off x="9192227" y="944636"/>
            <a:ext cx="3834456" cy="8394555"/>
          </a:xfrm>
        </p:spPr>
        <p:txBody>
          <a:bodyPr/>
          <a:lstStyle/>
          <a:p>
            <a:endParaRPr lang="ru-RU"/>
          </a:p>
        </p:txBody>
      </p:sp>
      <p:sp>
        <p:nvSpPr>
          <p:cNvPr id="7" name="Рисунок 7">
            <a:extLst>
              <a:ext uri="{FF2B5EF4-FFF2-40B4-BE49-F238E27FC236}">
                <a16:creationId xmlns:a16="http://schemas.microsoft.com/office/drawing/2014/main" id="{E7D52202-96A4-4FF1-80D5-D4A387A51CF9}"/>
              </a:ext>
            </a:extLst>
          </p:cNvPr>
          <p:cNvSpPr>
            <a:spLocks noGrp="1"/>
          </p:cNvSpPr>
          <p:nvPr>
            <p:ph type="pic" sz="quarter" idx="14"/>
          </p:nvPr>
        </p:nvSpPr>
        <p:spPr>
          <a:xfrm>
            <a:off x="13026683" y="5143500"/>
            <a:ext cx="3834456" cy="4196484"/>
          </a:xfrm>
        </p:spPr>
        <p:txBody>
          <a:bodyPr/>
          <a:lstStyle/>
          <a:p>
            <a:endParaRPr lang="ru-RU"/>
          </a:p>
        </p:txBody>
      </p:sp>
    </p:spTree>
    <p:extLst>
      <p:ext uri="{BB962C8B-B14F-4D97-AF65-F5344CB8AC3E}">
        <p14:creationId xmlns:p14="http://schemas.microsoft.com/office/powerpoint/2010/main" val="1073882496"/>
      </p:ext>
    </p:extLst>
  </p:cSld>
  <p:clrMapOvr>
    <a:masterClrMapping/>
  </p:clrMapOvr>
  <p:extLst mod="1">
    <p:ext uri="{DCECCB84-F9BA-43D5-87BE-67443E8EF086}">
      <p15:sldGuideLst xmlns:p15="http://schemas.microsoft.com/office/powerpoint/2012/main">
        <p15:guide id="1" orient="horz" pos="32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47FC9363-73F3-49CC-941F-0DDBA10A0E10}"/>
              </a:ext>
            </a:extLst>
          </p:cNvPr>
          <p:cNvSpPr>
            <a:spLocks noGrp="1"/>
          </p:cNvSpPr>
          <p:nvPr>
            <p:ph type="pic" sz="quarter" idx="10"/>
          </p:nvPr>
        </p:nvSpPr>
        <p:spPr>
          <a:xfrm>
            <a:off x="4998953" y="2142733"/>
            <a:ext cx="4108616" cy="6790876"/>
          </a:xfrm>
        </p:spPr>
        <p:txBody>
          <a:bodyPr/>
          <a:lstStyle/>
          <a:p>
            <a:endParaRPr lang="ru-RU"/>
          </a:p>
        </p:txBody>
      </p:sp>
      <p:sp>
        <p:nvSpPr>
          <p:cNvPr id="6" name="Рисунок 7">
            <a:extLst>
              <a:ext uri="{FF2B5EF4-FFF2-40B4-BE49-F238E27FC236}">
                <a16:creationId xmlns:a16="http://schemas.microsoft.com/office/drawing/2014/main" id="{217172A1-4F4C-4595-AEF1-0432A0D128AD}"/>
              </a:ext>
            </a:extLst>
          </p:cNvPr>
          <p:cNvSpPr>
            <a:spLocks noGrp="1"/>
          </p:cNvSpPr>
          <p:nvPr>
            <p:ph type="pic" sz="quarter" idx="13"/>
          </p:nvPr>
        </p:nvSpPr>
        <p:spPr>
          <a:xfrm>
            <a:off x="9107569" y="2142733"/>
            <a:ext cx="4108616" cy="6790876"/>
          </a:xfrm>
        </p:spPr>
        <p:txBody>
          <a:bodyPr/>
          <a:lstStyle/>
          <a:p>
            <a:endParaRPr lang="ru-RU"/>
          </a:p>
        </p:txBody>
      </p:sp>
      <p:sp>
        <p:nvSpPr>
          <p:cNvPr id="9" name="Рисунок 7">
            <a:extLst>
              <a:ext uri="{FF2B5EF4-FFF2-40B4-BE49-F238E27FC236}">
                <a16:creationId xmlns:a16="http://schemas.microsoft.com/office/drawing/2014/main" id="{FD24E762-6C86-42A1-9058-C25F7F9E66A9}"/>
              </a:ext>
            </a:extLst>
          </p:cNvPr>
          <p:cNvSpPr>
            <a:spLocks noGrp="1"/>
          </p:cNvSpPr>
          <p:nvPr>
            <p:ph type="pic" sz="quarter" idx="15"/>
          </p:nvPr>
        </p:nvSpPr>
        <p:spPr>
          <a:xfrm>
            <a:off x="890337" y="2142733"/>
            <a:ext cx="4108616" cy="6790876"/>
          </a:xfrm>
        </p:spPr>
        <p:txBody>
          <a:bodyPr/>
          <a:lstStyle/>
          <a:p>
            <a:endParaRPr lang="ru-RU"/>
          </a:p>
        </p:txBody>
      </p:sp>
      <p:sp>
        <p:nvSpPr>
          <p:cNvPr id="10" name="Рисунок 7">
            <a:extLst>
              <a:ext uri="{FF2B5EF4-FFF2-40B4-BE49-F238E27FC236}">
                <a16:creationId xmlns:a16="http://schemas.microsoft.com/office/drawing/2014/main" id="{92FBF64B-AFD9-4367-A1A5-95A6A107ABA0}"/>
              </a:ext>
            </a:extLst>
          </p:cNvPr>
          <p:cNvSpPr>
            <a:spLocks noGrp="1"/>
          </p:cNvSpPr>
          <p:nvPr>
            <p:ph type="pic" sz="quarter" idx="16"/>
          </p:nvPr>
        </p:nvSpPr>
        <p:spPr>
          <a:xfrm>
            <a:off x="13216185" y="2142733"/>
            <a:ext cx="4108616" cy="6790876"/>
          </a:xfrm>
        </p:spPr>
        <p:txBody>
          <a:bodyPr/>
          <a:lstStyle/>
          <a:p>
            <a:endParaRPr lang="ru-RU"/>
          </a:p>
        </p:txBody>
      </p:sp>
    </p:spTree>
    <p:extLst>
      <p:ext uri="{BB962C8B-B14F-4D97-AF65-F5344CB8AC3E}">
        <p14:creationId xmlns:p14="http://schemas.microsoft.com/office/powerpoint/2010/main" val="781778050"/>
      </p:ext>
    </p:extLst>
  </p:cSld>
  <p:clrMapOvr>
    <a:masterClrMapping/>
  </p:clrMapOvr>
  <p:extLst mod="1">
    <p:ext uri="{DCECCB84-F9BA-43D5-87BE-67443E8EF086}">
      <p15:sldGuideLst xmlns:p15="http://schemas.microsoft.com/office/powerpoint/2012/main">
        <p15:guide id="1" orient="horz" pos="32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Пользовательский макет">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78475CBB-FD74-499C-8823-E240DC6DC29B}"/>
              </a:ext>
            </a:extLst>
          </p:cNvPr>
          <p:cNvSpPr>
            <a:spLocks noGrp="1"/>
          </p:cNvSpPr>
          <p:nvPr>
            <p:ph type="pic" sz="quarter" idx="10"/>
          </p:nvPr>
        </p:nvSpPr>
        <p:spPr>
          <a:xfrm>
            <a:off x="0" y="0"/>
            <a:ext cx="18288000" cy="6850380"/>
          </a:xfrm>
        </p:spPr>
        <p:txBody>
          <a:bodyPr/>
          <a:lstStyle/>
          <a:p>
            <a:endParaRPr lang="ru-RU"/>
          </a:p>
        </p:txBody>
      </p:sp>
    </p:spTree>
    <p:extLst>
      <p:ext uri="{BB962C8B-B14F-4D97-AF65-F5344CB8AC3E}">
        <p14:creationId xmlns:p14="http://schemas.microsoft.com/office/powerpoint/2010/main" val="1139671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Пользовательский макет">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EF8021BB-1DC4-411A-8D7C-861A79386A21}"/>
              </a:ext>
            </a:extLst>
          </p:cNvPr>
          <p:cNvSpPr>
            <a:spLocks noGrp="1"/>
          </p:cNvSpPr>
          <p:nvPr>
            <p:ph type="pic" sz="quarter" idx="10"/>
          </p:nvPr>
        </p:nvSpPr>
        <p:spPr>
          <a:xfrm>
            <a:off x="0" y="0"/>
            <a:ext cx="10580688" cy="10288588"/>
          </a:xfrm>
        </p:spPr>
        <p:txBody>
          <a:bodyPr/>
          <a:lstStyle/>
          <a:p>
            <a:endParaRPr lang="ru-RU"/>
          </a:p>
        </p:txBody>
      </p:sp>
    </p:spTree>
    <p:extLst>
      <p:ext uri="{BB962C8B-B14F-4D97-AF65-F5344CB8AC3E}">
        <p14:creationId xmlns:p14="http://schemas.microsoft.com/office/powerpoint/2010/main" val="14439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0" y="5143500"/>
            <a:ext cx="18288000" cy="5145088"/>
          </a:xfrm>
        </p:spPr>
        <p:txBody>
          <a:bodyPr/>
          <a:lstStyle/>
          <a:p>
            <a:endParaRPr lang="ru-RU"/>
          </a:p>
        </p:txBody>
      </p:sp>
    </p:spTree>
    <p:extLst>
      <p:ext uri="{BB962C8B-B14F-4D97-AF65-F5344CB8AC3E}">
        <p14:creationId xmlns:p14="http://schemas.microsoft.com/office/powerpoint/2010/main" val="4043025620"/>
      </p:ext>
    </p:extLst>
  </p:cSld>
  <p:clrMapOvr>
    <a:masterClrMapping/>
  </p:clrMapOvr>
  <p:extLst>
    <p:ext uri="{DCECCB84-F9BA-43D5-87BE-67443E8EF086}">
      <p15:sldGuideLst xmlns:p15="http://schemas.microsoft.com/office/powerpoint/2012/main">
        <p15:guide id="1" orient="horz" pos="32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9144000" y="0"/>
            <a:ext cx="9144000" cy="10288588"/>
          </a:xfrm>
        </p:spPr>
        <p:txBody>
          <a:bodyPr/>
          <a:lstStyle/>
          <a:p>
            <a:endParaRPr lang="ru-RU"/>
          </a:p>
        </p:txBody>
      </p:sp>
    </p:spTree>
    <p:extLst>
      <p:ext uri="{BB962C8B-B14F-4D97-AF65-F5344CB8AC3E}">
        <p14:creationId xmlns:p14="http://schemas.microsoft.com/office/powerpoint/2010/main" val="3455635101"/>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0" y="-1588"/>
            <a:ext cx="9144000" cy="10288588"/>
          </a:xfrm>
        </p:spPr>
        <p:txBody>
          <a:bodyPr/>
          <a:lstStyle/>
          <a:p>
            <a:endParaRPr lang="ru-RU"/>
          </a:p>
        </p:txBody>
      </p:sp>
    </p:spTree>
    <p:extLst>
      <p:ext uri="{BB962C8B-B14F-4D97-AF65-F5344CB8AC3E}">
        <p14:creationId xmlns:p14="http://schemas.microsoft.com/office/powerpoint/2010/main" val="761204031"/>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0" y="-1588"/>
            <a:ext cx="9144000" cy="10288588"/>
          </a:xfrm>
        </p:spPr>
        <p:txBody>
          <a:bodyPr/>
          <a:lstStyle/>
          <a:p>
            <a:endParaRPr lang="ru-RU"/>
          </a:p>
        </p:txBody>
      </p:sp>
    </p:spTree>
    <p:extLst>
      <p:ext uri="{BB962C8B-B14F-4D97-AF65-F5344CB8AC3E}">
        <p14:creationId xmlns:p14="http://schemas.microsoft.com/office/powerpoint/2010/main" val="57990320"/>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9144000" y="-794"/>
            <a:ext cx="9144000" cy="10288588"/>
          </a:xfrm>
        </p:spPr>
        <p:txBody>
          <a:bodyPr/>
          <a:lstStyle/>
          <a:p>
            <a:endParaRPr lang="ru-RU"/>
          </a:p>
        </p:txBody>
      </p:sp>
    </p:spTree>
    <p:extLst>
      <p:ext uri="{BB962C8B-B14F-4D97-AF65-F5344CB8AC3E}">
        <p14:creationId xmlns:p14="http://schemas.microsoft.com/office/powerpoint/2010/main" val="3742088985"/>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9144000" y="-794"/>
            <a:ext cx="9144000" cy="5144294"/>
          </a:xfrm>
        </p:spPr>
        <p:txBody>
          <a:bodyPr/>
          <a:lstStyle/>
          <a:p>
            <a:endParaRPr lang="ru-RU"/>
          </a:p>
        </p:txBody>
      </p:sp>
      <p:sp>
        <p:nvSpPr>
          <p:cNvPr id="3" name="Рисунок 6">
            <a:extLst>
              <a:ext uri="{FF2B5EF4-FFF2-40B4-BE49-F238E27FC236}">
                <a16:creationId xmlns:a16="http://schemas.microsoft.com/office/drawing/2014/main" id="{53AD44CB-FEEC-46FB-8586-09192ED9F901}"/>
              </a:ext>
            </a:extLst>
          </p:cNvPr>
          <p:cNvSpPr>
            <a:spLocks noGrp="1"/>
          </p:cNvSpPr>
          <p:nvPr>
            <p:ph type="pic" sz="quarter" idx="11"/>
          </p:nvPr>
        </p:nvSpPr>
        <p:spPr>
          <a:xfrm>
            <a:off x="0" y="-794"/>
            <a:ext cx="9144000" cy="5144294"/>
          </a:xfrm>
        </p:spPr>
        <p:txBody>
          <a:bodyPr/>
          <a:lstStyle/>
          <a:p>
            <a:endParaRPr lang="ru-RU"/>
          </a:p>
        </p:txBody>
      </p:sp>
    </p:spTree>
    <p:extLst>
      <p:ext uri="{BB962C8B-B14F-4D97-AF65-F5344CB8AC3E}">
        <p14:creationId xmlns:p14="http://schemas.microsoft.com/office/powerpoint/2010/main" val="2223135681"/>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428D29F1-9E45-454A-A95E-D9417EF9F7F4}"/>
              </a:ext>
            </a:extLst>
          </p:cNvPr>
          <p:cNvSpPr>
            <a:spLocks noGrp="1"/>
          </p:cNvSpPr>
          <p:nvPr>
            <p:ph type="pic" sz="quarter" idx="10" hasCustomPrompt="1"/>
          </p:nvPr>
        </p:nvSpPr>
        <p:spPr>
          <a:xfrm>
            <a:off x="0" y="0"/>
            <a:ext cx="18288000" cy="10288588"/>
          </a:xfrm>
        </p:spPr>
        <p:txBody>
          <a:bodyPr/>
          <a:lstStyle>
            <a:lvl1pPr marL="0" marR="0" indent="0" algn="r" defTabSz="1371600" rtl="1" eaLnBrk="1" fontAlgn="auto" latinLnBrk="0" hangingPunct="1">
              <a:lnSpc>
                <a:spcPct val="90000"/>
              </a:lnSpc>
              <a:spcBef>
                <a:spcPts val="1500"/>
              </a:spcBef>
              <a:spcAft>
                <a:spcPts val="0"/>
              </a:spcAft>
              <a:buClrTx/>
              <a:buSzTx/>
              <a:buFont typeface="Arial" panose="020B0604020202020204" pitchFamily="34" charset="0"/>
              <a:buNone/>
              <a:tabLst/>
              <a:defRPr sz="2400">
                <a:latin typeface="Helvetica Neue W23 for SKY Reg" panose="020B0604020202020204" pitchFamily="34" charset="-78"/>
                <a:cs typeface="Helvetica Neue W23 for SKY Reg" panose="020B0604020202020204" pitchFamily="34" charset="-78"/>
              </a:defRPr>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ar-EG" dirty="0"/>
              <a:t>أضف صورة</a:t>
            </a:r>
            <a:endParaRPr lang="ru-RU" dirty="0"/>
          </a:p>
          <a:p>
            <a:endParaRPr lang="ru-RU" dirty="0"/>
          </a:p>
        </p:txBody>
      </p:sp>
    </p:spTree>
    <p:extLst>
      <p:ext uri="{BB962C8B-B14F-4D97-AF65-F5344CB8AC3E}">
        <p14:creationId xmlns:p14="http://schemas.microsoft.com/office/powerpoint/2010/main" val="276506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0" y="-1588"/>
            <a:ext cx="9144000" cy="10288588"/>
          </a:xfrm>
        </p:spPr>
        <p:txBody>
          <a:bodyPr/>
          <a:lstStyle/>
          <a:p>
            <a:endParaRPr lang="ru-RU"/>
          </a:p>
        </p:txBody>
      </p:sp>
      <p:sp>
        <p:nvSpPr>
          <p:cNvPr id="3" name="Рисунок 7">
            <a:extLst>
              <a:ext uri="{FF2B5EF4-FFF2-40B4-BE49-F238E27FC236}">
                <a16:creationId xmlns:a16="http://schemas.microsoft.com/office/drawing/2014/main" id="{427FCF67-E84D-4094-83C7-785547C94B1A}"/>
              </a:ext>
            </a:extLst>
          </p:cNvPr>
          <p:cNvSpPr>
            <a:spLocks noGrp="1"/>
          </p:cNvSpPr>
          <p:nvPr>
            <p:ph type="pic" sz="quarter" idx="11"/>
          </p:nvPr>
        </p:nvSpPr>
        <p:spPr>
          <a:xfrm>
            <a:off x="9144000" y="5144294"/>
            <a:ext cx="4627984" cy="5144294"/>
          </a:xfrm>
        </p:spPr>
        <p:txBody>
          <a:bodyPr/>
          <a:lstStyle/>
          <a:p>
            <a:endParaRPr lang="ru-RU"/>
          </a:p>
        </p:txBody>
      </p:sp>
      <p:sp>
        <p:nvSpPr>
          <p:cNvPr id="4" name="Рисунок 7">
            <a:extLst>
              <a:ext uri="{FF2B5EF4-FFF2-40B4-BE49-F238E27FC236}">
                <a16:creationId xmlns:a16="http://schemas.microsoft.com/office/drawing/2014/main" id="{5726B348-94DF-4728-833B-81B3F441D165}"/>
              </a:ext>
            </a:extLst>
          </p:cNvPr>
          <p:cNvSpPr>
            <a:spLocks noGrp="1"/>
          </p:cNvSpPr>
          <p:nvPr>
            <p:ph type="pic" sz="quarter" idx="12"/>
          </p:nvPr>
        </p:nvSpPr>
        <p:spPr>
          <a:xfrm>
            <a:off x="13771984" y="0"/>
            <a:ext cx="4516016" cy="5144294"/>
          </a:xfrm>
        </p:spPr>
        <p:txBody>
          <a:bodyPr/>
          <a:lstStyle/>
          <a:p>
            <a:endParaRPr lang="ru-RU" dirty="0"/>
          </a:p>
        </p:txBody>
      </p:sp>
    </p:spTree>
    <p:extLst>
      <p:ext uri="{BB962C8B-B14F-4D97-AF65-F5344CB8AC3E}">
        <p14:creationId xmlns:p14="http://schemas.microsoft.com/office/powerpoint/2010/main" val="2436638165"/>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Пользовательский макет">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47FC9363-73F3-49CC-941F-0DDBA10A0E10}"/>
              </a:ext>
            </a:extLst>
          </p:cNvPr>
          <p:cNvSpPr>
            <a:spLocks noGrp="1"/>
          </p:cNvSpPr>
          <p:nvPr>
            <p:ph type="pic" sz="quarter" idx="10"/>
          </p:nvPr>
        </p:nvSpPr>
        <p:spPr>
          <a:xfrm>
            <a:off x="5669513" y="2896137"/>
            <a:ext cx="2958535" cy="4134584"/>
          </a:xfrm>
        </p:spPr>
        <p:txBody>
          <a:bodyPr/>
          <a:lstStyle/>
          <a:p>
            <a:endParaRPr lang="ru-RU"/>
          </a:p>
        </p:txBody>
      </p:sp>
      <p:sp>
        <p:nvSpPr>
          <p:cNvPr id="6" name="Рисунок 7">
            <a:extLst>
              <a:ext uri="{FF2B5EF4-FFF2-40B4-BE49-F238E27FC236}">
                <a16:creationId xmlns:a16="http://schemas.microsoft.com/office/drawing/2014/main" id="{217172A1-4F4C-4595-AEF1-0432A0D128AD}"/>
              </a:ext>
            </a:extLst>
          </p:cNvPr>
          <p:cNvSpPr>
            <a:spLocks noGrp="1"/>
          </p:cNvSpPr>
          <p:nvPr>
            <p:ph type="pic" sz="quarter" idx="13"/>
          </p:nvPr>
        </p:nvSpPr>
        <p:spPr>
          <a:xfrm>
            <a:off x="9778129" y="2896137"/>
            <a:ext cx="2958535" cy="4134584"/>
          </a:xfrm>
        </p:spPr>
        <p:txBody>
          <a:bodyPr/>
          <a:lstStyle/>
          <a:p>
            <a:endParaRPr lang="ru-RU"/>
          </a:p>
        </p:txBody>
      </p:sp>
      <p:sp>
        <p:nvSpPr>
          <p:cNvPr id="9" name="Рисунок 7">
            <a:extLst>
              <a:ext uri="{FF2B5EF4-FFF2-40B4-BE49-F238E27FC236}">
                <a16:creationId xmlns:a16="http://schemas.microsoft.com/office/drawing/2014/main" id="{FD24E762-6C86-42A1-9058-C25F7F9E66A9}"/>
              </a:ext>
            </a:extLst>
          </p:cNvPr>
          <p:cNvSpPr>
            <a:spLocks noGrp="1"/>
          </p:cNvSpPr>
          <p:nvPr>
            <p:ph type="pic" sz="quarter" idx="15"/>
          </p:nvPr>
        </p:nvSpPr>
        <p:spPr>
          <a:xfrm>
            <a:off x="1560897" y="2896137"/>
            <a:ext cx="2958535" cy="4134584"/>
          </a:xfrm>
        </p:spPr>
        <p:txBody>
          <a:bodyPr/>
          <a:lstStyle/>
          <a:p>
            <a:endParaRPr lang="ru-RU"/>
          </a:p>
        </p:txBody>
      </p:sp>
      <p:sp>
        <p:nvSpPr>
          <p:cNvPr id="10" name="Рисунок 7">
            <a:extLst>
              <a:ext uri="{FF2B5EF4-FFF2-40B4-BE49-F238E27FC236}">
                <a16:creationId xmlns:a16="http://schemas.microsoft.com/office/drawing/2014/main" id="{92FBF64B-AFD9-4367-A1A5-95A6A107ABA0}"/>
              </a:ext>
            </a:extLst>
          </p:cNvPr>
          <p:cNvSpPr>
            <a:spLocks noGrp="1"/>
          </p:cNvSpPr>
          <p:nvPr>
            <p:ph type="pic" sz="quarter" idx="16"/>
          </p:nvPr>
        </p:nvSpPr>
        <p:spPr>
          <a:xfrm>
            <a:off x="13886745" y="2896137"/>
            <a:ext cx="2958535" cy="4134584"/>
          </a:xfrm>
        </p:spPr>
        <p:txBody>
          <a:bodyPr/>
          <a:lstStyle/>
          <a:p>
            <a:endParaRPr lang="ru-RU"/>
          </a:p>
        </p:txBody>
      </p:sp>
    </p:spTree>
    <p:extLst>
      <p:ext uri="{BB962C8B-B14F-4D97-AF65-F5344CB8AC3E}">
        <p14:creationId xmlns:p14="http://schemas.microsoft.com/office/powerpoint/2010/main" val="4103907097"/>
      </p:ext>
    </p:extLst>
  </p:cSld>
  <p:clrMapOvr>
    <a:masterClrMapping/>
  </p:clrMapOvr>
  <p:extLst mod="1">
    <p:ext uri="{DCECCB84-F9BA-43D5-87BE-67443E8EF086}">
      <p15:sldGuideLst xmlns:p15="http://schemas.microsoft.com/office/powerpoint/2012/main">
        <p15:guide id="1" orient="horz" pos="32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Пользовательский макет">
    <p:spTree>
      <p:nvGrpSpPr>
        <p:cNvPr id="1" name=""/>
        <p:cNvGrpSpPr/>
        <p:nvPr/>
      </p:nvGrpSpPr>
      <p:grpSpPr>
        <a:xfrm>
          <a:off x="0" y="0"/>
          <a:ext cx="0" cy="0"/>
          <a:chOff x="0" y="0"/>
          <a:chExt cx="0" cy="0"/>
        </a:xfrm>
      </p:grpSpPr>
      <p:sp>
        <p:nvSpPr>
          <p:cNvPr id="13" name="Рисунок 12">
            <a:extLst>
              <a:ext uri="{FF2B5EF4-FFF2-40B4-BE49-F238E27FC236}">
                <a16:creationId xmlns:a16="http://schemas.microsoft.com/office/drawing/2014/main" id="{D076721B-A11E-408D-9F81-B1E6453E7342}"/>
              </a:ext>
            </a:extLst>
          </p:cNvPr>
          <p:cNvSpPr>
            <a:spLocks noGrp="1"/>
          </p:cNvSpPr>
          <p:nvPr>
            <p:ph type="pic" sz="quarter" idx="10"/>
          </p:nvPr>
        </p:nvSpPr>
        <p:spPr>
          <a:xfrm>
            <a:off x="5485575" y="893584"/>
            <a:ext cx="3207230" cy="3207232"/>
          </a:xfrm>
        </p:spPr>
        <p:txBody>
          <a:bodyPr/>
          <a:lstStyle/>
          <a:p>
            <a:endParaRPr lang="ru-RU"/>
          </a:p>
        </p:txBody>
      </p:sp>
      <p:sp>
        <p:nvSpPr>
          <p:cNvPr id="16" name="Рисунок 12">
            <a:extLst>
              <a:ext uri="{FF2B5EF4-FFF2-40B4-BE49-F238E27FC236}">
                <a16:creationId xmlns:a16="http://schemas.microsoft.com/office/drawing/2014/main" id="{C563B6D3-A48F-4E84-AF4E-EE478DE5C193}"/>
              </a:ext>
            </a:extLst>
          </p:cNvPr>
          <p:cNvSpPr>
            <a:spLocks noGrp="1"/>
          </p:cNvSpPr>
          <p:nvPr>
            <p:ph type="pic" sz="quarter" idx="13"/>
          </p:nvPr>
        </p:nvSpPr>
        <p:spPr>
          <a:xfrm>
            <a:off x="5485575" y="6343169"/>
            <a:ext cx="3207230" cy="3207232"/>
          </a:xfrm>
        </p:spPr>
        <p:txBody>
          <a:bodyPr/>
          <a:lstStyle/>
          <a:p>
            <a:endParaRPr lang="ru-RU"/>
          </a:p>
        </p:txBody>
      </p:sp>
      <p:sp>
        <p:nvSpPr>
          <p:cNvPr id="14" name="Рисунок 12">
            <a:extLst>
              <a:ext uri="{FF2B5EF4-FFF2-40B4-BE49-F238E27FC236}">
                <a16:creationId xmlns:a16="http://schemas.microsoft.com/office/drawing/2014/main" id="{91E5C435-8AE1-4557-A586-E19D41E10A9B}"/>
              </a:ext>
            </a:extLst>
          </p:cNvPr>
          <p:cNvSpPr>
            <a:spLocks noGrp="1"/>
          </p:cNvSpPr>
          <p:nvPr>
            <p:ph type="pic" sz="quarter" idx="11"/>
          </p:nvPr>
        </p:nvSpPr>
        <p:spPr>
          <a:xfrm>
            <a:off x="9869796" y="893584"/>
            <a:ext cx="3207230" cy="3207232"/>
          </a:xfrm>
        </p:spPr>
        <p:txBody>
          <a:bodyPr/>
          <a:lstStyle/>
          <a:p>
            <a:endParaRPr lang="ru-RU"/>
          </a:p>
        </p:txBody>
      </p:sp>
      <p:sp>
        <p:nvSpPr>
          <p:cNvPr id="15" name="Рисунок 12">
            <a:extLst>
              <a:ext uri="{FF2B5EF4-FFF2-40B4-BE49-F238E27FC236}">
                <a16:creationId xmlns:a16="http://schemas.microsoft.com/office/drawing/2014/main" id="{3DE1DC51-D400-4D0E-96DA-045F8832E33B}"/>
              </a:ext>
            </a:extLst>
          </p:cNvPr>
          <p:cNvSpPr>
            <a:spLocks noGrp="1"/>
          </p:cNvSpPr>
          <p:nvPr>
            <p:ph type="pic" sz="quarter" idx="12"/>
          </p:nvPr>
        </p:nvSpPr>
        <p:spPr>
          <a:xfrm>
            <a:off x="14254019" y="893584"/>
            <a:ext cx="3207230" cy="3207232"/>
          </a:xfrm>
        </p:spPr>
        <p:txBody>
          <a:bodyPr/>
          <a:lstStyle/>
          <a:p>
            <a:endParaRPr lang="ru-RU"/>
          </a:p>
        </p:txBody>
      </p:sp>
      <p:sp>
        <p:nvSpPr>
          <p:cNvPr id="17" name="Рисунок 12">
            <a:extLst>
              <a:ext uri="{FF2B5EF4-FFF2-40B4-BE49-F238E27FC236}">
                <a16:creationId xmlns:a16="http://schemas.microsoft.com/office/drawing/2014/main" id="{5912FAA1-2855-4E2E-BFCA-E30FDAA24F4E}"/>
              </a:ext>
            </a:extLst>
          </p:cNvPr>
          <p:cNvSpPr>
            <a:spLocks noGrp="1"/>
          </p:cNvSpPr>
          <p:nvPr>
            <p:ph type="pic" sz="quarter" idx="14"/>
          </p:nvPr>
        </p:nvSpPr>
        <p:spPr>
          <a:xfrm>
            <a:off x="9869796" y="6343169"/>
            <a:ext cx="3207230" cy="3207232"/>
          </a:xfrm>
        </p:spPr>
        <p:txBody>
          <a:bodyPr/>
          <a:lstStyle/>
          <a:p>
            <a:endParaRPr lang="ru-RU"/>
          </a:p>
        </p:txBody>
      </p:sp>
      <p:sp>
        <p:nvSpPr>
          <p:cNvPr id="18" name="Рисунок 12">
            <a:extLst>
              <a:ext uri="{FF2B5EF4-FFF2-40B4-BE49-F238E27FC236}">
                <a16:creationId xmlns:a16="http://schemas.microsoft.com/office/drawing/2014/main" id="{0B8CA2D6-4E99-476C-82DF-30EFDB7D1B4A}"/>
              </a:ext>
            </a:extLst>
          </p:cNvPr>
          <p:cNvSpPr>
            <a:spLocks noGrp="1"/>
          </p:cNvSpPr>
          <p:nvPr>
            <p:ph type="pic" sz="quarter" idx="15"/>
          </p:nvPr>
        </p:nvSpPr>
        <p:spPr>
          <a:xfrm>
            <a:off x="14254019" y="6343169"/>
            <a:ext cx="3207230" cy="3207232"/>
          </a:xfrm>
        </p:spPr>
        <p:txBody>
          <a:bodyPr/>
          <a:lstStyle/>
          <a:p>
            <a:endParaRPr lang="ru-RU"/>
          </a:p>
        </p:txBody>
      </p:sp>
      <p:sp>
        <p:nvSpPr>
          <p:cNvPr id="8" name="Рисунок 12">
            <a:extLst>
              <a:ext uri="{FF2B5EF4-FFF2-40B4-BE49-F238E27FC236}">
                <a16:creationId xmlns:a16="http://schemas.microsoft.com/office/drawing/2014/main" id="{C563B6D3-A48F-4E84-AF4E-EE478DE5C193}"/>
              </a:ext>
            </a:extLst>
          </p:cNvPr>
          <p:cNvSpPr>
            <a:spLocks noGrp="1"/>
          </p:cNvSpPr>
          <p:nvPr>
            <p:ph type="pic" sz="quarter" idx="16"/>
          </p:nvPr>
        </p:nvSpPr>
        <p:spPr>
          <a:xfrm>
            <a:off x="1101352" y="6343169"/>
            <a:ext cx="3207230" cy="3207232"/>
          </a:xfrm>
        </p:spPr>
        <p:txBody>
          <a:bodyPr/>
          <a:lstStyle/>
          <a:p>
            <a:endParaRPr lang="ru-RU"/>
          </a:p>
        </p:txBody>
      </p:sp>
    </p:spTree>
    <p:extLst>
      <p:ext uri="{BB962C8B-B14F-4D97-AF65-F5344CB8AC3E}">
        <p14:creationId xmlns:p14="http://schemas.microsoft.com/office/powerpoint/2010/main" val="658188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410AB1F9-B215-4D68-A93E-38249D8011F2}"/>
              </a:ext>
            </a:extLst>
          </p:cNvPr>
          <p:cNvSpPr>
            <a:spLocks noGrp="1"/>
          </p:cNvSpPr>
          <p:nvPr>
            <p:ph type="pic" sz="quarter" idx="10"/>
          </p:nvPr>
        </p:nvSpPr>
        <p:spPr>
          <a:xfrm>
            <a:off x="5245979" y="2387681"/>
            <a:ext cx="3508686" cy="3508686"/>
          </a:xfrm>
          <a:custGeom>
            <a:avLst/>
            <a:gdLst>
              <a:gd name="connsiteX0" fmla="*/ 1754342 w 3508686"/>
              <a:gd name="connsiteY0" fmla="*/ 0 h 3508686"/>
              <a:gd name="connsiteX1" fmla="*/ 3508686 w 3508686"/>
              <a:gd name="connsiteY1" fmla="*/ 1754345 h 3508686"/>
              <a:gd name="connsiteX2" fmla="*/ 1754345 w 3508686"/>
              <a:gd name="connsiteY2" fmla="*/ 3508686 h 3508686"/>
              <a:gd name="connsiteX3" fmla="*/ 0 w 3508686"/>
              <a:gd name="connsiteY3" fmla="*/ 1754342 h 3508686"/>
            </a:gdLst>
            <a:ahLst/>
            <a:cxnLst>
              <a:cxn ang="0">
                <a:pos x="connsiteX0" y="connsiteY0"/>
              </a:cxn>
              <a:cxn ang="0">
                <a:pos x="connsiteX1" y="connsiteY1"/>
              </a:cxn>
              <a:cxn ang="0">
                <a:pos x="connsiteX2" y="connsiteY2"/>
              </a:cxn>
              <a:cxn ang="0">
                <a:pos x="connsiteX3" y="connsiteY3"/>
              </a:cxn>
            </a:cxnLst>
            <a:rect l="l" t="t" r="r" b="b"/>
            <a:pathLst>
              <a:path w="3508686" h="3508686">
                <a:moveTo>
                  <a:pt x="1754342" y="0"/>
                </a:moveTo>
                <a:lnTo>
                  <a:pt x="3508686" y="1754345"/>
                </a:lnTo>
                <a:lnTo>
                  <a:pt x="1754345" y="3508686"/>
                </a:lnTo>
                <a:lnTo>
                  <a:pt x="0" y="1754342"/>
                </a:lnTo>
                <a:close/>
              </a:path>
            </a:pathLst>
          </a:custGeom>
        </p:spPr>
        <p:txBody>
          <a:bodyPr wrap="square">
            <a:noAutofit/>
          </a:bodyPr>
          <a:lstStyle/>
          <a:p>
            <a:endParaRPr lang="ru-RU"/>
          </a:p>
        </p:txBody>
      </p:sp>
      <p:sp>
        <p:nvSpPr>
          <p:cNvPr id="10" name="Рисунок 9">
            <a:extLst>
              <a:ext uri="{FF2B5EF4-FFF2-40B4-BE49-F238E27FC236}">
                <a16:creationId xmlns:a16="http://schemas.microsoft.com/office/drawing/2014/main" id="{79110C43-EC87-4E63-B8BE-CD634CD9B5B4}"/>
              </a:ext>
            </a:extLst>
          </p:cNvPr>
          <p:cNvSpPr>
            <a:spLocks noGrp="1"/>
          </p:cNvSpPr>
          <p:nvPr>
            <p:ph type="pic" sz="quarter" idx="11"/>
          </p:nvPr>
        </p:nvSpPr>
        <p:spPr>
          <a:xfrm>
            <a:off x="9350619" y="2387681"/>
            <a:ext cx="3508686" cy="3508686"/>
          </a:xfrm>
          <a:custGeom>
            <a:avLst/>
            <a:gdLst>
              <a:gd name="connsiteX0" fmla="*/ 1754342 w 3508686"/>
              <a:gd name="connsiteY0" fmla="*/ 0 h 3508686"/>
              <a:gd name="connsiteX1" fmla="*/ 3508686 w 3508686"/>
              <a:gd name="connsiteY1" fmla="*/ 1754345 h 3508686"/>
              <a:gd name="connsiteX2" fmla="*/ 1754345 w 3508686"/>
              <a:gd name="connsiteY2" fmla="*/ 3508686 h 3508686"/>
              <a:gd name="connsiteX3" fmla="*/ 0 w 3508686"/>
              <a:gd name="connsiteY3" fmla="*/ 1754342 h 3508686"/>
            </a:gdLst>
            <a:ahLst/>
            <a:cxnLst>
              <a:cxn ang="0">
                <a:pos x="connsiteX0" y="connsiteY0"/>
              </a:cxn>
              <a:cxn ang="0">
                <a:pos x="connsiteX1" y="connsiteY1"/>
              </a:cxn>
              <a:cxn ang="0">
                <a:pos x="connsiteX2" y="connsiteY2"/>
              </a:cxn>
              <a:cxn ang="0">
                <a:pos x="connsiteX3" y="connsiteY3"/>
              </a:cxn>
            </a:cxnLst>
            <a:rect l="l" t="t" r="r" b="b"/>
            <a:pathLst>
              <a:path w="3508686" h="3508686">
                <a:moveTo>
                  <a:pt x="1754342" y="0"/>
                </a:moveTo>
                <a:lnTo>
                  <a:pt x="3508686" y="1754345"/>
                </a:lnTo>
                <a:lnTo>
                  <a:pt x="1754345" y="3508686"/>
                </a:lnTo>
                <a:lnTo>
                  <a:pt x="0" y="1754342"/>
                </a:lnTo>
                <a:close/>
              </a:path>
            </a:pathLst>
          </a:custGeom>
        </p:spPr>
        <p:txBody>
          <a:bodyPr wrap="square">
            <a:noAutofit/>
          </a:bodyPr>
          <a:lstStyle/>
          <a:p>
            <a:endParaRPr lang="ru-RU"/>
          </a:p>
        </p:txBody>
      </p:sp>
      <p:sp>
        <p:nvSpPr>
          <p:cNvPr id="11" name="Рисунок 10">
            <a:extLst>
              <a:ext uri="{FF2B5EF4-FFF2-40B4-BE49-F238E27FC236}">
                <a16:creationId xmlns:a16="http://schemas.microsoft.com/office/drawing/2014/main" id="{6A994E8D-A640-466B-901D-14153F3C9B3F}"/>
              </a:ext>
            </a:extLst>
          </p:cNvPr>
          <p:cNvSpPr>
            <a:spLocks noGrp="1"/>
          </p:cNvSpPr>
          <p:nvPr>
            <p:ph type="pic" sz="quarter" idx="12"/>
          </p:nvPr>
        </p:nvSpPr>
        <p:spPr>
          <a:xfrm>
            <a:off x="13455259" y="2387681"/>
            <a:ext cx="3508686" cy="3508686"/>
          </a:xfrm>
          <a:custGeom>
            <a:avLst/>
            <a:gdLst>
              <a:gd name="connsiteX0" fmla="*/ 1754342 w 3508686"/>
              <a:gd name="connsiteY0" fmla="*/ 0 h 3508686"/>
              <a:gd name="connsiteX1" fmla="*/ 3508686 w 3508686"/>
              <a:gd name="connsiteY1" fmla="*/ 1754345 h 3508686"/>
              <a:gd name="connsiteX2" fmla="*/ 1754345 w 3508686"/>
              <a:gd name="connsiteY2" fmla="*/ 3508686 h 3508686"/>
              <a:gd name="connsiteX3" fmla="*/ 0 w 3508686"/>
              <a:gd name="connsiteY3" fmla="*/ 1754342 h 3508686"/>
            </a:gdLst>
            <a:ahLst/>
            <a:cxnLst>
              <a:cxn ang="0">
                <a:pos x="connsiteX0" y="connsiteY0"/>
              </a:cxn>
              <a:cxn ang="0">
                <a:pos x="connsiteX1" y="connsiteY1"/>
              </a:cxn>
              <a:cxn ang="0">
                <a:pos x="connsiteX2" y="connsiteY2"/>
              </a:cxn>
              <a:cxn ang="0">
                <a:pos x="connsiteX3" y="connsiteY3"/>
              </a:cxn>
            </a:cxnLst>
            <a:rect l="l" t="t" r="r" b="b"/>
            <a:pathLst>
              <a:path w="3508686" h="3508686">
                <a:moveTo>
                  <a:pt x="1754342" y="0"/>
                </a:moveTo>
                <a:lnTo>
                  <a:pt x="3508686" y="1754345"/>
                </a:lnTo>
                <a:lnTo>
                  <a:pt x="1754345" y="3508686"/>
                </a:lnTo>
                <a:lnTo>
                  <a:pt x="0" y="1754342"/>
                </a:lnTo>
                <a:close/>
              </a:path>
            </a:pathLst>
          </a:custGeom>
        </p:spPr>
        <p:txBody>
          <a:bodyPr wrap="square">
            <a:noAutofit/>
          </a:bodyPr>
          <a:lstStyle/>
          <a:p>
            <a:endParaRPr lang="ru-RU"/>
          </a:p>
        </p:txBody>
      </p:sp>
    </p:spTree>
    <p:extLst>
      <p:ext uri="{BB962C8B-B14F-4D97-AF65-F5344CB8AC3E}">
        <p14:creationId xmlns:p14="http://schemas.microsoft.com/office/powerpoint/2010/main" val="970599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410AB1F9-B215-4D68-A93E-38249D8011F2}"/>
              </a:ext>
            </a:extLst>
          </p:cNvPr>
          <p:cNvSpPr>
            <a:spLocks noGrp="1"/>
          </p:cNvSpPr>
          <p:nvPr>
            <p:ph type="pic" sz="quarter" idx="10"/>
          </p:nvPr>
        </p:nvSpPr>
        <p:spPr>
          <a:xfrm>
            <a:off x="1181199" y="3380664"/>
            <a:ext cx="3508686" cy="3508686"/>
          </a:xfrm>
          <a:custGeom>
            <a:avLst/>
            <a:gdLst>
              <a:gd name="connsiteX0" fmla="*/ 1754342 w 3508686"/>
              <a:gd name="connsiteY0" fmla="*/ 0 h 3508686"/>
              <a:gd name="connsiteX1" fmla="*/ 3508686 w 3508686"/>
              <a:gd name="connsiteY1" fmla="*/ 1754345 h 3508686"/>
              <a:gd name="connsiteX2" fmla="*/ 1754345 w 3508686"/>
              <a:gd name="connsiteY2" fmla="*/ 3508686 h 3508686"/>
              <a:gd name="connsiteX3" fmla="*/ 0 w 3508686"/>
              <a:gd name="connsiteY3" fmla="*/ 1754342 h 3508686"/>
            </a:gdLst>
            <a:ahLst/>
            <a:cxnLst>
              <a:cxn ang="0">
                <a:pos x="connsiteX0" y="connsiteY0"/>
              </a:cxn>
              <a:cxn ang="0">
                <a:pos x="connsiteX1" y="connsiteY1"/>
              </a:cxn>
              <a:cxn ang="0">
                <a:pos x="connsiteX2" y="connsiteY2"/>
              </a:cxn>
              <a:cxn ang="0">
                <a:pos x="connsiteX3" y="connsiteY3"/>
              </a:cxn>
            </a:cxnLst>
            <a:rect l="l" t="t" r="r" b="b"/>
            <a:pathLst>
              <a:path w="3508686" h="3508686">
                <a:moveTo>
                  <a:pt x="1754342" y="0"/>
                </a:moveTo>
                <a:lnTo>
                  <a:pt x="3508686" y="1754345"/>
                </a:lnTo>
                <a:lnTo>
                  <a:pt x="1754345" y="3508686"/>
                </a:lnTo>
                <a:lnTo>
                  <a:pt x="0" y="1754342"/>
                </a:lnTo>
                <a:close/>
              </a:path>
            </a:pathLst>
          </a:custGeom>
        </p:spPr>
        <p:txBody>
          <a:bodyPr wrap="square">
            <a:noAutofit/>
          </a:bodyPr>
          <a:lstStyle/>
          <a:p>
            <a:endParaRPr lang="ru-RU"/>
          </a:p>
        </p:txBody>
      </p:sp>
      <p:sp>
        <p:nvSpPr>
          <p:cNvPr id="10" name="Рисунок 9">
            <a:extLst>
              <a:ext uri="{FF2B5EF4-FFF2-40B4-BE49-F238E27FC236}">
                <a16:creationId xmlns:a16="http://schemas.microsoft.com/office/drawing/2014/main" id="{79110C43-EC87-4E63-B8BE-CD634CD9B5B4}"/>
              </a:ext>
            </a:extLst>
          </p:cNvPr>
          <p:cNvSpPr>
            <a:spLocks noGrp="1"/>
          </p:cNvSpPr>
          <p:nvPr>
            <p:ph type="pic" sz="quarter" idx="11"/>
          </p:nvPr>
        </p:nvSpPr>
        <p:spPr>
          <a:xfrm>
            <a:off x="5295999" y="3390745"/>
            <a:ext cx="3508686" cy="3508686"/>
          </a:xfrm>
          <a:custGeom>
            <a:avLst/>
            <a:gdLst>
              <a:gd name="connsiteX0" fmla="*/ 1754342 w 3508686"/>
              <a:gd name="connsiteY0" fmla="*/ 0 h 3508686"/>
              <a:gd name="connsiteX1" fmla="*/ 3508686 w 3508686"/>
              <a:gd name="connsiteY1" fmla="*/ 1754345 h 3508686"/>
              <a:gd name="connsiteX2" fmla="*/ 1754345 w 3508686"/>
              <a:gd name="connsiteY2" fmla="*/ 3508686 h 3508686"/>
              <a:gd name="connsiteX3" fmla="*/ 0 w 3508686"/>
              <a:gd name="connsiteY3" fmla="*/ 1754342 h 3508686"/>
            </a:gdLst>
            <a:ahLst/>
            <a:cxnLst>
              <a:cxn ang="0">
                <a:pos x="connsiteX0" y="connsiteY0"/>
              </a:cxn>
              <a:cxn ang="0">
                <a:pos x="connsiteX1" y="connsiteY1"/>
              </a:cxn>
              <a:cxn ang="0">
                <a:pos x="connsiteX2" y="connsiteY2"/>
              </a:cxn>
              <a:cxn ang="0">
                <a:pos x="connsiteX3" y="connsiteY3"/>
              </a:cxn>
            </a:cxnLst>
            <a:rect l="l" t="t" r="r" b="b"/>
            <a:pathLst>
              <a:path w="3508686" h="3508686">
                <a:moveTo>
                  <a:pt x="1754342" y="0"/>
                </a:moveTo>
                <a:lnTo>
                  <a:pt x="3508686" y="1754345"/>
                </a:lnTo>
                <a:lnTo>
                  <a:pt x="1754345" y="3508686"/>
                </a:lnTo>
                <a:lnTo>
                  <a:pt x="0" y="1754342"/>
                </a:lnTo>
                <a:close/>
              </a:path>
            </a:pathLst>
          </a:custGeom>
        </p:spPr>
        <p:txBody>
          <a:bodyPr wrap="square">
            <a:noAutofit/>
          </a:bodyPr>
          <a:lstStyle/>
          <a:p>
            <a:endParaRPr lang="ru-RU"/>
          </a:p>
        </p:txBody>
      </p:sp>
      <p:sp>
        <p:nvSpPr>
          <p:cNvPr id="11" name="Рисунок 10">
            <a:extLst>
              <a:ext uri="{FF2B5EF4-FFF2-40B4-BE49-F238E27FC236}">
                <a16:creationId xmlns:a16="http://schemas.microsoft.com/office/drawing/2014/main" id="{6A994E8D-A640-466B-901D-14153F3C9B3F}"/>
              </a:ext>
            </a:extLst>
          </p:cNvPr>
          <p:cNvSpPr>
            <a:spLocks noGrp="1"/>
          </p:cNvSpPr>
          <p:nvPr>
            <p:ph type="pic" sz="quarter" idx="12"/>
          </p:nvPr>
        </p:nvSpPr>
        <p:spPr>
          <a:xfrm>
            <a:off x="13525599" y="3380664"/>
            <a:ext cx="3508686" cy="3508686"/>
          </a:xfrm>
          <a:custGeom>
            <a:avLst/>
            <a:gdLst>
              <a:gd name="connsiteX0" fmla="*/ 1754342 w 3508686"/>
              <a:gd name="connsiteY0" fmla="*/ 0 h 3508686"/>
              <a:gd name="connsiteX1" fmla="*/ 3508686 w 3508686"/>
              <a:gd name="connsiteY1" fmla="*/ 1754345 h 3508686"/>
              <a:gd name="connsiteX2" fmla="*/ 1754345 w 3508686"/>
              <a:gd name="connsiteY2" fmla="*/ 3508686 h 3508686"/>
              <a:gd name="connsiteX3" fmla="*/ 0 w 3508686"/>
              <a:gd name="connsiteY3" fmla="*/ 1754342 h 3508686"/>
            </a:gdLst>
            <a:ahLst/>
            <a:cxnLst>
              <a:cxn ang="0">
                <a:pos x="connsiteX0" y="connsiteY0"/>
              </a:cxn>
              <a:cxn ang="0">
                <a:pos x="connsiteX1" y="connsiteY1"/>
              </a:cxn>
              <a:cxn ang="0">
                <a:pos x="connsiteX2" y="connsiteY2"/>
              </a:cxn>
              <a:cxn ang="0">
                <a:pos x="connsiteX3" y="connsiteY3"/>
              </a:cxn>
            </a:cxnLst>
            <a:rect l="l" t="t" r="r" b="b"/>
            <a:pathLst>
              <a:path w="3508686" h="3508686">
                <a:moveTo>
                  <a:pt x="1754342" y="0"/>
                </a:moveTo>
                <a:lnTo>
                  <a:pt x="3508686" y="1754345"/>
                </a:lnTo>
                <a:lnTo>
                  <a:pt x="1754345" y="3508686"/>
                </a:lnTo>
                <a:lnTo>
                  <a:pt x="0" y="1754342"/>
                </a:lnTo>
                <a:close/>
              </a:path>
            </a:pathLst>
          </a:custGeom>
        </p:spPr>
        <p:txBody>
          <a:bodyPr wrap="square">
            <a:noAutofit/>
          </a:bodyPr>
          <a:lstStyle/>
          <a:p>
            <a:endParaRPr lang="ru-RU"/>
          </a:p>
        </p:txBody>
      </p:sp>
      <p:sp>
        <p:nvSpPr>
          <p:cNvPr id="6" name="Рисунок 5">
            <a:extLst>
              <a:ext uri="{FF2B5EF4-FFF2-40B4-BE49-F238E27FC236}">
                <a16:creationId xmlns:a16="http://schemas.microsoft.com/office/drawing/2014/main" id="{216E89BB-D549-46EB-A09D-1329636D7376}"/>
              </a:ext>
            </a:extLst>
          </p:cNvPr>
          <p:cNvSpPr>
            <a:spLocks noGrp="1"/>
          </p:cNvSpPr>
          <p:nvPr>
            <p:ph type="pic" sz="quarter" idx="14"/>
          </p:nvPr>
        </p:nvSpPr>
        <p:spPr>
          <a:xfrm>
            <a:off x="9410799" y="3380664"/>
            <a:ext cx="3508686" cy="3508686"/>
          </a:xfrm>
          <a:custGeom>
            <a:avLst/>
            <a:gdLst>
              <a:gd name="connsiteX0" fmla="*/ 1754342 w 3508686"/>
              <a:gd name="connsiteY0" fmla="*/ 0 h 3508686"/>
              <a:gd name="connsiteX1" fmla="*/ 3508686 w 3508686"/>
              <a:gd name="connsiteY1" fmla="*/ 1754345 h 3508686"/>
              <a:gd name="connsiteX2" fmla="*/ 1754345 w 3508686"/>
              <a:gd name="connsiteY2" fmla="*/ 3508686 h 3508686"/>
              <a:gd name="connsiteX3" fmla="*/ 0 w 3508686"/>
              <a:gd name="connsiteY3" fmla="*/ 1754342 h 3508686"/>
            </a:gdLst>
            <a:ahLst/>
            <a:cxnLst>
              <a:cxn ang="0">
                <a:pos x="connsiteX0" y="connsiteY0"/>
              </a:cxn>
              <a:cxn ang="0">
                <a:pos x="connsiteX1" y="connsiteY1"/>
              </a:cxn>
              <a:cxn ang="0">
                <a:pos x="connsiteX2" y="connsiteY2"/>
              </a:cxn>
              <a:cxn ang="0">
                <a:pos x="connsiteX3" y="connsiteY3"/>
              </a:cxn>
            </a:cxnLst>
            <a:rect l="l" t="t" r="r" b="b"/>
            <a:pathLst>
              <a:path w="3508686" h="3508686">
                <a:moveTo>
                  <a:pt x="1754342" y="0"/>
                </a:moveTo>
                <a:lnTo>
                  <a:pt x="3508686" y="1754345"/>
                </a:lnTo>
                <a:lnTo>
                  <a:pt x="1754345" y="3508686"/>
                </a:lnTo>
                <a:lnTo>
                  <a:pt x="0" y="1754342"/>
                </a:lnTo>
                <a:close/>
              </a:path>
            </a:pathLst>
          </a:custGeom>
        </p:spPr>
        <p:txBody>
          <a:bodyPr wrap="square">
            <a:noAutofit/>
          </a:bodyPr>
          <a:lstStyle/>
          <a:p>
            <a:endParaRPr lang="ru-RU"/>
          </a:p>
        </p:txBody>
      </p:sp>
    </p:spTree>
    <p:extLst>
      <p:ext uri="{BB962C8B-B14F-4D97-AF65-F5344CB8AC3E}">
        <p14:creationId xmlns:p14="http://schemas.microsoft.com/office/powerpoint/2010/main" val="1525073854"/>
      </p:ext>
    </p:extLst>
  </p:cSld>
  <p:clrMapOvr>
    <a:masterClrMapping/>
  </p:clrMapOvr>
  <p:extLst mod="1">
    <p:ext uri="{DCECCB84-F9BA-43D5-87BE-67443E8EF086}">
      <p15:sldGuideLst xmlns:p15="http://schemas.microsoft.com/office/powerpoint/2012/main">
        <p15:guide id="1" orient="horz" pos="324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9" name="Рисунок 3">
            <a:extLst>
              <a:ext uri="{FF2B5EF4-FFF2-40B4-BE49-F238E27FC236}">
                <a16:creationId xmlns:a16="http://schemas.microsoft.com/office/drawing/2014/main" id="{C4B6B553-D67C-4418-8096-D8738A9BF358}"/>
              </a:ext>
            </a:extLst>
          </p:cNvPr>
          <p:cNvSpPr>
            <a:spLocks noGrp="1"/>
          </p:cNvSpPr>
          <p:nvPr>
            <p:ph type="pic" sz="quarter" idx="11"/>
          </p:nvPr>
        </p:nvSpPr>
        <p:spPr>
          <a:xfrm>
            <a:off x="6095841" y="1198563"/>
            <a:ext cx="6096318" cy="8005762"/>
          </a:xfrm>
        </p:spPr>
        <p:txBody>
          <a:bodyPr/>
          <a:lstStyle/>
          <a:p>
            <a:endParaRPr lang="ru-RU"/>
          </a:p>
        </p:txBody>
      </p:sp>
    </p:spTree>
    <p:extLst>
      <p:ext uri="{BB962C8B-B14F-4D97-AF65-F5344CB8AC3E}">
        <p14:creationId xmlns:p14="http://schemas.microsoft.com/office/powerpoint/2010/main" val="367821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14" name="Рисунок 13">
            <a:extLst>
              <a:ext uri="{FF2B5EF4-FFF2-40B4-BE49-F238E27FC236}">
                <a16:creationId xmlns:a16="http://schemas.microsoft.com/office/drawing/2014/main" id="{7C2F842F-3D39-4EB1-A4C9-87B92A6EB83C}"/>
              </a:ext>
            </a:extLst>
          </p:cNvPr>
          <p:cNvSpPr>
            <a:spLocks noGrp="1"/>
          </p:cNvSpPr>
          <p:nvPr>
            <p:ph type="pic" sz="quarter" idx="13" hasCustomPrompt="1"/>
          </p:nvPr>
        </p:nvSpPr>
        <p:spPr>
          <a:xfrm>
            <a:off x="9296896" y="3251284"/>
            <a:ext cx="3767446" cy="3767446"/>
          </a:xfrm>
          <a:custGeom>
            <a:avLst/>
            <a:gdLst>
              <a:gd name="connsiteX0" fmla="*/ 1883723 w 3767446"/>
              <a:gd name="connsiteY0" fmla="*/ 0 h 3767446"/>
              <a:gd name="connsiteX1" fmla="*/ 1883725 w 3767446"/>
              <a:gd name="connsiteY1" fmla="*/ 0 h 3767446"/>
              <a:gd name="connsiteX2" fmla="*/ 3767446 w 3767446"/>
              <a:gd name="connsiteY2" fmla="*/ 1883722 h 3767446"/>
              <a:gd name="connsiteX3" fmla="*/ 3767446 w 3767446"/>
              <a:gd name="connsiteY3" fmla="*/ 1883724 h 3767446"/>
              <a:gd name="connsiteX4" fmla="*/ 1883724 w 3767446"/>
              <a:gd name="connsiteY4" fmla="*/ 3767446 h 3767446"/>
              <a:gd name="connsiteX5" fmla="*/ 0 w 3767446"/>
              <a:gd name="connsiteY5" fmla="*/ 1883723 h 376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446" h="3767446">
                <a:moveTo>
                  <a:pt x="1883723" y="0"/>
                </a:moveTo>
                <a:lnTo>
                  <a:pt x="1883725" y="0"/>
                </a:lnTo>
                <a:lnTo>
                  <a:pt x="3767446" y="1883722"/>
                </a:lnTo>
                <a:lnTo>
                  <a:pt x="3767446" y="1883724"/>
                </a:lnTo>
                <a:lnTo>
                  <a:pt x="1883724" y="3767446"/>
                </a:lnTo>
                <a:lnTo>
                  <a:pt x="0" y="1883723"/>
                </a:lnTo>
                <a:close/>
              </a:path>
            </a:pathLst>
          </a:custGeom>
        </p:spPr>
        <p:txBody>
          <a:bodyPr wrap="square">
            <a:noAutofit/>
          </a:bodyPr>
          <a:lstStyle>
            <a:lvl1pPr marL="0" indent="0" algn="ctr" rtl="1">
              <a:buNone/>
              <a:defRPr sz="20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ru-RU" dirty="0"/>
          </a:p>
        </p:txBody>
      </p:sp>
      <p:sp>
        <p:nvSpPr>
          <p:cNvPr id="15" name="Рисунок 14">
            <a:extLst>
              <a:ext uri="{FF2B5EF4-FFF2-40B4-BE49-F238E27FC236}">
                <a16:creationId xmlns:a16="http://schemas.microsoft.com/office/drawing/2014/main" id="{F03B9A38-20B2-4C22-91FA-3A050CC1A61C}"/>
              </a:ext>
            </a:extLst>
          </p:cNvPr>
          <p:cNvSpPr>
            <a:spLocks noGrp="1"/>
          </p:cNvSpPr>
          <p:nvPr>
            <p:ph type="pic" sz="quarter" idx="14" hasCustomPrompt="1"/>
          </p:nvPr>
        </p:nvSpPr>
        <p:spPr>
          <a:xfrm>
            <a:off x="5223654" y="3251284"/>
            <a:ext cx="3767446" cy="3767446"/>
          </a:xfrm>
          <a:custGeom>
            <a:avLst/>
            <a:gdLst>
              <a:gd name="connsiteX0" fmla="*/ 1883723 w 3767446"/>
              <a:gd name="connsiteY0" fmla="*/ 0 h 3767446"/>
              <a:gd name="connsiteX1" fmla="*/ 1883725 w 3767446"/>
              <a:gd name="connsiteY1" fmla="*/ 0 h 3767446"/>
              <a:gd name="connsiteX2" fmla="*/ 3767446 w 3767446"/>
              <a:gd name="connsiteY2" fmla="*/ 1883722 h 3767446"/>
              <a:gd name="connsiteX3" fmla="*/ 3767446 w 3767446"/>
              <a:gd name="connsiteY3" fmla="*/ 1883724 h 3767446"/>
              <a:gd name="connsiteX4" fmla="*/ 1883724 w 3767446"/>
              <a:gd name="connsiteY4" fmla="*/ 3767446 h 3767446"/>
              <a:gd name="connsiteX5" fmla="*/ 0 w 3767446"/>
              <a:gd name="connsiteY5" fmla="*/ 1883723 h 376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446" h="3767446">
                <a:moveTo>
                  <a:pt x="1883723" y="0"/>
                </a:moveTo>
                <a:lnTo>
                  <a:pt x="1883725" y="0"/>
                </a:lnTo>
                <a:lnTo>
                  <a:pt x="3767446" y="1883722"/>
                </a:lnTo>
                <a:lnTo>
                  <a:pt x="3767446" y="1883724"/>
                </a:lnTo>
                <a:lnTo>
                  <a:pt x="1883724" y="3767446"/>
                </a:lnTo>
                <a:lnTo>
                  <a:pt x="0" y="1883723"/>
                </a:lnTo>
                <a:close/>
              </a:path>
            </a:pathLst>
          </a:custGeom>
        </p:spPr>
        <p:txBody>
          <a:bodyPr wrap="square">
            <a:noAutofit/>
          </a:bodyPr>
          <a:lstStyle>
            <a:lvl1pPr marL="0" indent="0" algn="ctr" rtl="1">
              <a:buNone/>
              <a:defRPr sz="20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ru-RU" dirty="0"/>
          </a:p>
        </p:txBody>
      </p:sp>
      <p:sp>
        <p:nvSpPr>
          <p:cNvPr id="13" name="Рисунок 12">
            <a:extLst>
              <a:ext uri="{FF2B5EF4-FFF2-40B4-BE49-F238E27FC236}">
                <a16:creationId xmlns:a16="http://schemas.microsoft.com/office/drawing/2014/main" id="{3712C8A6-E4AA-4949-99C3-527D21E5362B}"/>
              </a:ext>
            </a:extLst>
          </p:cNvPr>
          <p:cNvSpPr>
            <a:spLocks noGrp="1"/>
          </p:cNvSpPr>
          <p:nvPr>
            <p:ph type="pic" sz="quarter" idx="12" hasCustomPrompt="1"/>
          </p:nvPr>
        </p:nvSpPr>
        <p:spPr>
          <a:xfrm>
            <a:off x="7260276" y="5303852"/>
            <a:ext cx="3767446" cy="3767446"/>
          </a:xfrm>
          <a:custGeom>
            <a:avLst/>
            <a:gdLst>
              <a:gd name="connsiteX0" fmla="*/ 1883723 w 3767446"/>
              <a:gd name="connsiteY0" fmla="*/ 0 h 3767446"/>
              <a:gd name="connsiteX1" fmla="*/ 1883725 w 3767446"/>
              <a:gd name="connsiteY1" fmla="*/ 0 h 3767446"/>
              <a:gd name="connsiteX2" fmla="*/ 3767446 w 3767446"/>
              <a:gd name="connsiteY2" fmla="*/ 1883722 h 3767446"/>
              <a:gd name="connsiteX3" fmla="*/ 3767446 w 3767446"/>
              <a:gd name="connsiteY3" fmla="*/ 1883724 h 3767446"/>
              <a:gd name="connsiteX4" fmla="*/ 1883724 w 3767446"/>
              <a:gd name="connsiteY4" fmla="*/ 3767446 h 3767446"/>
              <a:gd name="connsiteX5" fmla="*/ 0 w 3767446"/>
              <a:gd name="connsiteY5" fmla="*/ 1883723 h 376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446" h="3767446">
                <a:moveTo>
                  <a:pt x="1883723" y="0"/>
                </a:moveTo>
                <a:lnTo>
                  <a:pt x="1883725" y="0"/>
                </a:lnTo>
                <a:lnTo>
                  <a:pt x="3767446" y="1883722"/>
                </a:lnTo>
                <a:lnTo>
                  <a:pt x="3767446" y="1883724"/>
                </a:lnTo>
                <a:lnTo>
                  <a:pt x="1883724" y="3767446"/>
                </a:lnTo>
                <a:lnTo>
                  <a:pt x="0" y="1883723"/>
                </a:lnTo>
                <a:close/>
              </a:path>
            </a:pathLst>
          </a:custGeom>
        </p:spPr>
        <p:txBody>
          <a:bodyPr wrap="square">
            <a:noAutofit/>
          </a:bodyPr>
          <a:lstStyle>
            <a:lvl1pPr marL="0" indent="0" algn="ctr" rtl="1">
              <a:buNone/>
              <a:defRPr sz="20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ru-RU" dirty="0"/>
          </a:p>
        </p:txBody>
      </p:sp>
      <p:sp>
        <p:nvSpPr>
          <p:cNvPr id="10" name="Рисунок 9">
            <a:extLst>
              <a:ext uri="{FF2B5EF4-FFF2-40B4-BE49-F238E27FC236}">
                <a16:creationId xmlns:a16="http://schemas.microsoft.com/office/drawing/2014/main" id="{1BDA17FB-CF0C-423E-A8B1-7C892A9FB76F}"/>
              </a:ext>
            </a:extLst>
          </p:cNvPr>
          <p:cNvSpPr>
            <a:spLocks noGrp="1"/>
          </p:cNvSpPr>
          <p:nvPr>
            <p:ph type="pic" sz="quarter" idx="11" hasCustomPrompt="1"/>
          </p:nvPr>
        </p:nvSpPr>
        <p:spPr>
          <a:xfrm>
            <a:off x="7260276" y="1216911"/>
            <a:ext cx="3767446" cy="3767446"/>
          </a:xfrm>
          <a:custGeom>
            <a:avLst/>
            <a:gdLst>
              <a:gd name="connsiteX0" fmla="*/ 1883723 w 3767446"/>
              <a:gd name="connsiteY0" fmla="*/ 0 h 3767446"/>
              <a:gd name="connsiteX1" fmla="*/ 1883725 w 3767446"/>
              <a:gd name="connsiteY1" fmla="*/ 0 h 3767446"/>
              <a:gd name="connsiteX2" fmla="*/ 3767446 w 3767446"/>
              <a:gd name="connsiteY2" fmla="*/ 1883722 h 3767446"/>
              <a:gd name="connsiteX3" fmla="*/ 3767446 w 3767446"/>
              <a:gd name="connsiteY3" fmla="*/ 1883724 h 3767446"/>
              <a:gd name="connsiteX4" fmla="*/ 1883724 w 3767446"/>
              <a:gd name="connsiteY4" fmla="*/ 3767446 h 3767446"/>
              <a:gd name="connsiteX5" fmla="*/ 0 w 3767446"/>
              <a:gd name="connsiteY5" fmla="*/ 1883723 h 376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446" h="3767446">
                <a:moveTo>
                  <a:pt x="1883723" y="0"/>
                </a:moveTo>
                <a:lnTo>
                  <a:pt x="1883725" y="0"/>
                </a:lnTo>
                <a:lnTo>
                  <a:pt x="3767446" y="1883722"/>
                </a:lnTo>
                <a:lnTo>
                  <a:pt x="3767446" y="1883724"/>
                </a:lnTo>
                <a:lnTo>
                  <a:pt x="1883724" y="3767446"/>
                </a:lnTo>
                <a:lnTo>
                  <a:pt x="0" y="1883723"/>
                </a:lnTo>
                <a:close/>
              </a:path>
            </a:pathLst>
          </a:custGeom>
        </p:spPr>
        <p:txBody>
          <a:bodyPr wrap="square">
            <a:noAutofit/>
          </a:bodyPr>
          <a:lstStyle>
            <a:lvl1pPr marL="0" indent="0" algn="ctr" rtl="1">
              <a:buNone/>
              <a:defRPr sz="20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ru-RU" dirty="0"/>
          </a:p>
        </p:txBody>
      </p:sp>
    </p:spTree>
    <p:extLst>
      <p:ext uri="{BB962C8B-B14F-4D97-AF65-F5344CB8AC3E}">
        <p14:creationId xmlns:p14="http://schemas.microsoft.com/office/powerpoint/2010/main" val="17267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4" name="Рисунок 13">
            <a:extLst>
              <a:ext uri="{FF2B5EF4-FFF2-40B4-BE49-F238E27FC236}">
                <a16:creationId xmlns:a16="http://schemas.microsoft.com/office/drawing/2014/main" id="{7C2F842F-3D39-4EB1-A4C9-87B92A6EB83C}"/>
              </a:ext>
            </a:extLst>
          </p:cNvPr>
          <p:cNvSpPr>
            <a:spLocks noGrp="1"/>
          </p:cNvSpPr>
          <p:nvPr>
            <p:ph type="pic" sz="quarter" idx="13" hasCustomPrompt="1"/>
          </p:nvPr>
        </p:nvSpPr>
        <p:spPr>
          <a:xfrm>
            <a:off x="12483934" y="3251284"/>
            <a:ext cx="3767446" cy="3767446"/>
          </a:xfrm>
          <a:custGeom>
            <a:avLst/>
            <a:gdLst>
              <a:gd name="connsiteX0" fmla="*/ 1883723 w 3767446"/>
              <a:gd name="connsiteY0" fmla="*/ 0 h 3767446"/>
              <a:gd name="connsiteX1" fmla="*/ 1883725 w 3767446"/>
              <a:gd name="connsiteY1" fmla="*/ 0 h 3767446"/>
              <a:gd name="connsiteX2" fmla="*/ 3767446 w 3767446"/>
              <a:gd name="connsiteY2" fmla="*/ 1883722 h 3767446"/>
              <a:gd name="connsiteX3" fmla="*/ 3767446 w 3767446"/>
              <a:gd name="connsiteY3" fmla="*/ 1883724 h 3767446"/>
              <a:gd name="connsiteX4" fmla="*/ 1883724 w 3767446"/>
              <a:gd name="connsiteY4" fmla="*/ 3767446 h 3767446"/>
              <a:gd name="connsiteX5" fmla="*/ 0 w 3767446"/>
              <a:gd name="connsiteY5" fmla="*/ 1883723 h 376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446" h="3767446">
                <a:moveTo>
                  <a:pt x="1883723" y="0"/>
                </a:moveTo>
                <a:lnTo>
                  <a:pt x="1883725" y="0"/>
                </a:lnTo>
                <a:lnTo>
                  <a:pt x="3767446" y="1883722"/>
                </a:lnTo>
                <a:lnTo>
                  <a:pt x="3767446" y="1883724"/>
                </a:lnTo>
                <a:lnTo>
                  <a:pt x="1883724" y="3767446"/>
                </a:lnTo>
                <a:lnTo>
                  <a:pt x="0" y="1883723"/>
                </a:lnTo>
                <a:close/>
              </a:path>
            </a:pathLst>
          </a:custGeom>
        </p:spPr>
        <p:txBody>
          <a:bodyPr wrap="square">
            <a:noAutofit/>
          </a:bodyPr>
          <a:lstStyle>
            <a:lvl1pPr marL="0" marR="0" indent="0" algn="ctr" defTabSz="1371600" rtl="1" eaLnBrk="1" fontAlgn="auto" latinLnBrk="0" hangingPunct="1">
              <a:lnSpc>
                <a:spcPct val="90000"/>
              </a:lnSpc>
              <a:spcBef>
                <a:spcPts val="1500"/>
              </a:spcBef>
              <a:spcAft>
                <a:spcPts val="0"/>
              </a:spcAft>
              <a:buClrTx/>
              <a:buSzTx/>
              <a:buFontTx/>
              <a:buNone/>
              <a:tabLst/>
              <a:defRPr sz="2000">
                <a:latin typeface="Helvetica Neue W23 for SKY Reg" panose="020B0604020202020204" pitchFamily="34" charset="-78"/>
                <a:cs typeface="Helvetica Neue W23 for SKY Reg" panose="020B0604020202020204" pitchFamily="34" charset="-78"/>
              </a:defRPr>
            </a:lvl1pPr>
          </a:lstStyle>
          <a:p>
            <a:pPr marL="342900" marR="0" lvl="0" indent="-342900" algn="l" defTabSz="1371600" rtl="0" eaLnBrk="1" fontAlgn="auto" latinLnBrk="0" hangingPunct="1">
              <a:lnSpc>
                <a:spcPct val="90000"/>
              </a:lnSpc>
              <a:spcBef>
                <a:spcPts val="1500"/>
              </a:spcBef>
              <a:spcAft>
                <a:spcPts val="0"/>
              </a:spcAft>
              <a:buClrTx/>
              <a:buSzTx/>
              <a:buFont typeface="Arial" panose="020B0604020202020204" pitchFamily="34" charset="0"/>
              <a:buChar char="•"/>
              <a:tabLst/>
              <a:defRPr/>
            </a:pPr>
            <a:r>
              <a:rPr lang="ar-EG" dirty="0"/>
              <a:t>أضف صورة</a:t>
            </a:r>
            <a:endParaRPr lang="ru-RU" dirty="0"/>
          </a:p>
        </p:txBody>
      </p:sp>
      <p:sp>
        <p:nvSpPr>
          <p:cNvPr id="15" name="Рисунок 14">
            <a:extLst>
              <a:ext uri="{FF2B5EF4-FFF2-40B4-BE49-F238E27FC236}">
                <a16:creationId xmlns:a16="http://schemas.microsoft.com/office/drawing/2014/main" id="{F03B9A38-20B2-4C22-91FA-3A050CC1A61C}"/>
              </a:ext>
            </a:extLst>
          </p:cNvPr>
          <p:cNvSpPr>
            <a:spLocks noGrp="1"/>
          </p:cNvSpPr>
          <p:nvPr>
            <p:ph type="pic" sz="quarter" idx="14" hasCustomPrompt="1"/>
          </p:nvPr>
        </p:nvSpPr>
        <p:spPr>
          <a:xfrm>
            <a:off x="2036618" y="3251284"/>
            <a:ext cx="3767446" cy="3767446"/>
          </a:xfrm>
          <a:custGeom>
            <a:avLst/>
            <a:gdLst>
              <a:gd name="connsiteX0" fmla="*/ 1883723 w 3767446"/>
              <a:gd name="connsiteY0" fmla="*/ 0 h 3767446"/>
              <a:gd name="connsiteX1" fmla="*/ 1883725 w 3767446"/>
              <a:gd name="connsiteY1" fmla="*/ 0 h 3767446"/>
              <a:gd name="connsiteX2" fmla="*/ 3767446 w 3767446"/>
              <a:gd name="connsiteY2" fmla="*/ 1883722 h 3767446"/>
              <a:gd name="connsiteX3" fmla="*/ 3767446 w 3767446"/>
              <a:gd name="connsiteY3" fmla="*/ 1883724 h 3767446"/>
              <a:gd name="connsiteX4" fmla="*/ 1883724 w 3767446"/>
              <a:gd name="connsiteY4" fmla="*/ 3767446 h 3767446"/>
              <a:gd name="connsiteX5" fmla="*/ 0 w 3767446"/>
              <a:gd name="connsiteY5" fmla="*/ 1883723 h 376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446" h="3767446">
                <a:moveTo>
                  <a:pt x="1883723" y="0"/>
                </a:moveTo>
                <a:lnTo>
                  <a:pt x="1883725" y="0"/>
                </a:lnTo>
                <a:lnTo>
                  <a:pt x="3767446" y="1883722"/>
                </a:lnTo>
                <a:lnTo>
                  <a:pt x="3767446" y="1883724"/>
                </a:lnTo>
                <a:lnTo>
                  <a:pt x="1883724" y="3767446"/>
                </a:lnTo>
                <a:lnTo>
                  <a:pt x="0" y="1883723"/>
                </a:lnTo>
                <a:close/>
              </a:path>
            </a:pathLst>
          </a:custGeom>
        </p:spPr>
        <p:txBody>
          <a:bodyPr wrap="square">
            <a:noAutofit/>
          </a:bodyPr>
          <a:lstStyle>
            <a:lvl1pPr marL="0" indent="0" algn="ctr" rtl="1">
              <a:buNone/>
              <a:defRPr sz="20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ru-RU" dirty="0"/>
          </a:p>
        </p:txBody>
      </p:sp>
      <p:sp>
        <p:nvSpPr>
          <p:cNvPr id="13" name="Рисунок 12">
            <a:extLst>
              <a:ext uri="{FF2B5EF4-FFF2-40B4-BE49-F238E27FC236}">
                <a16:creationId xmlns:a16="http://schemas.microsoft.com/office/drawing/2014/main" id="{3712C8A6-E4AA-4949-99C3-527D21E5362B}"/>
              </a:ext>
            </a:extLst>
          </p:cNvPr>
          <p:cNvSpPr>
            <a:spLocks noGrp="1"/>
          </p:cNvSpPr>
          <p:nvPr>
            <p:ph type="pic" sz="quarter" idx="12" hasCustomPrompt="1"/>
          </p:nvPr>
        </p:nvSpPr>
        <p:spPr>
          <a:xfrm>
            <a:off x="7260276" y="3259777"/>
            <a:ext cx="3767446" cy="3767446"/>
          </a:xfrm>
          <a:custGeom>
            <a:avLst/>
            <a:gdLst>
              <a:gd name="connsiteX0" fmla="*/ 1883723 w 3767446"/>
              <a:gd name="connsiteY0" fmla="*/ 0 h 3767446"/>
              <a:gd name="connsiteX1" fmla="*/ 1883725 w 3767446"/>
              <a:gd name="connsiteY1" fmla="*/ 0 h 3767446"/>
              <a:gd name="connsiteX2" fmla="*/ 3767446 w 3767446"/>
              <a:gd name="connsiteY2" fmla="*/ 1883722 h 3767446"/>
              <a:gd name="connsiteX3" fmla="*/ 3767446 w 3767446"/>
              <a:gd name="connsiteY3" fmla="*/ 1883724 h 3767446"/>
              <a:gd name="connsiteX4" fmla="*/ 1883724 w 3767446"/>
              <a:gd name="connsiteY4" fmla="*/ 3767446 h 3767446"/>
              <a:gd name="connsiteX5" fmla="*/ 0 w 3767446"/>
              <a:gd name="connsiteY5" fmla="*/ 1883723 h 376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446" h="3767446">
                <a:moveTo>
                  <a:pt x="1883723" y="0"/>
                </a:moveTo>
                <a:lnTo>
                  <a:pt x="1883725" y="0"/>
                </a:lnTo>
                <a:lnTo>
                  <a:pt x="3767446" y="1883722"/>
                </a:lnTo>
                <a:lnTo>
                  <a:pt x="3767446" y="1883724"/>
                </a:lnTo>
                <a:lnTo>
                  <a:pt x="1883724" y="3767446"/>
                </a:lnTo>
                <a:lnTo>
                  <a:pt x="0" y="1883723"/>
                </a:lnTo>
                <a:close/>
              </a:path>
            </a:pathLst>
          </a:custGeom>
        </p:spPr>
        <p:txBody>
          <a:bodyPr wrap="square">
            <a:noAutofit/>
          </a:bodyPr>
          <a:lstStyle>
            <a:lvl1pPr marL="0" indent="0" algn="ctr" rtl="1">
              <a:buNone/>
              <a:defRPr sz="20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ru-RU" dirty="0"/>
          </a:p>
        </p:txBody>
      </p:sp>
    </p:spTree>
    <p:extLst>
      <p:ext uri="{BB962C8B-B14F-4D97-AF65-F5344CB8AC3E}">
        <p14:creationId xmlns:p14="http://schemas.microsoft.com/office/powerpoint/2010/main" val="4269414901"/>
      </p:ext>
    </p:extLst>
  </p:cSld>
  <p:clrMapOvr>
    <a:masterClrMapping/>
  </p:clrMapOvr>
  <p:extLst mod="1">
    <p:ext uri="{DCECCB84-F9BA-43D5-87BE-67443E8EF086}">
      <p15:sldGuideLst xmlns:p15="http://schemas.microsoft.com/office/powerpoint/2012/main">
        <p15:guide id="1" orient="horz" pos="32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428D29F1-9E45-454A-A95E-D9417EF9F7F4}"/>
              </a:ext>
            </a:extLst>
          </p:cNvPr>
          <p:cNvSpPr>
            <a:spLocks noGrp="1"/>
          </p:cNvSpPr>
          <p:nvPr>
            <p:ph type="pic" sz="quarter" idx="10" hasCustomPrompt="1"/>
          </p:nvPr>
        </p:nvSpPr>
        <p:spPr>
          <a:xfrm>
            <a:off x="0" y="-10081"/>
            <a:ext cx="18288000" cy="5145088"/>
          </a:xfrm>
        </p:spPr>
        <p:txBody>
          <a:bodyPr/>
          <a:lstStyle>
            <a:lvl1pPr marL="0" marR="0" indent="0" algn="r" defTabSz="1371600" rtl="1" eaLnBrk="1" fontAlgn="auto" latinLnBrk="0" hangingPunct="1">
              <a:lnSpc>
                <a:spcPct val="90000"/>
              </a:lnSpc>
              <a:spcBef>
                <a:spcPts val="1500"/>
              </a:spcBef>
              <a:spcAft>
                <a:spcPts val="0"/>
              </a:spcAft>
              <a:buClrTx/>
              <a:buSzTx/>
              <a:buFont typeface="Arial" panose="020B0604020202020204" pitchFamily="34" charset="0"/>
              <a:buNone/>
              <a:tabLst/>
              <a:defRPr sz="2000">
                <a:latin typeface="Helvetica Neue W23 for SKY Reg" panose="020B0604020202020204" pitchFamily="34" charset="-78"/>
                <a:cs typeface="Helvetica Neue W23 for SKY Reg" panose="020B0604020202020204" pitchFamily="34" charset="-78"/>
              </a:defRPr>
            </a:lvl1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ar-EG" dirty="0"/>
              <a:t>أضف صورة</a:t>
            </a:r>
            <a:endParaRPr lang="ru-RU" dirty="0"/>
          </a:p>
          <a:p>
            <a:endParaRPr lang="ru-RU" dirty="0"/>
          </a:p>
        </p:txBody>
      </p:sp>
    </p:spTree>
    <p:extLst>
      <p:ext uri="{BB962C8B-B14F-4D97-AF65-F5344CB8AC3E}">
        <p14:creationId xmlns:p14="http://schemas.microsoft.com/office/powerpoint/2010/main" val="3566234192"/>
      </p:ext>
    </p:extLst>
  </p:cSld>
  <p:clrMapOvr>
    <a:masterClrMapping/>
  </p:clrMapOvr>
  <p:extLst mod="1">
    <p:ext uri="{DCECCB84-F9BA-43D5-87BE-67443E8EF086}">
      <p15:sldGuideLst xmlns:p15="http://schemas.microsoft.com/office/powerpoint/2012/main">
        <p15:guide id="1" orient="horz" pos="32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4052D80B-8546-456C-AC99-4A2438E78C50}"/>
              </a:ext>
            </a:extLst>
          </p:cNvPr>
          <p:cNvSpPr>
            <a:spLocks noGrp="1"/>
          </p:cNvSpPr>
          <p:nvPr>
            <p:ph type="pic" sz="quarter" idx="10" hasCustomPrompt="1"/>
          </p:nvPr>
        </p:nvSpPr>
        <p:spPr>
          <a:xfrm>
            <a:off x="0" y="0"/>
            <a:ext cx="9144000" cy="10288588"/>
          </a:xfrm>
        </p:spPr>
        <p:txBody>
          <a:bodyPr>
            <a:normAutofit/>
          </a:bodyPr>
          <a:lstStyle>
            <a:lvl1pPr marL="0" indent="0" algn="r" rtl="1">
              <a:buNone/>
              <a:defRPr sz="2800">
                <a:latin typeface="Helvetica Neue W23 for SKY Reg" panose="020B0604020202020204" pitchFamily="34" charset="-78"/>
                <a:cs typeface="Helvetica Neue W23 for SKY Reg" panose="020B0604020202020204" pitchFamily="34" charset="-78"/>
              </a:defRPr>
            </a:lvl1pPr>
          </a:lstStyle>
          <a:p>
            <a:r>
              <a:rPr lang="ar-EG" dirty="0"/>
              <a:t>انقر لإضافة صورة</a:t>
            </a:r>
            <a:endParaRPr lang="ru-RU" dirty="0"/>
          </a:p>
        </p:txBody>
      </p:sp>
      <p:sp>
        <p:nvSpPr>
          <p:cNvPr id="9" name="Рисунок 8">
            <a:extLst>
              <a:ext uri="{FF2B5EF4-FFF2-40B4-BE49-F238E27FC236}">
                <a16:creationId xmlns:a16="http://schemas.microsoft.com/office/drawing/2014/main" id="{16E8A83A-5489-4629-91A8-32D72F7D548D}"/>
              </a:ext>
            </a:extLst>
          </p:cNvPr>
          <p:cNvSpPr>
            <a:spLocks noGrp="1"/>
          </p:cNvSpPr>
          <p:nvPr>
            <p:ph type="pic" sz="quarter" idx="11" hasCustomPrompt="1"/>
          </p:nvPr>
        </p:nvSpPr>
        <p:spPr>
          <a:xfrm>
            <a:off x="9144000" y="5143501"/>
            <a:ext cx="4551680" cy="5145088"/>
          </a:xfrm>
        </p:spPr>
        <p:txBody>
          <a:bodyPr>
            <a:normAutofit/>
          </a:bodyPr>
          <a:lstStyle>
            <a:lvl1pPr marL="0" indent="0" algn="r" rtl="1">
              <a:buNone/>
              <a:defRPr sz="2800">
                <a:latin typeface="Helvetica Neue W23 for SKY Reg" panose="020B0604020202020204" pitchFamily="34" charset="-78"/>
                <a:cs typeface="Helvetica Neue W23 for SKY Reg" panose="020B0604020202020204" pitchFamily="34" charset="-78"/>
              </a:defRPr>
            </a:lvl1pPr>
          </a:lstStyle>
          <a:p>
            <a:r>
              <a:rPr lang="ar-EG" dirty="0"/>
              <a:t>انقر لإضافة صورة</a:t>
            </a:r>
            <a:endParaRPr lang="ru-RU" dirty="0"/>
          </a:p>
        </p:txBody>
      </p:sp>
      <p:sp>
        <p:nvSpPr>
          <p:cNvPr id="10" name="Рисунок 8">
            <a:extLst>
              <a:ext uri="{FF2B5EF4-FFF2-40B4-BE49-F238E27FC236}">
                <a16:creationId xmlns:a16="http://schemas.microsoft.com/office/drawing/2014/main" id="{20550D84-4D12-4CF3-A431-115FC7FE3378}"/>
              </a:ext>
            </a:extLst>
          </p:cNvPr>
          <p:cNvSpPr>
            <a:spLocks noGrp="1"/>
          </p:cNvSpPr>
          <p:nvPr>
            <p:ph type="pic" sz="quarter" idx="12" hasCustomPrompt="1"/>
          </p:nvPr>
        </p:nvSpPr>
        <p:spPr>
          <a:xfrm>
            <a:off x="13695680" y="5143501"/>
            <a:ext cx="4592320" cy="5145088"/>
          </a:xfrm>
        </p:spPr>
        <p:txBody>
          <a:bodyPr>
            <a:normAutofit/>
          </a:bodyPr>
          <a:lstStyle>
            <a:lvl1pPr marL="0" indent="0" algn="r" rtl="1">
              <a:buNone/>
              <a:defRPr sz="2800">
                <a:latin typeface="Helvetica Neue W23 for SKY Reg" panose="020B0604020202020204" pitchFamily="34" charset="-78"/>
                <a:cs typeface="Helvetica Neue W23 for SKY Reg" panose="020B0604020202020204" pitchFamily="34" charset="-78"/>
              </a:defRPr>
            </a:lvl1pPr>
          </a:lstStyle>
          <a:p>
            <a:r>
              <a:rPr lang="ar-EG" dirty="0"/>
              <a:t>انقر لإضافة صورة</a:t>
            </a:r>
            <a:endParaRPr lang="ru-RU" dirty="0"/>
          </a:p>
        </p:txBody>
      </p:sp>
    </p:spTree>
    <p:extLst>
      <p:ext uri="{BB962C8B-B14F-4D97-AF65-F5344CB8AC3E}">
        <p14:creationId xmlns:p14="http://schemas.microsoft.com/office/powerpoint/2010/main" val="622945843"/>
      </p:ext>
    </p:extLst>
  </p:cSld>
  <p:clrMapOvr>
    <a:masterClrMapping/>
  </p:clrMapOvr>
  <p:extLst mod="1">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47FC9363-73F3-49CC-941F-0DDBA10A0E10}"/>
              </a:ext>
            </a:extLst>
          </p:cNvPr>
          <p:cNvSpPr>
            <a:spLocks noGrp="1"/>
          </p:cNvSpPr>
          <p:nvPr>
            <p:ph type="pic" sz="quarter" idx="10" hasCustomPrompt="1"/>
          </p:nvPr>
        </p:nvSpPr>
        <p:spPr>
          <a:xfrm>
            <a:off x="5317588" y="0"/>
            <a:ext cx="12970412" cy="10288588"/>
          </a:xfrm>
        </p:spPr>
        <p:txBody>
          <a:bodyPr>
            <a:normAutofit/>
          </a:bodyPr>
          <a:lstStyle>
            <a:lvl1pPr marL="0" indent="0" algn="r" rtl="1">
              <a:buNone/>
              <a:defRPr sz="3200">
                <a:latin typeface="Helvetica Neue W23 for SKY Reg" panose="020B0604020202020204" pitchFamily="34" charset="-78"/>
                <a:cs typeface="Helvetica Neue W23 for SKY Reg" panose="020B0604020202020204" pitchFamily="34" charset="-78"/>
              </a:defRPr>
            </a:lvl1pPr>
          </a:lstStyle>
          <a:p>
            <a:r>
              <a:rPr lang="ar-EG" dirty="0"/>
              <a:t>انقر لإضافة صورة</a:t>
            </a:r>
            <a:endParaRPr lang="ru-RU" dirty="0"/>
          </a:p>
        </p:txBody>
      </p:sp>
    </p:spTree>
    <p:extLst>
      <p:ext uri="{BB962C8B-B14F-4D97-AF65-F5344CB8AC3E}">
        <p14:creationId xmlns:p14="http://schemas.microsoft.com/office/powerpoint/2010/main" val="3030213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47FC9363-73F3-49CC-941F-0DDBA10A0E10}"/>
              </a:ext>
            </a:extLst>
          </p:cNvPr>
          <p:cNvSpPr>
            <a:spLocks noGrp="1"/>
          </p:cNvSpPr>
          <p:nvPr>
            <p:ph type="pic" sz="quarter" idx="10" hasCustomPrompt="1"/>
          </p:nvPr>
        </p:nvSpPr>
        <p:spPr>
          <a:xfrm>
            <a:off x="4746626" y="947016"/>
            <a:ext cx="4835222" cy="8394555"/>
          </a:xfrm>
        </p:spPr>
        <p:txBody>
          <a:bodyPr>
            <a:normAutofit/>
          </a:bodyPr>
          <a:lstStyle>
            <a:lvl1pPr marL="0" indent="0" algn="r" rtl="1">
              <a:buNone/>
              <a:defRPr sz="36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ru-RU" dirty="0"/>
          </a:p>
        </p:txBody>
      </p:sp>
      <p:sp>
        <p:nvSpPr>
          <p:cNvPr id="4" name="Рисунок 7">
            <a:extLst>
              <a:ext uri="{FF2B5EF4-FFF2-40B4-BE49-F238E27FC236}">
                <a16:creationId xmlns:a16="http://schemas.microsoft.com/office/drawing/2014/main" id="{B3EB9779-7ED0-4E9F-A237-0ABD3607F2F8}"/>
              </a:ext>
            </a:extLst>
          </p:cNvPr>
          <p:cNvSpPr>
            <a:spLocks noGrp="1"/>
          </p:cNvSpPr>
          <p:nvPr>
            <p:ph type="pic" sz="quarter" idx="11" hasCustomPrompt="1"/>
          </p:nvPr>
        </p:nvSpPr>
        <p:spPr>
          <a:xfrm>
            <a:off x="9581848" y="947017"/>
            <a:ext cx="7687844" cy="4196484"/>
          </a:xfrm>
        </p:spPr>
        <p:txBody>
          <a:bodyPr>
            <a:normAutofit/>
          </a:bodyPr>
          <a:lstStyle>
            <a:lvl1pPr marL="0" indent="0" algn="r" rtl="1">
              <a:buNone/>
              <a:defRPr sz="36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ru-RU" dirty="0"/>
          </a:p>
        </p:txBody>
      </p:sp>
      <p:sp>
        <p:nvSpPr>
          <p:cNvPr id="5" name="Рисунок 7">
            <a:extLst>
              <a:ext uri="{FF2B5EF4-FFF2-40B4-BE49-F238E27FC236}">
                <a16:creationId xmlns:a16="http://schemas.microsoft.com/office/drawing/2014/main" id="{D55CFD06-A0EB-480B-97E3-2AD64B959296}"/>
              </a:ext>
            </a:extLst>
          </p:cNvPr>
          <p:cNvSpPr>
            <a:spLocks noGrp="1"/>
          </p:cNvSpPr>
          <p:nvPr>
            <p:ph type="pic" sz="quarter" idx="12" hasCustomPrompt="1"/>
          </p:nvPr>
        </p:nvSpPr>
        <p:spPr>
          <a:xfrm>
            <a:off x="9581848" y="5143501"/>
            <a:ext cx="7687844" cy="4198070"/>
          </a:xfrm>
        </p:spPr>
        <p:txBody>
          <a:bodyPr>
            <a:normAutofit/>
          </a:bodyPr>
          <a:lstStyle>
            <a:lvl1pPr marL="0" indent="0" algn="r" rtl="1">
              <a:buNone/>
              <a:defRPr sz="3200">
                <a:latin typeface="Helvetica Neue W23 for SKY Reg" panose="020B0604020202020204" pitchFamily="34" charset="-78"/>
                <a:cs typeface="Helvetica Neue W23 for SKY Reg" panose="020B0604020202020204" pitchFamily="34" charset="-78"/>
              </a:defRPr>
            </a:lvl1pPr>
          </a:lstStyle>
          <a:p>
            <a:r>
              <a:rPr lang="ar-EG" dirty="0"/>
              <a:t>أضف صورة</a:t>
            </a:r>
            <a:endParaRPr lang="ru-RU" dirty="0"/>
          </a:p>
        </p:txBody>
      </p:sp>
    </p:spTree>
    <p:extLst>
      <p:ext uri="{BB962C8B-B14F-4D97-AF65-F5344CB8AC3E}">
        <p14:creationId xmlns:p14="http://schemas.microsoft.com/office/powerpoint/2010/main" val="2130704728"/>
      </p:ext>
    </p:extLst>
  </p:cSld>
  <p:clrMapOvr>
    <a:masterClrMapping/>
  </p:clrMapOvr>
  <p:extLst mod="1">
    <p:ext uri="{DCECCB84-F9BA-43D5-87BE-67443E8EF086}">
      <p15:sldGuideLst xmlns:p15="http://schemas.microsoft.com/office/powerpoint/2012/main">
        <p15:guide id="1" orient="horz" pos="32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Пользовательский макет">
    <p:spTree>
      <p:nvGrpSpPr>
        <p:cNvPr id="1" name=""/>
        <p:cNvGrpSpPr/>
        <p:nvPr/>
      </p:nvGrpSpPr>
      <p:grpSpPr>
        <a:xfrm>
          <a:off x="0" y="0"/>
          <a:ext cx="0" cy="0"/>
          <a:chOff x="0" y="0"/>
          <a:chExt cx="0" cy="0"/>
        </a:xfrm>
      </p:grpSpPr>
      <p:sp>
        <p:nvSpPr>
          <p:cNvPr id="5" name="Рисунок 7">
            <a:extLst>
              <a:ext uri="{FF2B5EF4-FFF2-40B4-BE49-F238E27FC236}">
                <a16:creationId xmlns:a16="http://schemas.microsoft.com/office/drawing/2014/main" id="{D55CFD06-A0EB-480B-97E3-2AD64B959296}"/>
              </a:ext>
            </a:extLst>
          </p:cNvPr>
          <p:cNvSpPr>
            <a:spLocks noGrp="1"/>
          </p:cNvSpPr>
          <p:nvPr>
            <p:ph type="pic" sz="quarter" idx="12"/>
          </p:nvPr>
        </p:nvSpPr>
        <p:spPr>
          <a:xfrm>
            <a:off x="959034" y="947015"/>
            <a:ext cx="16369932" cy="8394556"/>
          </a:xfrm>
        </p:spPr>
        <p:txBody>
          <a:bodyPr/>
          <a:lstStyle/>
          <a:p>
            <a:endParaRPr lang="ru-RU"/>
          </a:p>
        </p:txBody>
      </p:sp>
    </p:spTree>
    <p:extLst>
      <p:ext uri="{BB962C8B-B14F-4D97-AF65-F5344CB8AC3E}">
        <p14:creationId xmlns:p14="http://schemas.microsoft.com/office/powerpoint/2010/main" val="3413722981"/>
      </p:ext>
    </p:extLst>
  </p:cSld>
  <p:clrMapOvr>
    <a:masterClrMapping/>
  </p:clrMapOvr>
  <p:extLst mod="1">
    <p:ext uri="{DCECCB84-F9BA-43D5-87BE-67443E8EF086}">
      <p15:sldGuideLst xmlns:p15="http://schemas.microsoft.com/office/powerpoint/2012/main">
        <p15:guide id="1" orient="horz" pos="32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7B0C792A-8E1A-4AE3-AE76-C6D3CD577458}" type="datetimeFigureOut">
              <a:rPr lang="ru-RU" smtClean="0"/>
              <a:t>10.04.2020</a:t>
            </a:fld>
            <a:endParaRPr lang="ru-RU"/>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2338CADF-6255-4983-B3EB-EF7ED0D445C3}" type="slidenum">
              <a:rPr lang="ru-RU" smtClean="0"/>
              <a:t>‹#›</a:t>
            </a:fld>
            <a:endParaRPr lang="ru-RU"/>
          </a:p>
        </p:txBody>
      </p:sp>
    </p:spTree>
    <p:extLst>
      <p:ext uri="{BB962C8B-B14F-4D97-AF65-F5344CB8AC3E}">
        <p14:creationId xmlns:p14="http://schemas.microsoft.com/office/powerpoint/2010/main" val="145592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0" r:id="rId4"/>
    <p:sldLayoutId id="2147483672" r:id="rId5"/>
    <p:sldLayoutId id="2147483671" r:id="rId6"/>
    <p:sldLayoutId id="2147483663" r:id="rId7"/>
    <p:sldLayoutId id="2147483675" r:id="rId8"/>
    <p:sldLayoutId id="2147483696" r:id="rId9"/>
    <p:sldLayoutId id="2147483678" r:id="rId10"/>
    <p:sldLayoutId id="2147483676" r:id="rId11"/>
    <p:sldLayoutId id="2147483665" r:id="rId12"/>
    <p:sldLayoutId id="2147483667" r:id="rId13"/>
    <p:sldLayoutId id="2147483668" r:id="rId14"/>
    <p:sldLayoutId id="2147483669" r:id="rId15"/>
    <p:sldLayoutId id="2147483673" r:id="rId16"/>
    <p:sldLayoutId id="2147483674" r:id="rId17"/>
    <p:sldLayoutId id="2147483683" r:id="rId18"/>
    <p:sldLayoutId id="2147483684" r:id="rId19"/>
    <p:sldLayoutId id="2147483679" r:id="rId20"/>
    <p:sldLayoutId id="2147483680" r:id="rId21"/>
    <p:sldLayoutId id="2147483681" r:id="rId22"/>
    <p:sldLayoutId id="2147483685" r:id="rId23"/>
    <p:sldLayoutId id="2147483687" r:id="rId24"/>
    <p:sldLayoutId id="2147483695" r:id="rId25"/>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592615B-74D3-4BF8-BB6D-81224D8614BE}"/>
              </a:ext>
            </a:extLst>
          </p:cNvPr>
          <p:cNvSpPr/>
          <p:nvPr/>
        </p:nvSpPr>
        <p:spPr>
          <a:xfrm>
            <a:off x="0" y="0"/>
            <a:ext cx="18288000" cy="10288588"/>
          </a:xfrm>
          <a:prstGeom prst="rect">
            <a:avLst/>
          </a:prstGeom>
          <a:solidFill>
            <a:srgbClr val="212121">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9C7BFF63-9BCC-4C08-8BF3-4AC4272D33D6}"/>
              </a:ext>
            </a:extLst>
          </p:cNvPr>
          <p:cNvSpPr txBox="1"/>
          <p:nvPr/>
        </p:nvSpPr>
        <p:spPr>
          <a:xfrm>
            <a:off x="14016228" y="6735571"/>
            <a:ext cx="2776970" cy="584775"/>
          </a:xfrm>
          <a:prstGeom prst="rect">
            <a:avLst/>
          </a:prstGeom>
          <a:noFill/>
        </p:spPr>
        <p:txBody>
          <a:bodyPr wrap="square" rtlCol="0">
            <a:spAutoFit/>
          </a:bodyPr>
          <a:lstStyle/>
          <a:p>
            <a:pPr algn="r" rtl="1"/>
            <a:r>
              <a:rPr lang="ar-EG" sz="3200" dirty="0">
                <a:solidFill>
                  <a:schemeClr val="bg1"/>
                </a:solidFill>
                <a:latin typeface="Helvetica Neue W23 for SKY Reg" panose="020B0604020202020204" pitchFamily="34" charset="-78"/>
                <a:ea typeface="Montserrat" charset="0"/>
                <a:cs typeface="Helvetica Neue W23 for SKY Reg" panose="020B0604020202020204" pitchFamily="34" charset="-78"/>
              </a:rPr>
              <a:t>الوصف</a:t>
            </a:r>
            <a:endParaRPr lang="ru-RU" sz="3200" dirty="0">
              <a:solidFill>
                <a:schemeClr val="bg1"/>
              </a:solidFill>
              <a:latin typeface="Montserrat" charset="0"/>
              <a:ea typeface="Montserrat" charset="0"/>
              <a:cs typeface="Helvetica Neue W23 for SKY Reg" panose="020B0604020202020204" pitchFamily="34" charset="-78"/>
            </a:endParaRPr>
          </a:p>
        </p:txBody>
      </p:sp>
      <p:sp>
        <p:nvSpPr>
          <p:cNvPr id="5" name="Рисунок 4">
            <a:extLst>
              <a:ext uri="{FF2B5EF4-FFF2-40B4-BE49-F238E27FC236}">
                <a16:creationId xmlns:a16="http://schemas.microsoft.com/office/drawing/2014/main" id="{B104BD38-460B-462C-AEE3-26442B7CABDC}"/>
              </a:ext>
            </a:extLst>
          </p:cNvPr>
          <p:cNvSpPr>
            <a:spLocks noGrp="1"/>
          </p:cNvSpPr>
          <p:nvPr>
            <p:ph type="pic" sz="quarter" idx="10"/>
          </p:nvPr>
        </p:nvSpPr>
        <p:spPr>
          <a:xfrm>
            <a:off x="0" y="0"/>
            <a:ext cx="18288000" cy="10288588"/>
          </a:xfrm>
        </p:spPr>
      </p:sp>
      <p:pic>
        <p:nvPicPr>
          <p:cNvPr id="1026" name="Picture 2" descr="C:\Users\ELBADR STOR\Desktop\الخراطه\GPW-AC5000S_01-1-1024x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3350" y="0"/>
            <a:ext cx="18288000" cy="1015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350385" y="4080324"/>
            <a:ext cx="15442813" cy="5170646"/>
          </a:xfrm>
          <a:prstGeom prst="rect">
            <a:avLst/>
          </a:prstGeom>
        </p:spPr>
        <p:txBody>
          <a:bodyPr wrap="square">
            <a:spAutoFit/>
          </a:bodyPr>
          <a:lstStyle/>
          <a:p>
            <a:pPr algn="r" rtl="1"/>
            <a:r>
              <a:rPr lang="ar-EG" sz="6600" b="1" dirty="0">
                <a:solidFill>
                  <a:schemeClr val="bg1">
                    <a:lumMod val="95000"/>
                  </a:schemeClr>
                </a:solidFill>
                <a:latin typeface="Arial" panose="020B0604020202020204" pitchFamily="34" charset="0"/>
                <a:cs typeface="Arial" panose="020B0604020202020204" pitchFamily="34" charset="0"/>
              </a:rPr>
              <a:t>تستخدم اعمال قطع المعادن للحصول على اجزاء بالمقاسات والشكل الهندسى المطلوب وذلك بازالة الطبقة الزائدة من المعدن على صورة رايش بواسطة الالات القاطعة التى تحركها ماكينات القطع (التشغيل الميكانيكى).</a:t>
            </a:r>
            <a:endParaRPr lang="en-US" sz="6600" b="1" dirty="0">
              <a:solidFill>
                <a:schemeClr val="bg1">
                  <a:lumMod val="95000"/>
                </a:schemeClr>
              </a:solidFill>
              <a:latin typeface="Arial" panose="020B0604020202020204" pitchFamily="34" charset="0"/>
              <a:cs typeface="Arial" panose="020B0604020202020204" pitchFamily="34" charset="0"/>
            </a:endParaRPr>
          </a:p>
        </p:txBody>
      </p:sp>
      <p:sp>
        <p:nvSpPr>
          <p:cNvPr id="6" name="Rectangle 5"/>
          <p:cNvSpPr/>
          <p:nvPr/>
        </p:nvSpPr>
        <p:spPr>
          <a:xfrm>
            <a:off x="12990189" y="1798126"/>
            <a:ext cx="2949846" cy="1569660"/>
          </a:xfrm>
          <a:prstGeom prst="rect">
            <a:avLst/>
          </a:prstGeom>
        </p:spPr>
        <p:txBody>
          <a:bodyPr wrap="none">
            <a:spAutoFit/>
          </a:bodyPr>
          <a:lstStyle/>
          <a:p>
            <a:pPr algn="r" rtl="1"/>
            <a:r>
              <a:rPr lang="ar-EG" sz="9600" b="1" u="sng" dirty="0">
                <a:solidFill>
                  <a:srgbClr val="FF0000"/>
                </a:solidFill>
                <a:latin typeface="Arial" panose="020B0604020202020204" pitchFamily="34" charset="0"/>
                <a:cs typeface="Arial" panose="020B0604020202020204" pitchFamily="34" charset="0"/>
              </a:rPr>
              <a:t>مقدمة:</a:t>
            </a:r>
            <a:endParaRPr lang="en-US" sz="9600" b="1" dirty="0">
              <a:solidFill>
                <a:srgbClr val="FF0000"/>
              </a:solidFill>
              <a:latin typeface="Arial" panose="020B0604020202020204" pitchFamily="34" charset="0"/>
              <a:cs typeface="Arial" panose="020B0604020202020204" pitchFamily="34" charset="0"/>
            </a:endParaRPr>
          </a:p>
        </p:txBody>
      </p:sp>
      <p:cxnSp>
        <p:nvCxnSpPr>
          <p:cNvPr id="13" name="Прямая соединительная линия 2"/>
          <p:cNvCxnSpPr/>
          <p:nvPr/>
        </p:nvCxnSpPr>
        <p:spPr>
          <a:xfrm>
            <a:off x="15940035" y="5615220"/>
            <a:ext cx="0" cy="3729037"/>
          </a:xfrm>
          <a:prstGeom prst="line">
            <a:avLst/>
          </a:prstGeom>
          <a:ln w="38100">
            <a:solidFill>
              <a:srgbClr val="FF6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9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09FBD65F-5EC4-44B6-8A54-3F9B9960F0BB}"/>
              </a:ext>
            </a:extLst>
          </p:cNvPr>
          <p:cNvSpPr/>
          <p:nvPr/>
        </p:nvSpPr>
        <p:spPr>
          <a:xfrm>
            <a:off x="1" y="5145088"/>
            <a:ext cx="18287999"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id="{B16134C6-2F1E-4A8B-B739-4C0938312382}"/>
              </a:ext>
            </a:extLst>
          </p:cNvPr>
          <p:cNvSpPr txBox="1"/>
          <p:nvPr/>
        </p:nvSpPr>
        <p:spPr>
          <a:xfrm>
            <a:off x="-152404" y="5283653"/>
            <a:ext cx="18207667" cy="5016758"/>
          </a:xfrm>
          <a:prstGeom prst="rect">
            <a:avLst/>
          </a:prstGeom>
          <a:noFill/>
        </p:spPr>
        <p:txBody>
          <a:bodyPr wrap="square" rtlCol="0">
            <a:spAutoFit/>
          </a:bodyPr>
          <a:lstStyle/>
          <a:p>
            <a:pPr algn="r" rtl="1"/>
            <a:r>
              <a:rPr lang="ar-SA" sz="3200" b="1" dirty="0">
                <a:solidFill>
                  <a:schemeClr val="bg1"/>
                </a:solidFill>
              </a:rPr>
              <a:t>عناصر قلم </a:t>
            </a:r>
            <a:r>
              <a:rPr lang="ar-SA" sz="3200" b="1" dirty="0" smtClean="0">
                <a:solidFill>
                  <a:schemeClr val="bg1"/>
                </a:solidFill>
              </a:rPr>
              <a:t>الخراطة</a:t>
            </a:r>
            <a:r>
              <a:rPr lang="ar-EG" sz="3200" dirty="0" smtClean="0">
                <a:solidFill>
                  <a:schemeClr val="bg1"/>
                </a:solidFill>
              </a:rPr>
              <a:t>: </a:t>
            </a:r>
            <a:r>
              <a:rPr lang="ar-SA" sz="3200" i="1" dirty="0" smtClean="0">
                <a:solidFill>
                  <a:schemeClr val="bg1"/>
                </a:solidFill>
              </a:rPr>
              <a:t>يتكون </a:t>
            </a:r>
            <a:r>
              <a:rPr lang="ar-SA" sz="3200" i="1" dirty="0">
                <a:solidFill>
                  <a:schemeClr val="bg1"/>
                </a:solidFill>
              </a:rPr>
              <a:t>من جزئيين رئيسيين </a:t>
            </a:r>
            <a:endParaRPr lang="en-US" sz="3200" dirty="0">
              <a:solidFill>
                <a:schemeClr val="bg1"/>
              </a:solidFill>
            </a:endParaRPr>
          </a:p>
          <a:p>
            <a:pPr algn="r" rtl="1"/>
            <a:r>
              <a:rPr lang="ar-SA" sz="3200" dirty="0">
                <a:solidFill>
                  <a:schemeClr val="bg1"/>
                </a:solidFill>
              </a:rPr>
              <a:t>1 جسم القلم ويسمى النصاب وهو الذي يثبت في المقدمة</a:t>
            </a:r>
            <a:endParaRPr lang="en-US" sz="3200" dirty="0">
              <a:solidFill>
                <a:schemeClr val="bg1"/>
              </a:solidFill>
            </a:endParaRPr>
          </a:p>
          <a:p>
            <a:pPr algn="r" rtl="1"/>
            <a:r>
              <a:rPr lang="ar-SA" sz="3200" dirty="0">
                <a:solidFill>
                  <a:schemeClr val="bg1"/>
                </a:solidFill>
              </a:rPr>
              <a:t>2 الطرف القاطع (منطقة الحد القاطع) ويشمل السطح الجانبي والسطح الخلفي </a:t>
            </a:r>
            <a:r>
              <a:rPr lang="ar-SA" sz="3200" dirty="0" smtClean="0">
                <a:solidFill>
                  <a:schemeClr val="bg1"/>
                </a:solidFill>
              </a:rPr>
              <a:t>وسطح</a:t>
            </a:r>
            <a:r>
              <a:rPr lang="ar-EG" sz="3200" dirty="0">
                <a:solidFill>
                  <a:schemeClr val="bg1"/>
                </a:solidFill>
              </a:rPr>
              <a:t> </a:t>
            </a:r>
            <a:r>
              <a:rPr lang="ar-SA" sz="3200" dirty="0" smtClean="0">
                <a:solidFill>
                  <a:schemeClr val="bg1"/>
                </a:solidFill>
              </a:rPr>
              <a:t>الجرف </a:t>
            </a:r>
            <a:r>
              <a:rPr lang="ar-SA" sz="3200" dirty="0">
                <a:solidFill>
                  <a:schemeClr val="bg1"/>
                </a:solidFill>
              </a:rPr>
              <a:t>ومن تقاطعهم تنتج حدود القطع</a:t>
            </a:r>
            <a:endParaRPr lang="en-US" sz="3200" dirty="0">
              <a:solidFill>
                <a:schemeClr val="bg1"/>
              </a:solidFill>
            </a:endParaRPr>
          </a:p>
          <a:p>
            <a:pPr algn="r" rtl="1"/>
            <a:r>
              <a:rPr lang="ar-SA" sz="3200" b="1" dirty="0">
                <a:solidFill>
                  <a:schemeClr val="bg1"/>
                </a:solidFill>
              </a:rPr>
              <a:t>الزوايا الرئيسية لقلم القطع بالخراطة: </a:t>
            </a:r>
            <a:endParaRPr lang="en-US" sz="3200" dirty="0">
              <a:solidFill>
                <a:schemeClr val="bg1"/>
              </a:solidFill>
            </a:endParaRPr>
          </a:p>
          <a:p>
            <a:pPr algn="r" rtl="1"/>
            <a:r>
              <a:rPr lang="ar-SA" sz="3200" b="1" dirty="0">
                <a:solidFill>
                  <a:schemeClr val="bg1"/>
                </a:solidFill>
              </a:rPr>
              <a:t>زاوية الخلوص :</a:t>
            </a:r>
            <a:endParaRPr lang="en-US" sz="3200" dirty="0">
              <a:solidFill>
                <a:schemeClr val="bg1"/>
              </a:solidFill>
            </a:endParaRPr>
          </a:p>
          <a:p>
            <a:pPr algn="r" rtl="1"/>
            <a:r>
              <a:rPr lang="ar-SA" sz="3200" dirty="0">
                <a:solidFill>
                  <a:schemeClr val="bg1"/>
                </a:solidFill>
              </a:rPr>
              <a:t>هي الزاوية الموجودة في وجه العدة القاطعة من الأمام وتعمل على حدية الحد القاطع </a:t>
            </a:r>
            <a:endParaRPr lang="ar-EG" sz="3200" dirty="0" smtClean="0">
              <a:solidFill>
                <a:schemeClr val="bg1"/>
              </a:solidFill>
            </a:endParaRPr>
          </a:p>
          <a:p>
            <a:pPr algn="r" rtl="1"/>
            <a:r>
              <a:rPr lang="ar-SA" sz="3200" b="1" dirty="0" smtClean="0">
                <a:solidFill>
                  <a:schemeClr val="bg1"/>
                </a:solidFill>
              </a:rPr>
              <a:t>زاوية الجرف</a:t>
            </a:r>
            <a:endParaRPr lang="en-US" sz="3200" dirty="0" smtClean="0">
              <a:solidFill>
                <a:schemeClr val="bg1"/>
              </a:solidFill>
            </a:endParaRPr>
          </a:p>
          <a:p>
            <a:pPr algn="r" rtl="1"/>
            <a:r>
              <a:rPr lang="ar-SA" sz="3200" dirty="0" smtClean="0">
                <a:solidFill>
                  <a:schemeClr val="bg1"/>
                </a:solidFill>
              </a:rPr>
              <a:t> </a:t>
            </a:r>
            <a:r>
              <a:rPr lang="ar-SA" sz="3200" dirty="0">
                <a:solidFill>
                  <a:schemeClr val="bg1"/>
                </a:solidFill>
              </a:rPr>
              <a:t>و هي الزاوية الموجودة على العدة الشائعة ومهمتها سهولة إنزلاق الرایش تقل في المعدن الصلبة وتزيد في المعادن الطرية.</a:t>
            </a:r>
            <a:endParaRPr lang="en-US" sz="3200" dirty="0">
              <a:solidFill>
                <a:schemeClr val="bg1"/>
              </a:solidFill>
            </a:endParaRPr>
          </a:p>
          <a:p>
            <a:pPr algn="r" rtl="1"/>
            <a:r>
              <a:rPr lang="ar-SA" sz="3200" dirty="0">
                <a:solidFill>
                  <a:schemeClr val="bg1"/>
                </a:solidFill>
              </a:rPr>
              <a:t> </a:t>
            </a:r>
            <a:r>
              <a:rPr lang="ar-SA" sz="3200" b="1" dirty="0">
                <a:solidFill>
                  <a:schemeClr val="bg1"/>
                </a:solidFill>
              </a:rPr>
              <a:t>زاوية الحد</a:t>
            </a:r>
            <a:endParaRPr lang="en-US" sz="3200" dirty="0">
              <a:solidFill>
                <a:schemeClr val="bg1"/>
              </a:solidFill>
            </a:endParaRPr>
          </a:p>
          <a:p>
            <a:pPr algn="r" rtl="1"/>
            <a:r>
              <a:rPr lang="ar-SA" sz="3200" dirty="0">
                <a:solidFill>
                  <a:schemeClr val="bg1"/>
                </a:solidFill>
              </a:rPr>
              <a:t> هي الزاوية المحصورة بين زاويتي الخلوص و الجرف وتكمل </a:t>
            </a:r>
            <a:r>
              <a:rPr lang="fa-IR" sz="3200" dirty="0">
                <a:solidFill>
                  <a:schemeClr val="bg1"/>
                </a:solidFill>
              </a:rPr>
              <a:t>۹۰</a:t>
            </a:r>
            <a:r>
              <a:rPr lang="ar-SA" sz="3200" dirty="0">
                <a:solidFill>
                  <a:schemeClr val="bg1"/>
                </a:solidFill>
              </a:rPr>
              <a:t> ومرتبطة بصلابة المعدن المقطوع وتقوم بعملية القطع</a:t>
            </a:r>
            <a:endParaRPr lang="en-US" sz="3200" dirty="0">
              <a:solidFill>
                <a:schemeClr val="bg1"/>
              </a:solidFill>
            </a:endParaRPr>
          </a:p>
        </p:txBody>
      </p:sp>
      <p:pic>
        <p:nvPicPr>
          <p:cNvPr id="1026" name="Picture 2" descr="C:\Users\ELBADR STOR\Desktop\الخراطه\خط عربي\b63f5338-b232-4fa4-9afe-f2e3ac29ab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11"/>
            <a:ext cx="13084627" cy="51085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084629" y="436107"/>
            <a:ext cx="5014181" cy="4708981"/>
          </a:xfrm>
          <a:prstGeom prst="rect">
            <a:avLst/>
          </a:prstGeom>
        </p:spPr>
        <p:txBody>
          <a:bodyPr wrap="square">
            <a:spAutoFit/>
          </a:bodyPr>
          <a:lstStyle/>
          <a:p>
            <a:pPr algn="r" rtl="1"/>
            <a:r>
              <a:rPr lang="ar-SA" sz="4400" b="1" dirty="0"/>
              <a:t>أقلام الخراطة:</a:t>
            </a:r>
            <a:endParaRPr lang="en-US" sz="4400" dirty="0"/>
          </a:p>
          <a:p>
            <a:pPr algn="r" rtl="1"/>
            <a:r>
              <a:rPr lang="ar-SA" sz="2800" dirty="0"/>
              <a:t> </a:t>
            </a:r>
            <a:r>
              <a:rPr lang="ar-SA" sz="3200" dirty="0"/>
              <a:t>قلم الخراطة هو ع</a:t>
            </a:r>
            <a:r>
              <a:rPr lang="ar-EG" sz="3200" dirty="0"/>
              <a:t>د</a:t>
            </a:r>
            <a:r>
              <a:rPr lang="ar-SA" sz="3200" dirty="0"/>
              <a:t>ة القطع الرئيسية المستخدمة في التشغيل على المخرطة و هو أكثر عدد القطع شيوعا وأبسطها في التصميم حيث تتشابه جميع الاقلام في الزوايا الرئيسية و في الخامات التي تصنع منها وتخلف في الشكل الذي يجب أن يفي بمتطلبات عملية التشغيل</a:t>
            </a:r>
            <a:r>
              <a:rPr lang="ar-SA" sz="2800" dirty="0"/>
              <a:t>,</a:t>
            </a:r>
            <a:endParaRPr lang="en-US" sz="2800" dirty="0"/>
          </a:p>
        </p:txBody>
      </p:sp>
    </p:spTree>
    <p:extLst>
      <p:ext uri="{BB962C8B-B14F-4D97-AF65-F5344CB8AC3E}">
        <p14:creationId xmlns:p14="http://schemas.microsoft.com/office/powerpoint/2010/main" val="106039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EFED28CB-0D25-4B13-97F2-341F222C4EB1}"/>
              </a:ext>
            </a:extLst>
          </p:cNvPr>
          <p:cNvSpPr/>
          <p:nvPr/>
        </p:nvSpPr>
        <p:spPr>
          <a:xfrm>
            <a:off x="1080656" y="947017"/>
            <a:ext cx="16189036" cy="8394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Рисунок 3">
            <a:extLst>
              <a:ext uri="{FF2B5EF4-FFF2-40B4-BE49-F238E27FC236}">
                <a16:creationId xmlns:a16="http://schemas.microsoft.com/office/drawing/2014/main" id="{1E99B4CA-A245-4903-955D-F5109FD36F0E}"/>
              </a:ext>
            </a:extLst>
          </p:cNvPr>
          <p:cNvSpPr>
            <a:spLocks noGrp="1"/>
          </p:cNvSpPr>
          <p:nvPr>
            <p:ph type="pic" sz="quarter" idx="10"/>
          </p:nvPr>
        </p:nvSpPr>
        <p:spPr>
          <a:solidFill>
            <a:schemeClr val="accent3">
              <a:lumMod val="20000"/>
              <a:lumOff val="80000"/>
            </a:schemeClr>
          </a:solidFill>
        </p:spPr>
      </p:sp>
      <p:sp>
        <p:nvSpPr>
          <p:cNvPr id="36" name="Овал 35">
            <a:extLst>
              <a:ext uri="{FF2B5EF4-FFF2-40B4-BE49-F238E27FC236}">
                <a16:creationId xmlns:a16="http://schemas.microsoft.com/office/drawing/2014/main" id="{BDBFBD41-D9E2-49AB-B283-464FB0420CA3}"/>
              </a:ext>
            </a:extLst>
          </p:cNvPr>
          <p:cNvSpPr/>
          <p:nvPr/>
        </p:nvSpPr>
        <p:spPr>
          <a:xfrm>
            <a:off x="11717085" y="4938590"/>
            <a:ext cx="889889" cy="889890"/>
          </a:xfrm>
          <a:prstGeom prst="ellipse">
            <a:avLst/>
          </a:prstGeom>
          <a:solidFill>
            <a:srgbClr val="FF6161"/>
          </a:solidFill>
          <a:ln w="38100">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a:extLst>
              <a:ext uri="{FF2B5EF4-FFF2-40B4-BE49-F238E27FC236}">
                <a16:creationId xmlns:a16="http://schemas.microsoft.com/office/drawing/2014/main" id="{BDBFBD41-D9E2-49AB-B283-464FB0420CA3}"/>
              </a:ext>
            </a:extLst>
          </p:cNvPr>
          <p:cNvSpPr/>
          <p:nvPr/>
        </p:nvSpPr>
        <p:spPr>
          <a:xfrm>
            <a:off x="6831902" y="4877275"/>
            <a:ext cx="889889" cy="889890"/>
          </a:xfrm>
          <a:prstGeom prst="ellipse">
            <a:avLst/>
          </a:prstGeom>
          <a:solidFill>
            <a:srgbClr val="FF6161"/>
          </a:solidFill>
          <a:ln w="38100">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a:extLst>
              <a:ext uri="{FF2B5EF4-FFF2-40B4-BE49-F238E27FC236}">
                <a16:creationId xmlns:a16="http://schemas.microsoft.com/office/drawing/2014/main" id="{BDBFBD41-D9E2-49AB-B283-464FB0420CA3}"/>
              </a:ext>
            </a:extLst>
          </p:cNvPr>
          <p:cNvSpPr/>
          <p:nvPr/>
        </p:nvSpPr>
        <p:spPr>
          <a:xfrm>
            <a:off x="2314720" y="4877275"/>
            <a:ext cx="889889" cy="889890"/>
          </a:xfrm>
          <a:prstGeom prst="ellipse">
            <a:avLst/>
          </a:prstGeom>
          <a:solidFill>
            <a:srgbClr val="FF6161"/>
          </a:solidFill>
          <a:ln w="38100">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a:extLst>
              <a:ext uri="{FF2B5EF4-FFF2-40B4-BE49-F238E27FC236}">
                <a16:creationId xmlns:a16="http://schemas.microsoft.com/office/drawing/2014/main" id="{BDBFBD41-D9E2-49AB-B283-464FB0420CA3}"/>
              </a:ext>
            </a:extLst>
          </p:cNvPr>
          <p:cNvSpPr/>
          <p:nvPr/>
        </p:nvSpPr>
        <p:spPr>
          <a:xfrm>
            <a:off x="16078402" y="4699349"/>
            <a:ext cx="889889" cy="889890"/>
          </a:xfrm>
          <a:prstGeom prst="ellipse">
            <a:avLst/>
          </a:prstGeom>
          <a:solidFill>
            <a:srgbClr val="FF6161"/>
          </a:solidFill>
          <a:ln w="38100">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E342F5D3-2586-47CF-961F-059038409D63}"/>
              </a:ext>
            </a:extLst>
          </p:cNvPr>
          <p:cNvSpPr txBox="1"/>
          <p:nvPr/>
        </p:nvSpPr>
        <p:spPr>
          <a:xfrm>
            <a:off x="6028191" y="1029907"/>
            <a:ext cx="10528717" cy="3724096"/>
          </a:xfrm>
          <a:prstGeom prst="rect">
            <a:avLst/>
          </a:prstGeom>
          <a:noFill/>
        </p:spPr>
        <p:txBody>
          <a:bodyPr wrap="square" rtlCol="0">
            <a:spAutoFit/>
          </a:bodyPr>
          <a:lstStyle/>
          <a:p>
            <a:pPr algn="r" rtl="1"/>
            <a:r>
              <a:rPr lang="ar-EG" sz="2800" dirty="0"/>
              <a:t>تعتبر المخرطة ضمن مكنات التشغيل الدقيق ، غير أن دقتها وعمرها التشغيلى إنما يتوقفان على الخراط الذى يستخدمها . فيجب إجراء العمليات عليها بطريقة مأمونة وفى حدود إمكانياتها وتبعاً لملحقاتها من مواسك وأقلام ، ولنوعية المشغولات أيضا . ولذلك يجب المحافظة على جميع أجزائها المتحركة وضوابطها من التلف . ولضمان استمرار دقتها تركب بحيث يكون فرشها مستوياً وفى وضع أفقي تماماً فى جميع المستويات</a:t>
            </a:r>
            <a:r>
              <a:rPr lang="ar-EG" sz="2800" dirty="0" smtClean="0"/>
              <a:t>.</a:t>
            </a:r>
          </a:p>
          <a:p>
            <a:pPr algn="ctr" rtl="1"/>
            <a:r>
              <a:rPr lang="ar-EG" sz="3600" b="1" dirty="0"/>
              <a:t>التزييت ومواده :</a:t>
            </a:r>
            <a:endParaRPr lang="en-US" sz="3600" dirty="0"/>
          </a:p>
          <a:p>
            <a:pPr algn="ctr" rtl="1"/>
            <a:r>
              <a:rPr lang="ar-EG" sz="3600" dirty="0"/>
              <a:t>عملية التزييت لها أربعة فوائد هى :</a:t>
            </a:r>
            <a:endParaRPr lang="en-US" sz="3600" dirty="0"/>
          </a:p>
          <a:p>
            <a:pPr algn="r" rtl="1"/>
            <a:r>
              <a:rPr lang="en-US" sz="2400" dirty="0" smtClean="0"/>
              <a:t> </a:t>
            </a:r>
            <a:endParaRPr lang="en-US" sz="2400" dirty="0"/>
          </a:p>
        </p:txBody>
      </p:sp>
      <p:sp>
        <p:nvSpPr>
          <p:cNvPr id="12" name="TextBox 11">
            <a:extLst>
              <a:ext uri="{FF2B5EF4-FFF2-40B4-BE49-F238E27FC236}">
                <a16:creationId xmlns:a16="http://schemas.microsoft.com/office/drawing/2014/main" id="{BA002F9C-B0B1-4085-97A1-C90CF2C8027F}"/>
              </a:ext>
            </a:extLst>
          </p:cNvPr>
          <p:cNvSpPr txBox="1"/>
          <p:nvPr/>
        </p:nvSpPr>
        <p:spPr>
          <a:xfrm>
            <a:off x="16078402" y="4648425"/>
            <a:ext cx="1128600" cy="707886"/>
          </a:xfrm>
          <a:prstGeom prst="rect">
            <a:avLst/>
          </a:prstGeom>
          <a:noFill/>
        </p:spPr>
        <p:txBody>
          <a:bodyPr wrap="square" rtlCol="0">
            <a:spAutoFit/>
          </a:bodyPr>
          <a:lstStyle/>
          <a:p>
            <a:pPr algn="ctr"/>
            <a:endParaRPr lang="ru-RU" sz="4000" dirty="0">
              <a:solidFill>
                <a:schemeClr val="bg1"/>
              </a:solidFill>
              <a:latin typeface="Raleway Medium" panose="020B0603030101060003" pitchFamily="34" charset="-52"/>
            </a:endParaRPr>
          </a:p>
        </p:txBody>
      </p:sp>
      <p:sp>
        <p:nvSpPr>
          <p:cNvPr id="17" name="TextBox 16">
            <a:extLst>
              <a:ext uri="{FF2B5EF4-FFF2-40B4-BE49-F238E27FC236}">
                <a16:creationId xmlns:a16="http://schemas.microsoft.com/office/drawing/2014/main" id="{476794E8-3399-41D6-A96C-E1EEEC431959}"/>
              </a:ext>
            </a:extLst>
          </p:cNvPr>
          <p:cNvSpPr txBox="1"/>
          <p:nvPr/>
        </p:nvSpPr>
        <p:spPr>
          <a:xfrm>
            <a:off x="11597729" y="4968277"/>
            <a:ext cx="1128600" cy="707886"/>
          </a:xfrm>
          <a:prstGeom prst="rect">
            <a:avLst/>
          </a:prstGeom>
          <a:noFill/>
        </p:spPr>
        <p:txBody>
          <a:bodyPr wrap="square" rtlCol="0">
            <a:spAutoFit/>
          </a:bodyPr>
          <a:lstStyle/>
          <a:p>
            <a:pPr algn="ctr"/>
            <a:endParaRPr lang="ru-RU" sz="4000" dirty="0">
              <a:solidFill>
                <a:schemeClr val="bg1"/>
              </a:solidFill>
              <a:latin typeface="Raleway Medium" panose="020B0603030101060003" pitchFamily="34" charset="-52"/>
            </a:endParaRPr>
          </a:p>
        </p:txBody>
      </p:sp>
      <p:sp>
        <p:nvSpPr>
          <p:cNvPr id="21" name="TextBox 20">
            <a:extLst>
              <a:ext uri="{FF2B5EF4-FFF2-40B4-BE49-F238E27FC236}">
                <a16:creationId xmlns:a16="http://schemas.microsoft.com/office/drawing/2014/main" id="{FD274F85-9F78-4507-BDDF-1CC5B82CE607}"/>
              </a:ext>
            </a:extLst>
          </p:cNvPr>
          <p:cNvSpPr txBox="1"/>
          <p:nvPr/>
        </p:nvSpPr>
        <p:spPr>
          <a:xfrm>
            <a:off x="6672986" y="4956793"/>
            <a:ext cx="1128600" cy="707886"/>
          </a:xfrm>
          <a:prstGeom prst="rect">
            <a:avLst/>
          </a:prstGeom>
          <a:noFill/>
        </p:spPr>
        <p:txBody>
          <a:bodyPr wrap="square" rtlCol="0">
            <a:spAutoFit/>
          </a:bodyPr>
          <a:lstStyle/>
          <a:p>
            <a:pPr algn="ctr"/>
            <a:endParaRPr lang="ru-RU" sz="4000" dirty="0">
              <a:solidFill>
                <a:schemeClr val="bg1"/>
              </a:solidFill>
              <a:latin typeface="Raleway Medium" panose="020B0603030101060003" pitchFamily="34" charset="-52"/>
            </a:endParaRPr>
          </a:p>
        </p:txBody>
      </p:sp>
      <p:sp>
        <p:nvSpPr>
          <p:cNvPr id="25" name="TextBox 24">
            <a:extLst>
              <a:ext uri="{FF2B5EF4-FFF2-40B4-BE49-F238E27FC236}">
                <a16:creationId xmlns:a16="http://schemas.microsoft.com/office/drawing/2014/main" id="{D7C4BF10-9512-4378-ACF1-9B408BD81193}"/>
              </a:ext>
            </a:extLst>
          </p:cNvPr>
          <p:cNvSpPr txBox="1"/>
          <p:nvPr/>
        </p:nvSpPr>
        <p:spPr>
          <a:xfrm>
            <a:off x="2140650" y="5093370"/>
            <a:ext cx="1128600" cy="707886"/>
          </a:xfrm>
          <a:prstGeom prst="rect">
            <a:avLst/>
          </a:prstGeom>
          <a:noFill/>
        </p:spPr>
        <p:txBody>
          <a:bodyPr wrap="square" rtlCol="0">
            <a:spAutoFit/>
          </a:bodyPr>
          <a:lstStyle/>
          <a:p>
            <a:pPr algn="ctr"/>
            <a:endParaRPr lang="ru-RU" sz="4000" dirty="0">
              <a:solidFill>
                <a:schemeClr val="bg1"/>
              </a:solidFill>
              <a:latin typeface="Raleway Medium" panose="020B0603030101060003" pitchFamily="34" charset="-52"/>
            </a:endParaRPr>
          </a:p>
        </p:txBody>
      </p:sp>
      <p:sp>
        <p:nvSpPr>
          <p:cNvPr id="20" name="TextBox 19">
            <a:extLst>
              <a:ext uri="{FF2B5EF4-FFF2-40B4-BE49-F238E27FC236}">
                <a16:creationId xmlns:a16="http://schemas.microsoft.com/office/drawing/2014/main" id="{4F9B50E5-BE31-455D-8EC0-90DCA8ECA555}"/>
              </a:ext>
            </a:extLst>
          </p:cNvPr>
          <p:cNvSpPr txBox="1"/>
          <p:nvPr/>
        </p:nvSpPr>
        <p:spPr>
          <a:xfrm>
            <a:off x="5000429" y="77801"/>
            <a:ext cx="12136140" cy="138499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ar-EG" sz="44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تجهيز المبدئى للمخرطة الذنبية وإستخدام قائمة للمراجعة:</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rtl="1"/>
            <a:endParaRPr lang="ru-RU"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ontserrat" charset="0"/>
              <a:ea typeface="Montserrat" charset="0"/>
              <a:cs typeface="Helvetica Neue W23 for SKY Bd" panose="020B0804020202020204" pitchFamily="34" charset="-78"/>
            </a:endParaRPr>
          </a:p>
        </p:txBody>
      </p:sp>
      <p:sp>
        <p:nvSpPr>
          <p:cNvPr id="24" name="TextBox 23">
            <a:extLst>
              <a:ext uri="{FF2B5EF4-FFF2-40B4-BE49-F238E27FC236}">
                <a16:creationId xmlns:a16="http://schemas.microsoft.com/office/drawing/2014/main" id="{A3D93B36-44F4-42FA-96BD-3B4350545F31}"/>
              </a:ext>
            </a:extLst>
          </p:cNvPr>
          <p:cNvSpPr txBox="1"/>
          <p:nvPr/>
        </p:nvSpPr>
        <p:spPr>
          <a:xfrm>
            <a:off x="15435100" y="5767165"/>
            <a:ext cx="2415203" cy="400110"/>
          </a:xfrm>
          <a:prstGeom prst="rect">
            <a:avLst/>
          </a:prstGeom>
          <a:noFill/>
        </p:spPr>
        <p:txBody>
          <a:bodyPr wrap="square" rtlCol="0">
            <a:spAutoFit/>
          </a:bodyPr>
          <a:lstStyle/>
          <a:p>
            <a:pPr lvl="0" algn="ctr" rtl="1"/>
            <a:r>
              <a:rPr lang="ar-EG" sz="2000" b="1" dirty="0"/>
              <a:t>التزييت. </a:t>
            </a:r>
            <a:endParaRPr lang="en-US" sz="2000" b="1" dirty="0"/>
          </a:p>
        </p:txBody>
      </p:sp>
      <p:sp>
        <p:nvSpPr>
          <p:cNvPr id="28" name="TextBox 27">
            <a:extLst>
              <a:ext uri="{FF2B5EF4-FFF2-40B4-BE49-F238E27FC236}">
                <a16:creationId xmlns:a16="http://schemas.microsoft.com/office/drawing/2014/main" id="{0247EA42-9501-4C09-A2AF-698AA1E3B53D}"/>
              </a:ext>
            </a:extLst>
          </p:cNvPr>
          <p:cNvSpPr txBox="1"/>
          <p:nvPr/>
        </p:nvSpPr>
        <p:spPr>
          <a:xfrm>
            <a:off x="14470439" y="6297829"/>
            <a:ext cx="3635311" cy="3735959"/>
          </a:xfrm>
          <a:prstGeom prst="rect">
            <a:avLst/>
          </a:prstGeom>
          <a:noFill/>
        </p:spPr>
        <p:txBody>
          <a:bodyPr wrap="square" rtlCol="0">
            <a:spAutoFit/>
          </a:bodyPr>
          <a:lstStyle/>
          <a:p>
            <a:pPr lvl="0" algn="r" rtl="1">
              <a:lnSpc>
                <a:spcPct val="150000"/>
              </a:lnSpc>
            </a:pPr>
            <a:r>
              <a:rPr lang="ar-EG" sz="2000" dirty="0"/>
              <a:t>تكون مادة التزييت طبقة من السائل بين أسطح الأجزاء المعدنية المتزاوجة أثناء دورانها ، أى أنها تملأ جميع الفراغات بينها فتجعل هذه الأسطح تتوسدها ) أى تتخذ منها وسادة ( وتنزلق على بعضها البعض بأقل احتكاك ممكن ، فلا تحتاج سوى قوة ضعيفة لتحريكها ، كما تنخفض الحرارة المتولدة من هذا الاحتكاك </a:t>
            </a:r>
            <a:endParaRPr lang="ru-RU" sz="2000" dirty="0">
              <a:solidFill>
                <a:prstClr val="black"/>
              </a:solidFill>
              <a:latin typeface="Montserrat Light" charset="0"/>
              <a:ea typeface="Montserrat Light" charset="0"/>
              <a:cs typeface="Montserrat Light" charset="0"/>
            </a:endParaRPr>
          </a:p>
        </p:txBody>
      </p:sp>
      <p:sp>
        <p:nvSpPr>
          <p:cNvPr id="29" name="TextBox 28">
            <a:extLst>
              <a:ext uri="{FF2B5EF4-FFF2-40B4-BE49-F238E27FC236}">
                <a16:creationId xmlns:a16="http://schemas.microsoft.com/office/drawing/2014/main" id="{A3D93B36-44F4-42FA-96BD-3B4350545F31}"/>
              </a:ext>
            </a:extLst>
          </p:cNvPr>
          <p:cNvSpPr txBox="1"/>
          <p:nvPr/>
        </p:nvSpPr>
        <p:spPr>
          <a:xfrm>
            <a:off x="10888658" y="5897719"/>
            <a:ext cx="2415203" cy="400110"/>
          </a:xfrm>
          <a:prstGeom prst="rect">
            <a:avLst/>
          </a:prstGeom>
          <a:noFill/>
        </p:spPr>
        <p:txBody>
          <a:bodyPr wrap="square" rtlCol="0">
            <a:spAutoFit/>
          </a:bodyPr>
          <a:lstStyle/>
          <a:p>
            <a:pPr algn="ctr" rtl="1"/>
            <a:r>
              <a:rPr lang="ar-EG" sz="2000" b="1" dirty="0"/>
              <a:t>التبريد :</a:t>
            </a:r>
            <a:endParaRPr lang="en-US" sz="2000" dirty="0"/>
          </a:p>
        </p:txBody>
      </p:sp>
      <p:sp>
        <p:nvSpPr>
          <p:cNvPr id="30" name="TextBox 29">
            <a:extLst>
              <a:ext uri="{FF2B5EF4-FFF2-40B4-BE49-F238E27FC236}">
                <a16:creationId xmlns:a16="http://schemas.microsoft.com/office/drawing/2014/main" id="{0247EA42-9501-4C09-A2AF-698AA1E3B53D}"/>
              </a:ext>
            </a:extLst>
          </p:cNvPr>
          <p:cNvSpPr txBox="1"/>
          <p:nvPr/>
        </p:nvSpPr>
        <p:spPr>
          <a:xfrm>
            <a:off x="10237581" y="6332342"/>
            <a:ext cx="3635311" cy="3274294"/>
          </a:xfrm>
          <a:prstGeom prst="rect">
            <a:avLst/>
          </a:prstGeom>
          <a:noFill/>
        </p:spPr>
        <p:txBody>
          <a:bodyPr wrap="square" rtlCol="0">
            <a:spAutoFit/>
          </a:bodyPr>
          <a:lstStyle/>
          <a:p>
            <a:pPr lvl="0" algn="ctr" rtl="1">
              <a:lnSpc>
                <a:spcPct val="150000"/>
              </a:lnSpc>
              <a:defRPr/>
            </a:pPr>
            <a:r>
              <a:rPr lang="ar-EG" sz="2000" dirty="0"/>
              <a:t>يعمل تدفق الزيت على امتصاص الحرارة المتولدة فى المخرطة أو مكنة التشغيل من جراء احتكاك أجزائها ببعضها البعض وتبريدها ، فينخفض مقدار الاحتكاك ويقل تبعاً لذلك احتمال قفش (زرجنة) الأجزاء المتزاوجة مع بعضها البعض بسبب تمددها بالحرارة </a:t>
            </a:r>
            <a:endParaRPr kumimoji="0" lang="ru-RU" sz="2000" b="0" i="0" u="none" strike="noStrike" kern="1200" cap="none" spc="0" normalizeH="0" baseline="0" noProof="0" dirty="0">
              <a:ln>
                <a:noFill/>
              </a:ln>
              <a:solidFill>
                <a:prstClr val="black"/>
              </a:solidFill>
              <a:effectLst/>
              <a:uLnTx/>
              <a:uFillTx/>
              <a:latin typeface="Montserrat Light" charset="0"/>
              <a:ea typeface="Montserrat Light" charset="0"/>
              <a:cs typeface="Montserrat Light" charset="0"/>
            </a:endParaRPr>
          </a:p>
        </p:txBody>
      </p:sp>
      <p:sp>
        <p:nvSpPr>
          <p:cNvPr id="31" name="TextBox 30">
            <a:extLst>
              <a:ext uri="{FF2B5EF4-FFF2-40B4-BE49-F238E27FC236}">
                <a16:creationId xmlns:a16="http://schemas.microsoft.com/office/drawing/2014/main" id="{A3D93B36-44F4-42FA-96BD-3B4350545F31}"/>
              </a:ext>
            </a:extLst>
          </p:cNvPr>
          <p:cNvSpPr txBox="1"/>
          <p:nvPr/>
        </p:nvSpPr>
        <p:spPr>
          <a:xfrm>
            <a:off x="6028191" y="5854692"/>
            <a:ext cx="2415203" cy="646331"/>
          </a:xfrm>
          <a:prstGeom prst="rect">
            <a:avLst/>
          </a:prstGeom>
          <a:noFill/>
        </p:spPr>
        <p:txBody>
          <a:bodyPr wrap="square" rtlCol="0">
            <a:spAutoFit/>
          </a:bodyPr>
          <a:lstStyle/>
          <a:p>
            <a:pPr algn="ctr" rtl="1"/>
            <a:r>
              <a:rPr lang="ar-EG" b="1" dirty="0"/>
              <a:t>التنظيف :</a:t>
            </a:r>
            <a:endParaRPr lang="en-US" dirty="0"/>
          </a:p>
          <a:p>
            <a:pPr algn="ctr" rtl="1"/>
            <a:endParaRPr lang="ru-RU" dirty="0">
              <a:latin typeface="Raleway Medium" panose="020B0603030101060003" pitchFamily="34" charset="-52"/>
            </a:endParaRPr>
          </a:p>
        </p:txBody>
      </p:sp>
      <p:sp>
        <p:nvSpPr>
          <p:cNvPr id="32" name="TextBox 31">
            <a:extLst>
              <a:ext uri="{FF2B5EF4-FFF2-40B4-BE49-F238E27FC236}">
                <a16:creationId xmlns:a16="http://schemas.microsoft.com/office/drawing/2014/main" id="{0247EA42-9501-4C09-A2AF-698AA1E3B53D}"/>
              </a:ext>
            </a:extLst>
          </p:cNvPr>
          <p:cNvSpPr txBox="1"/>
          <p:nvPr/>
        </p:nvSpPr>
        <p:spPr>
          <a:xfrm>
            <a:off x="5408855" y="6442299"/>
            <a:ext cx="3635311" cy="1631216"/>
          </a:xfrm>
          <a:prstGeom prst="rect">
            <a:avLst/>
          </a:prstGeom>
          <a:noFill/>
        </p:spPr>
        <p:txBody>
          <a:bodyPr wrap="square" rtlCol="0">
            <a:spAutoFit/>
          </a:bodyPr>
          <a:lstStyle/>
          <a:p>
            <a:pPr algn="ctr" rtl="1"/>
            <a:r>
              <a:rPr lang="ar-EG" sz="2000" dirty="0"/>
              <a:t>يغسل سائل التزييت الأجزاء المتحركة ويجرف أمامه المواد الغريبة والحبيبات المعدنية الدقيقة الناتجة عن تآكل أسطح الأجزاء المحتكة فتصبح هذه الأجزاء نظيفة ويقل التآكل وتحتفظ الماكينة بدقتها .</a:t>
            </a:r>
            <a:endParaRPr lang="en-US" sz="2000" dirty="0"/>
          </a:p>
        </p:txBody>
      </p:sp>
      <p:sp>
        <p:nvSpPr>
          <p:cNvPr id="33" name="TextBox 32">
            <a:extLst>
              <a:ext uri="{FF2B5EF4-FFF2-40B4-BE49-F238E27FC236}">
                <a16:creationId xmlns:a16="http://schemas.microsoft.com/office/drawing/2014/main" id="{A3D93B36-44F4-42FA-96BD-3B4350545F31}"/>
              </a:ext>
            </a:extLst>
          </p:cNvPr>
          <p:cNvSpPr txBox="1"/>
          <p:nvPr/>
        </p:nvSpPr>
        <p:spPr>
          <a:xfrm>
            <a:off x="1552064" y="5928497"/>
            <a:ext cx="2415203" cy="369332"/>
          </a:xfrm>
          <a:prstGeom prst="rect">
            <a:avLst/>
          </a:prstGeom>
          <a:noFill/>
        </p:spPr>
        <p:txBody>
          <a:bodyPr wrap="square" rtlCol="0">
            <a:spAutoFit/>
          </a:bodyPr>
          <a:lstStyle/>
          <a:p>
            <a:pPr algn="ctr" rtl="1"/>
            <a:r>
              <a:rPr lang="ar-EG" b="1" dirty="0"/>
              <a:t>الوقاية من الصدأ :</a:t>
            </a:r>
            <a:endParaRPr lang="en-US" dirty="0"/>
          </a:p>
        </p:txBody>
      </p:sp>
      <p:sp>
        <p:nvSpPr>
          <p:cNvPr id="34" name="TextBox 33">
            <a:extLst>
              <a:ext uri="{FF2B5EF4-FFF2-40B4-BE49-F238E27FC236}">
                <a16:creationId xmlns:a16="http://schemas.microsoft.com/office/drawing/2014/main" id="{0247EA42-9501-4C09-A2AF-698AA1E3B53D}"/>
              </a:ext>
            </a:extLst>
          </p:cNvPr>
          <p:cNvSpPr txBox="1"/>
          <p:nvPr/>
        </p:nvSpPr>
        <p:spPr>
          <a:xfrm>
            <a:off x="927202" y="6442299"/>
            <a:ext cx="3635311" cy="2246769"/>
          </a:xfrm>
          <a:prstGeom prst="rect">
            <a:avLst/>
          </a:prstGeom>
          <a:noFill/>
        </p:spPr>
        <p:txBody>
          <a:bodyPr wrap="square" rtlCol="0">
            <a:spAutoFit/>
          </a:bodyPr>
          <a:lstStyle/>
          <a:p>
            <a:pPr algn="ctr" rtl="1"/>
            <a:r>
              <a:rPr lang="ar-EG" sz="2000" dirty="0"/>
              <a:t>وتتطلب تدابير الوقاية تغطية أسطح التشغيل فى الماكينة المعرضة للهواء كلما أمكن ذلك، وإزالة الرايش المتأكسد أولا بأول، وفحص جهاز التبريد كثيرا مع فحص سائل القطع وتغييره إذا لزم الأمر، ثم مسح الأسطح المشغولة وتنظيفها وتغطيتها بطبقة رقيقة من محلول واقي من الصدأ.</a:t>
            </a:r>
            <a:endParaRPr lang="en-US" sz="2000" dirty="0"/>
          </a:p>
        </p:txBody>
      </p:sp>
    </p:spTree>
    <p:extLst>
      <p:ext uri="{BB962C8B-B14F-4D97-AF65-F5344CB8AC3E}">
        <p14:creationId xmlns:p14="http://schemas.microsoft.com/office/powerpoint/2010/main" val="253969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nodePh="1">
                                  <p:stCondLst>
                                    <p:cond delay="0"/>
                                  </p:stCondLst>
                                  <p:endCondLst>
                                    <p:cond evt="begin" delay="0">
                                      <p:tn val="21"/>
                                    </p:cond>
                                  </p:end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nodePh="1">
                                  <p:stCondLst>
                                    <p:cond delay="0"/>
                                  </p:stCondLst>
                                  <p:endCondLst>
                                    <p:cond evt="begin" delay="0">
                                      <p:tn val="41"/>
                                    </p:cond>
                                  </p:end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000"/>
                                        <p:tgtEl>
                                          <p:spTgt spid="31"/>
                                        </p:tgtEl>
                                      </p:cBhvr>
                                    </p:animEffect>
                                    <p:anim calcmode="lin" valueType="num">
                                      <p:cBhvr>
                                        <p:cTn id="65" dur="1000" fill="hold"/>
                                        <p:tgtEl>
                                          <p:spTgt spid="31"/>
                                        </p:tgtEl>
                                        <p:attrNameLst>
                                          <p:attrName>ppt_x</p:attrName>
                                        </p:attrNameLst>
                                      </p:cBhvr>
                                      <p:tavLst>
                                        <p:tav tm="0">
                                          <p:val>
                                            <p:strVal val="#ppt_x"/>
                                          </p:val>
                                        </p:tav>
                                        <p:tav tm="100000">
                                          <p:val>
                                            <p:strVal val="#ppt_x"/>
                                          </p:val>
                                        </p:tav>
                                      </p:tavLst>
                                    </p:anim>
                                    <p:anim calcmode="lin" valueType="num">
                                      <p:cBhvr>
                                        <p:cTn id="66" dur="1000" fill="hold"/>
                                        <p:tgtEl>
                                          <p:spTgt spid="31"/>
                                        </p:tgtEl>
                                        <p:attrNameLst>
                                          <p:attrName>ppt_y</p:attrName>
                                        </p:attrNameLst>
                                      </p:cBhvr>
                                      <p:tavLst>
                                        <p:tav tm="0">
                                          <p:val>
                                            <p:strVal val="#ppt_y+.1"/>
                                          </p:val>
                                        </p:tav>
                                        <p:tav tm="100000">
                                          <p:val>
                                            <p:strVal val="#ppt_y"/>
                                          </p:val>
                                        </p:tav>
                                      </p:tavLst>
                                    </p:anim>
                                  </p:childTnLst>
                                </p:cTn>
                              </p:par>
                              <p:par>
                                <p:cTn id="67" presetID="2" presetClass="entr" presetSubtype="1" fill="hold" grpId="0" nodeType="withEffect" nodePh="1">
                                  <p:stCondLst>
                                    <p:cond delay="0"/>
                                  </p:stCondLst>
                                  <p:endCondLst>
                                    <p:cond evt="begin" delay="0">
                                      <p:tn val="67"/>
                                    </p:cond>
                                  </p:end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fill="hold"/>
                                        <p:tgtEl>
                                          <p:spTgt spid="37"/>
                                        </p:tgtEl>
                                        <p:attrNameLst>
                                          <p:attrName>ppt_x</p:attrName>
                                        </p:attrNameLst>
                                      </p:cBhvr>
                                      <p:tavLst>
                                        <p:tav tm="0">
                                          <p:val>
                                            <p:strVal val="#ppt_x"/>
                                          </p:val>
                                        </p:tav>
                                        <p:tav tm="100000">
                                          <p:val>
                                            <p:strVal val="#ppt_x"/>
                                          </p:val>
                                        </p:tav>
                                      </p:tavLst>
                                    </p:anim>
                                    <p:anim calcmode="lin" valueType="num">
                                      <p:cBhvr additive="base">
                                        <p:cTn id="7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1000"/>
                                        <p:tgtEl>
                                          <p:spTgt spid="34"/>
                                        </p:tgtEl>
                                      </p:cBhvr>
                                    </p:animEffect>
                                    <p:anim calcmode="lin" valueType="num">
                                      <p:cBhvr>
                                        <p:cTn id="80" dur="1000" fill="hold"/>
                                        <p:tgtEl>
                                          <p:spTgt spid="34"/>
                                        </p:tgtEl>
                                        <p:attrNameLst>
                                          <p:attrName>ppt_x</p:attrName>
                                        </p:attrNameLst>
                                      </p:cBhvr>
                                      <p:tavLst>
                                        <p:tav tm="0">
                                          <p:val>
                                            <p:strVal val="#ppt_x"/>
                                          </p:val>
                                        </p:tav>
                                        <p:tav tm="100000">
                                          <p:val>
                                            <p:strVal val="#ppt_x"/>
                                          </p:val>
                                        </p:tav>
                                      </p:tavLst>
                                    </p:anim>
                                    <p:anim calcmode="lin" valueType="num">
                                      <p:cBhvr>
                                        <p:cTn id="81" dur="1000" fill="hold"/>
                                        <p:tgtEl>
                                          <p:spTgt spid="34"/>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par>
                                <p:cTn id="87" presetID="2" presetClass="entr" presetSubtype="1"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500" fill="hold"/>
                                        <p:tgtEl>
                                          <p:spTgt spid="38"/>
                                        </p:tgtEl>
                                        <p:attrNameLst>
                                          <p:attrName>ppt_x</p:attrName>
                                        </p:attrNameLst>
                                      </p:cBhvr>
                                      <p:tavLst>
                                        <p:tav tm="0">
                                          <p:val>
                                            <p:strVal val="#ppt_x"/>
                                          </p:val>
                                        </p:tav>
                                        <p:tav tm="100000">
                                          <p:val>
                                            <p:strVal val="#ppt_x"/>
                                          </p:val>
                                        </p:tav>
                                      </p:tavLst>
                                    </p:anim>
                                    <p:anim calcmode="lin" valueType="num">
                                      <p:cBhvr additive="base">
                                        <p:cTn id="90" dur="500" fill="hold"/>
                                        <p:tgtEl>
                                          <p:spTgt spid="38"/>
                                        </p:tgtEl>
                                        <p:attrNameLst>
                                          <p:attrName>ppt_y</p:attrName>
                                        </p:attrNameLst>
                                      </p:cBhvr>
                                      <p:tavLst>
                                        <p:tav tm="0">
                                          <p:val>
                                            <p:strVal val="0-#ppt_h/2"/>
                                          </p:val>
                                        </p:tav>
                                        <p:tav tm="100000">
                                          <p:val>
                                            <p:strVal val="#ppt_y"/>
                                          </p:val>
                                        </p:tav>
                                      </p:tavLst>
                                    </p:anim>
                                  </p:childTnLst>
                                </p:cTn>
                              </p:par>
                              <p:par>
                                <p:cTn id="91" presetID="2" presetClass="entr" presetSubtype="1" fill="hold" grpId="0" nodeType="withEffect" nodePh="1">
                                  <p:stCondLst>
                                    <p:cond delay="0"/>
                                  </p:stCondLst>
                                  <p:endCondLst>
                                    <p:cond evt="begin" delay="0">
                                      <p:tn val="91"/>
                                    </p:cond>
                                  </p:end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5" grpId="0" animBg="1"/>
      <p:bldP spid="9" grpId="0"/>
      <p:bldP spid="12" grpId="0"/>
      <p:bldP spid="17" grpId="0"/>
      <p:bldP spid="21" grpId="0"/>
      <p:bldP spid="25" grpId="0"/>
      <p:bldP spid="20" grpId="0"/>
      <p:bldP spid="24" grpId="0"/>
      <p:bldP spid="28" grpId="0"/>
      <p:bldP spid="29" grpId="0"/>
      <p:bldP spid="30" grpId="0"/>
      <p:bldP spid="31"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a:extLst>
              <a:ext uri="{FF2B5EF4-FFF2-40B4-BE49-F238E27FC236}">
                <a16:creationId xmlns:a16="http://schemas.microsoft.com/office/drawing/2014/main" id="{6FC496FC-9179-4F7A-B237-CF2DC131722B}"/>
              </a:ext>
            </a:extLst>
          </p:cNvPr>
          <p:cNvSpPr/>
          <p:nvPr/>
        </p:nvSpPr>
        <p:spPr>
          <a:xfrm rot="2700000">
            <a:off x="1545061" y="1803190"/>
            <a:ext cx="6840824" cy="6660897"/>
          </a:xfrm>
          <a:prstGeom prst="rect">
            <a:avLst/>
          </a:prstGeom>
          <a:noFill/>
          <a:ln w="76200">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F485D6D1-C4C1-435B-B4A4-F53BAC273685}"/>
              </a:ext>
            </a:extLst>
          </p:cNvPr>
          <p:cNvSpPr/>
          <p:nvPr/>
        </p:nvSpPr>
        <p:spPr>
          <a:xfrm>
            <a:off x="2479676" y="2333626"/>
            <a:ext cx="5621338" cy="1557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a:extLst>
              <a:ext uri="{FF2B5EF4-FFF2-40B4-BE49-F238E27FC236}">
                <a16:creationId xmlns:a16="http://schemas.microsoft.com/office/drawing/2014/main" id="{653DE4CF-B1D1-449D-A4E0-0BFF2855E799}"/>
              </a:ext>
            </a:extLst>
          </p:cNvPr>
          <p:cNvSpPr/>
          <p:nvPr/>
        </p:nvSpPr>
        <p:spPr>
          <a:xfrm rot="18900000">
            <a:off x="16176969" y="642733"/>
            <a:ext cx="685214" cy="644309"/>
          </a:xfrm>
          <a:prstGeom prst="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a:extLst>
              <a:ext uri="{FF2B5EF4-FFF2-40B4-BE49-F238E27FC236}">
                <a16:creationId xmlns:a16="http://schemas.microsoft.com/office/drawing/2014/main" id="{DCAD0F0E-43C4-4258-AD26-71ACE26442B2}"/>
              </a:ext>
            </a:extLst>
          </p:cNvPr>
          <p:cNvSpPr/>
          <p:nvPr/>
        </p:nvSpPr>
        <p:spPr>
          <a:xfrm rot="18900000">
            <a:off x="16510478" y="7306188"/>
            <a:ext cx="620253" cy="620254"/>
          </a:xfrm>
          <a:prstGeom prst="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Прямоугольник 54">
            <a:extLst>
              <a:ext uri="{FF2B5EF4-FFF2-40B4-BE49-F238E27FC236}">
                <a16:creationId xmlns:a16="http://schemas.microsoft.com/office/drawing/2014/main" id="{C85C70C6-5EA6-4A1A-89E9-F8D5E40B5099}"/>
              </a:ext>
            </a:extLst>
          </p:cNvPr>
          <p:cNvSpPr/>
          <p:nvPr/>
        </p:nvSpPr>
        <p:spPr>
          <a:xfrm rot="18900000">
            <a:off x="17319631" y="2324299"/>
            <a:ext cx="493457" cy="493458"/>
          </a:xfrm>
          <a:prstGeom prst="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a:extLst>
              <a:ext uri="{FF2B5EF4-FFF2-40B4-BE49-F238E27FC236}">
                <a16:creationId xmlns:a16="http://schemas.microsoft.com/office/drawing/2014/main" id="{4F9B50E5-BE31-455D-8EC0-90DCA8ECA555}"/>
              </a:ext>
            </a:extLst>
          </p:cNvPr>
          <p:cNvSpPr txBox="1"/>
          <p:nvPr/>
        </p:nvSpPr>
        <p:spPr>
          <a:xfrm>
            <a:off x="1854656" y="2919957"/>
            <a:ext cx="6335486" cy="2308324"/>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EG" sz="4800" b="1" u="sng"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تثبيت الشغلة على المخرطة (</a:t>
            </a:r>
            <a:r>
              <a:rPr lang="en-US" sz="4800" b="1" u="sng"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(Holding of Work pieces </a:t>
            </a:r>
            <a:endParaRPr lang="en-U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7" name="TextBox 26">
            <a:extLst>
              <a:ext uri="{FF2B5EF4-FFF2-40B4-BE49-F238E27FC236}">
                <a16:creationId xmlns:a16="http://schemas.microsoft.com/office/drawing/2014/main" id="{B16134C6-2F1E-4A8B-B739-4C0938312382}"/>
              </a:ext>
            </a:extLst>
          </p:cNvPr>
          <p:cNvSpPr txBox="1"/>
          <p:nvPr/>
        </p:nvSpPr>
        <p:spPr>
          <a:xfrm>
            <a:off x="2036195" y="5192580"/>
            <a:ext cx="5858555" cy="2862322"/>
          </a:xfrm>
          <a:prstGeom prst="rect">
            <a:avLst/>
          </a:prstGeom>
          <a:noFill/>
        </p:spPr>
        <p:txBody>
          <a:bodyPr wrap="square" rtlCol="0">
            <a:spAutoFit/>
          </a:bodyPr>
          <a:lstStyle/>
          <a:p>
            <a:pPr algn="ctr" rtl="1">
              <a:lnSpc>
                <a:spcPct val="150000"/>
              </a:lnSpc>
            </a:pPr>
            <a:r>
              <a:rPr lang="ar-EG" sz="2400" b="1" dirty="0"/>
              <a:t>تجهز كل مخرطة باجهزة وادوات لربط او تثبيت الات القطع والخامات المراد تشغيلها ويجب ان تكون هذه الاجهىزة قويىة وسىهلة الاسىتعمال ويتوقف نجىاح عمليىة الخراطىة ومىدى دقتهىا علىى اختيىار الطريقىة السليمة والمناسبة لكل مشغولة </a:t>
            </a:r>
            <a:endParaRPr lang="en-US" sz="2400" b="1" dirty="0">
              <a:latin typeface="Helvetica Neue W23 for SKY Reg" panose="020B0604020202020204" pitchFamily="34" charset="-78"/>
              <a:cs typeface="Helvetica Neue W23 for SKY Reg" panose="020B0604020202020204" pitchFamily="34" charset="-78"/>
            </a:endParaRPr>
          </a:p>
        </p:txBody>
      </p:sp>
      <p:sp>
        <p:nvSpPr>
          <p:cNvPr id="29" name="TextBox 28">
            <a:extLst>
              <a:ext uri="{FF2B5EF4-FFF2-40B4-BE49-F238E27FC236}">
                <a16:creationId xmlns:a16="http://schemas.microsoft.com/office/drawing/2014/main" id="{0247EA42-9501-4C09-A2AF-698AA1E3B53D}"/>
              </a:ext>
            </a:extLst>
          </p:cNvPr>
          <p:cNvSpPr txBox="1"/>
          <p:nvPr/>
        </p:nvSpPr>
        <p:spPr>
          <a:xfrm>
            <a:off x="7272610" y="641724"/>
            <a:ext cx="8704899" cy="646331"/>
          </a:xfrm>
          <a:prstGeom prst="rect">
            <a:avLst/>
          </a:prstGeom>
          <a:noFill/>
        </p:spPr>
        <p:txBody>
          <a:bodyPr wrap="square" rtlCol="0">
            <a:spAutoFit/>
          </a:bodyPr>
          <a:lstStyle/>
          <a:p>
            <a:pPr algn="r" rtl="1"/>
            <a:r>
              <a:rPr lang="ar-EG" sz="3600" b="1" dirty="0"/>
              <a:t>المبادئ الواجب مراعاتها عند تثبيت المشغولات :</a:t>
            </a:r>
            <a:endParaRPr lang="en-US" sz="3600" dirty="0"/>
          </a:p>
        </p:txBody>
      </p:sp>
      <p:sp>
        <p:nvSpPr>
          <p:cNvPr id="34" name="TextBox 33">
            <a:extLst>
              <a:ext uri="{FF2B5EF4-FFF2-40B4-BE49-F238E27FC236}">
                <a16:creationId xmlns:a16="http://schemas.microsoft.com/office/drawing/2014/main" id="{0247EA42-9501-4C09-A2AF-698AA1E3B53D}"/>
              </a:ext>
            </a:extLst>
          </p:cNvPr>
          <p:cNvSpPr txBox="1"/>
          <p:nvPr/>
        </p:nvSpPr>
        <p:spPr>
          <a:xfrm>
            <a:off x="10011426" y="2369937"/>
            <a:ext cx="7206006" cy="4154984"/>
          </a:xfrm>
          <a:prstGeom prst="rect">
            <a:avLst/>
          </a:prstGeom>
          <a:noFill/>
        </p:spPr>
        <p:txBody>
          <a:bodyPr wrap="square" rtlCol="0">
            <a:spAutoFit/>
          </a:bodyPr>
          <a:lstStyle/>
          <a:p>
            <a:pPr lvl="0" algn="r" rtl="1"/>
            <a:r>
              <a:rPr lang="ar-EG" sz="3200" b="1" dirty="0" smtClean="0"/>
              <a:t>*</a:t>
            </a:r>
            <a:r>
              <a:rPr lang="ar-EG" sz="2800" b="1" dirty="0" smtClean="0"/>
              <a:t>الا </a:t>
            </a:r>
            <a:r>
              <a:rPr lang="ar-EG" sz="2800" b="1" dirty="0"/>
              <a:t>تقل قوى الربط إلى الحد الذى يؤثر فى قوة تثبيت الشغلة او اهتزازها اثناء القطع</a:t>
            </a:r>
            <a:endParaRPr lang="en-US" sz="2800" b="1" dirty="0"/>
          </a:p>
          <a:p>
            <a:pPr lvl="0" algn="r" rtl="1"/>
            <a:r>
              <a:rPr lang="ar-EG" sz="3600" b="1" dirty="0" smtClean="0"/>
              <a:t>*</a:t>
            </a:r>
            <a:r>
              <a:rPr lang="ar-EG" sz="2800" b="1" dirty="0" smtClean="0"/>
              <a:t>ان </a:t>
            </a:r>
            <a:r>
              <a:rPr lang="ar-EG" sz="2800" b="1" dirty="0"/>
              <a:t>تكون الشغلة متزنة أثناء دورانها</a:t>
            </a:r>
            <a:endParaRPr lang="en-US" sz="2800" b="1" dirty="0"/>
          </a:p>
          <a:p>
            <a:pPr lvl="0" algn="r" rtl="1"/>
            <a:r>
              <a:rPr lang="ar-EG" sz="3600" b="1" dirty="0" smtClean="0"/>
              <a:t>*</a:t>
            </a:r>
            <a:r>
              <a:rPr lang="ar-EG" sz="2800" b="1" dirty="0" smtClean="0"/>
              <a:t>الا </a:t>
            </a:r>
            <a:r>
              <a:rPr lang="ar-EG" sz="2800" b="1" dirty="0"/>
              <a:t>يحدث انزلاق نسبى بين دورات عمود الادارة ودورات المشغولة</a:t>
            </a:r>
            <a:endParaRPr lang="en-US" sz="2800" b="1" dirty="0"/>
          </a:p>
          <a:p>
            <a:pPr lvl="0" algn="r" rtl="1"/>
            <a:r>
              <a:rPr lang="ar-EG" sz="3600" b="1" dirty="0" smtClean="0"/>
              <a:t>*</a:t>
            </a:r>
            <a:r>
              <a:rPr lang="ar-EG" sz="2800" b="1" dirty="0" smtClean="0"/>
              <a:t>ان </a:t>
            </a:r>
            <a:r>
              <a:rPr lang="ar-EG" sz="2800" b="1" dirty="0"/>
              <a:t>يكون هناك تناسق بين حجم المشغولة ووسيلة التثبيت</a:t>
            </a:r>
            <a:endParaRPr lang="en-US" sz="2800" b="1" dirty="0"/>
          </a:p>
          <a:p>
            <a:pPr lvl="0" algn="r" rtl="1"/>
            <a:r>
              <a:rPr lang="ar-EG" sz="4000" b="1" dirty="0" smtClean="0"/>
              <a:t>*</a:t>
            </a:r>
            <a:r>
              <a:rPr lang="ar-EG" sz="2800" b="1" dirty="0" smtClean="0"/>
              <a:t>ان </a:t>
            </a:r>
            <a:r>
              <a:rPr lang="ar-EG" sz="2800" b="1" dirty="0"/>
              <a:t>لا نبالغ فى قوى الربط حتى لا ينتج تغيير فى شكل المشغولة او اعوجاج محاورها</a:t>
            </a:r>
            <a:endParaRPr lang="en-US" sz="2800" b="1" dirty="0"/>
          </a:p>
        </p:txBody>
      </p:sp>
      <p:sp>
        <p:nvSpPr>
          <p:cNvPr id="40" name="TextBox 39">
            <a:extLst>
              <a:ext uri="{FF2B5EF4-FFF2-40B4-BE49-F238E27FC236}">
                <a16:creationId xmlns:a16="http://schemas.microsoft.com/office/drawing/2014/main" id="{0247EA42-9501-4C09-A2AF-698AA1E3B53D}"/>
              </a:ext>
            </a:extLst>
          </p:cNvPr>
          <p:cNvSpPr txBox="1"/>
          <p:nvPr/>
        </p:nvSpPr>
        <p:spPr>
          <a:xfrm>
            <a:off x="7894750" y="7352673"/>
            <a:ext cx="8443727" cy="2062103"/>
          </a:xfrm>
          <a:prstGeom prst="rect">
            <a:avLst/>
          </a:prstGeom>
          <a:noFill/>
        </p:spPr>
        <p:txBody>
          <a:bodyPr wrap="square" rtlCol="0">
            <a:spAutoFit/>
          </a:bodyPr>
          <a:lstStyle/>
          <a:p>
            <a:pPr algn="r" rtl="1"/>
            <a:r>
              <a:rPr lang="ar-EG" sz="3200" b="1" dirty="0"/>
              <a:t>طرق تثبيت المشغولات عند خرطها :</a:t>
            </a:r>
            <a:endParaRPr lang="en-US" sz="3200" dirty="0"/>
          </a:p>
          <a:p>
            <a:pPr lvl="0" algn="r" rtl="1"/>
            <a:r>
              <a:rPr lang="ar-EG" sz="3200" dirty="0" smtClean="0"/>
              <a:t>_التثبيت </a:t>
            </a:r>
            <a:r>
              <a:rPr lang="ar-EG" sz="3200" dirty="0"/>
              <a:t>فى الظرف</a:t>
            </a:r>
            <a:endParaRPr lang="en-US" sz="3200" dirty="0"/>
          </a:p>
          <a:p>
            <a:pPr lvl="0" algn="r" rtl="1"/>
            <a:r>
              <a:rPr lang="ar-EG" sz="3200" dirty="0" smtClean="0"/>
              <a:t>_التثبيت </a:t>
            </a:r>
            <a:r>
              <a:rPr lang="ar-EG" sz="3200" dirty="0"/>
              <a:t>بين ذنبتين مع (استعمال صينية ومفتاح دوارة)</a:t>
            </a:r>
            <a:endParaRPr lang="en-US" sz="3200" dirty="0"/>
          </a:p>
          <a:p>
            <a:pPr lvl="0" algn="r" rtl="1"/>
            <a:r>
              <a:rPr lang="ar-EG" sz="3200" dirty="0" smtClean="0"/>
              <a:t>_التثبيت </a:t>
            </a:r>
            <a:r>
              <a:rPr lang="ar-EG" sz="3200" dirty="0"/>
              <a:t>على الصينية مع(استعمال دوات الربط المساعدة)</a:t>
            </a:r>
            <a:endParaRPr lang="en-US" sz="3200" dirty="0"/>
          </a:p>
        </p:txBody>
      </p:sp>
    </p:spTree>
    <p:extLst>
      <p:ext uri="{BB962C8B-B14F-4D97-AF65-F5344CB8AC3E}">
        <p14:creationId xmlns:p14="http://schemas.microsoft.com/office/powerpoint/2010/main" val="254108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ppt_x"/>
                                          </p:val>
                                        </p:tav>
                                        <p:tav tm="100000">
                                          <p:val>
                                            <p:strVal val="#ppt_x"/>
                                          </p:val>
                                        </p:tav>
                                      </p:tavLst>
                                    </p:anim>
                                    <p:anim calcmode="lin" valueType="num">
                                      <p:cBhvr additive="base">
                                        <p:cTn id="38" dur="500" fill="hold"/>
                                        <p:tgtEl>
                                          <p:spTgt spid="5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8" grpId="0" animBg="1"/>
      <p:bldP spid="38" grpId="0" animBg="1"/>
      <p:bldP spid="48" grpId="0" animBg="1"/>
      <p:bldP spid="55" grpId="0" animBg="1"/>
      <p:bldP spid="26" grpId="0"/>
      <p:bldP spid="27" grpId="0"/>
      <p:bldP spid="29" grpId="0"/>
      <p:bldP spid="34"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10561054"/>
              </p:ext>
            </p:extLst>
          </p:nvPr>
        </p:nvGraphicFramePr>
        <p:xfrm>
          <a:off x="5121729" y="742949"/>
          <a:ext cx="6822621" cy="9235440"/>
        </p:xfrm>
        <a:graphic>
          <a:graphicData uri="http://schemas.openxmlformats.org/drawingml/2006/table">
            <a:tbl>
              <a:tblPr firstRow="1" bandRow="1">
                <a:tableStyleId>{5C22544A-7EE6-4342-B048-85BDC9FD1C3A}</a:tableStyleId>
              </a:tblPr>
              <a:tblGrid>
                <a:gridCol w="6822621">
                  <a:extLst>
                    <a:ext uri="{9D8B030D-6E8A-4147-A177-3AD203B41FA5}">
                      <a16:colId xmlns:a16="http://schemas.microsoft.com/office/drawing/2014/main" val="20000"/>
                    </a:ext>
                  </a:extLst>
                </a:gridCol>
              </a:tblGrid>
              <a:tr h="439470">
                <a:tc>
                  <a:txBody>
                    <a:bodyPr/>
                    <a:lstStyle/>
                    <a:p>
                      <a:pPr algn="ctr"/>
                      <a:r>
                        <a:rPr lang="ar-EG" sz="5400" dirty="0" smtClean="0"/>
                        <a:t>اسماء المجموعة</a:t>
                      </a:r>
                      <a:endParaRPr lang="en-US" sz="5400" dirty="0"/>
                    </a:p>
                  </a:txBody>
                  <a:tcPr/>
                </a:tc>
                <a:extLst>
                  <a:ext uri="{0D108BD9-81ED-4DB2-BD59-A6C34878D82A}">
                    <a16:rowId xmlns:a16="http://schemas.microsoft.com/office/drawing/2014/main" val="10000"/>
                  </a:ext>
                </a:extLst>
              </a:tr>
              <a:tr h="571312">
                <a:tc>
                  <a:txBody>
                    <a:bodyPr/>
                    <a:lstStyle/>
                    <a:p>
                      <a:pPr algn="ctr"/>
                      <a:r>
                        <a:rPr lang="ar-EG" sz="7200" dirty="0" smtClean="0"/>
                        <a:t>مريم رضا</a:t>
                      </a:r>
                      <a:endParaRPr lang="en-US" sz="7200" dirty="0"/>
                    </a:p>
                  </a:txBody>
                  <a:tcPr/>
                </a:tc>
                <a:extLst>
                  <a:ext uri="{0D108BD9-81ED-4DB2-BD59-A6C34878D82A}">
                    <a16:rowId xmlns:a16="http://schemas.microsoft.com/office/drawing/2014/main" val="10001"/>
                  </a:ext>
                </a:extLst>
              </a:tr>
              <a:tr h="571312">
                <a:tc>
                  <a:txBody>
                    <a:bodyPr/>
                    <a:lstStyle/>
                    <a:p>
                      <a:pPr algn="ctr"/>
                      <a:r>
                        <a:rPr lang="ar-EG" sz="7200" dirty="0" smtClean="0"/>
                        <a:t>اية ماجد سليمان </a:t>
                      </a:r>
                      <a:endParaRPr lang="en-US" sz="7200" dirty="0"/>
                    </a:p>
                  </a:txBody>
                  <a:tcPr/>
                </a:tc>
                <a:extLst>
                  <a:ext uri="{0D108BD9-81ED-4DB2-BD59-A6C34878D82A}">
                    <a16:rowId xmlns:a16="http://schemas.microsoft.com/office/drawing/2014/main" val="10002"/>
                  </a:ext>
                </a:extLst>
              </a:tr>
              <a:tr h="571312">
                <a:tc>
                  <a:txBody>
                    <a:bodyPr/>
                    <a:lstStyle/>
                    <a:p>
                      <a:pPr algn="ctr"/>
                      <a:r>
                        <a:rPr lang="ar-EG" sz="7200" dirty="0" smtClean="0"/>
                        <a:t>اميرة</a:t>
                      </a:r>
                      <a:r>
                        <a:rPr lang="ar-EG" sz="7200" baseline="0" dirty="0" smtClean="0"/>
                        <a:t> اشرف</a:t>
                      </a:r>
                      <a:endParaRPr lang="en-US" sz="7200" dirty="0"/>
                    </a:p>
                  </a:txBody>
                  <a:tcPr/>
                </a:tc>
                <a:extLst>
                  <a:ext uri="{0D108BD9-81ED-4DB2-BD59-A6C34878D82A}">
                    <a16:rowId xmlns:a16="http://schemas.microsoft.com/office/drawing/2014/main" val="10003"/>
                  </a:ext>
                </a:extLst>
              </a:tr>
              <a:tr h="571312">
                <a:tc>
                  <a:txBody>
                    <a:bodyPr/>
                    <a:lstStyle/>
                    <a:p>
                      <a:pPr algn="ctr"/>
                      <a:r>
                        <a:rPr lang="ar-EG" sz="7200" dirty="0" smtClean="0"/>
                        <a:t>دينا مجدي</a:t>
                      </a:r>
                      <a:endParaRPr lang="en-US" sz="7200" dirty="0"/>
                    </a:p>
                  </a:txBody>
                  <a:tcPr/>
                </a:tc>
                <a:extLst>
                  <a:ext uri="{0D108BD9-81ED-4DB2-BD59-A6C34878D82A}">
                    <a16:rowId xmlns:a16="http://schemas.microsoft.com/office/drawing/2014/main" val="10004"/>
                  </a:ext>
                </a:extLst>
              </a:tr>
              <a:tr h="571312">
                <a:tc>
                  <a:txBody>
                    <a:bodyPr/>
                    <a:lstStyle/>
                    <a:p>
                      <a:pPr algn="ctr"/>
                      <a:r>
                        <a:rPr lang="ar-EG" sz="7200" dirty="0" smtClean="0"/>
                        <a:t>سلمي</a:t>
                      </a:r>
                      <a:r>
                        <a:rPr lang="ar-EG" sz="7200" baseline="0" dirty="0" smtClean="0"/>
                        <a:t> ابراهيم</a:t>
                      </a:r>
                      <a:endParaRPr lang="en-US" sz="7200" dirty="0"/>
                    </a:p>
                  </a:txBody>
                  <a:tcPr/>
                </a:tc>
                <a:extLst>
                  <a:ext uri="{0D108BD9-81ED-4DB2-BD59-A6C34878D82A}">
                    <a16:rowId xmlns:a16="http://schemas.microsoft.com/office/drawing/2014/main" val="10005"/>
                  </a:ext>
                </a:extLst>
              </a:tr>
              <a:tr h="571312">
                <a:tc>
                  <a:txBody>
                    <a:bodyPr/>
                    <a:lstStyle/>
                    <a:p>
                      <a:pPr algn="ctr"/>
                      <a:r>
                        <a:rPr lang="ar-EG" sz="7200" dirty="0" smtClean="0"/>
                        <a:t>اية</a:t>
                      </a:r>
                      <a:r>
                        <a:rPr lang="ar-EG" sz="7200" baseline="0" dirty="0" smtClean="0"/>
                        <a:t> نجيب</a:t>
                      </a:r>
                      <a:endParaRPr lang="en-US" sz="7200" dirty="0"/>
                    </a:p>
                  </a:txBody>
                  <a:tcPr/>
                </a:tc>
                <a:extLst>
                  <a:ext uri="{0D108BD9-81ED-4DB2-BD59-A6C34878D82A}">
                    <a16:rowId xmlns:a16="http://schemas.microsoft.com/office/drawing/2014/main" val="10006"/>
                  </a:ext>
                </a:extLst>
              </a:tr>
              <a:tr h="571312">
                <a:tc>
                  <a:txBody>
                    <a:bodyPr/>
                    <a:lstStyle/>
                    <a:p>
                      <a:pPr algn="ctr"/>
                      <a:r>
                        <a:rPr lang="ar-EG" sz="7200" dirty="0" smtClean="0"/>
                        <a:t>اماني بنداري</a:t>
                      </a:r>
                      <a:endParaRPr lang="en-US" sz="72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327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01CB77BB-C5D7-411F-BB37-30DF29B73677}"/>
              </a:ext>
            </a:extLst>
          </p:cNvPr>
          <p:cNvSpPr/>
          <p:nvPr/>
        </p:nvSpPr>
        <p:spPr>
          <a:xfrm>
            <a:off x="-1" y="19050"/>
            <a:ext cx="18288000" cy="1028858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4F9B50E5-BE31-455D-8EC0-90DCA8ECA555}"/>
              </a:ext>
            </a:extLst>
          </p:cNvPr>
          <p:cNvSpPr txBox="1"/>
          <p:nvPr/>
        </p:nvSpPr>
        <p:spPr>
          <a:xfrm>
            <a:off x="3455265" y="204275"/>
            <a:ext cx="11377468" cy="280076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8800" b="1" cap="all" dirty="0">
                <a:ln w="0"/>
                <a:solidFill>
                  <a:srgbClr val="FF0000"/>
                </a:solidFill>
                <a:effectLst>
                  <a:reflection blurRad="12700" stA="50000" endPos="50000" dist="5000" dir="5400000" sy="-100000" rotWithShape="0"/>
                </a:effectLst>
              </a:rPr>
              <a:t>ملخص لعمليات التشغيل الميكانيكى</a:t>
            </a:r>
            <a:endParaRPr lang="ru-RU" sz="8800" b="1" cap="all" dirty="0">
              <a:ln w="0"/>
              <a:solidFill>
                <a:srgbClr val="FF0000"/>
              </a:solidFill>
              <a:effectLst>
                <a:reflection blurRad="12700" stA="50000" endPos="50000" dist="5000" dir="5400000" sy="-100000" rotWithShape="0"/>
              </a:effectLst>
              <a:latin typeface="Montserrat" charset="0"/>
              <a:ea typeface="Montserrat" charset="0"/>
              <a:cs typeface="Montserrat" charset="0"/>
            </a:endParaRPr>
          </a:p>
        </p:txBody>
      </p:sp>
      <p:pic>
        <p:nvPicPr>
          <p:cNvPr id="2050" name="Picture 2" descr="C:\Users\ELBADR STOR\Desktop\الخراطه\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24093"/>
            <a:ext cx="18135600" cy="712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66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09FBD65F-5EC4-44B6-8A54-3F9B9960F0BB}"/>
              </a:ext>
            </a:extLst>
          </p:cNvPr>
          <p:cNvSpPr/>
          <p:nvPr/>
        </p:nvSpPr>
        <p:spPr>
          <a:xfrm>
            <a:off x="1" y="5145088"/>
            <a:ext cx="18287999"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id="{B16134C6-2F1E-4A8B-B739-4C0938312382}"/>
              </a:ext>
            </a:extLst>
          </p:cNvPr>
          <p:cNvSpPr txBox="1"/>
          <p:nvPr/>
        </p:nvSpPr>
        <p:spPr>
          <a:xfrm>
            <a:off x="0" y="5751864"/>
            <a:ext cx="18059400" cy="4247317"/>
          </a:xfrm>
          <a:prstGeom prst="rect">
            <a:avLst/>
          </a:prstGeom>
          <a:noFill/>
        </p:spPr>
        <p:txBody>
          <a:bodyPr wrap="square" rtlCol="0">
            <a:spAutoFit/>
          </a:bodyPr>
          <a:lstStyle/>
          <a:p>
            <a:pPr algn="r" rtl="1"/>
            <a:r>
              <a:rPr lang="ar-EG" sz="5400" b="1" dirty="0">
                <a:solidFill>
                  <a:schemeClr val="bg1"/>
                </a:solidFill>
                <a:latin typeface="Arial" panose="020B0604020202020204" pitchFamily="34" charset="0"/>
                <a:cs typeface="Arial" panose="020B0604020202020204" pitchFamily="34" charset="0"/>
              </a:rPr>
              <a:t>الخراطه هى عمليه القطع فى الاشكال الدورانيه او الاشكال غير المنتظمة المقطع عن طريق ازالة رايش أوهى عملية تشغيل بإزالة الرايش تستخدم لتوليد سطوح أسطوانية بواسطة ماكينة تسمى المخرطة (</a:t>
            </a:r>
            <a:r>
              <a:rPr lang="en-US" sz="5400" b="1" dirty="0">
                <a:solidFill>
                  <a:schemeClr val="bg1"/>
                </a:solidFill>
                <a:latin typeface="Arial" panose="020B0604020202020204" pitchFamily="34" charset="0"/>
                <a:cs typeface="Arial" panose="020B0604020202020204" pitchFamily="34" charset="0"/>
              </a:rPr>
              <a:t>Lathe</a:t>
            </a:r>
            <a:r>
              <a:rPr lang="ar-EG" sz="5400" b="1" dirty="0">
                <a:solidFill>
                  <a:schemeClr val="bg1"/>
                </a:solidFill>
                <a:latin typeface="Arial" panose="020B0604020202020204" pitchFamily="34" charset="0"/>
                <a:cs typeface="Arial" panose="020B0604020202020204" pitchFamily="34" charset="0"/>
              </a:rPr>
              <a:t>) وعادة تكون الشُغلة هي التي تدور على عمود الدوران وعدة القطع تغُذى داخلها إما محوريا أًو قطريا أًو كلا الطريقتين بشكل متزامن لتشغيل السطح المطلوب.</a:t>
            </a:r>
            <a:endParaRPr lang="en-US" sz="5400" b="1" dirty="0">
              <a:solidFill>
                <a:schemeClr val="bg1"/>
              </a:solidFill>
              <a:latin typeface="Arial" panose="020B0604020202020204" pitchFamily="34" charset="0"/>
              <a:cs typeface="Arial" panose="020B0604020202020204" pitchFamily="34" charset="0"/>
            </a:endParaRPr>
          </a:p>
        </p:txBody>
      </p:sp>
      <p:pic>
        <p:nvPicPr>
          <p:cNvPr id="3074" name="Picture 2" descr="C:\Users\ELBADR STOR\Desktop\الخراطه\SchruppenDreh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3015574"/>
            <a:ext cx="18287998" cy="8333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25974" y="644870"/>
            <a:ext cx="8635314" cy="1446550"/>
          </a:xfrm>
          <a:prstGeom prst="rect">
            <a:avLst/>
          </a:prstGeom>
        </p:spPr>
        <p:txBody>
          <a:bodyPr wrap="none">
            <a:spAutoFit/>
          </a:bodyPr>
          <a:lstStyle/>
          <a:p>
            <a:pPr algn="ctr" rtl="1"/>
            <a:r>
              <a:rPr lang="ar-EG" sz="8800" b="1" u="sng" dirty="0">
                <a:solidFill>
                  <a:srgbClr val="FFFF00"/>
                </a:solidFill>
                <a:latin typeface="Arial" panose="020B0604020202020204" pitchFamily="34" charset="0"/>
                <a:cs typeface="Arial" panose="020B0604020202020204" pitchFamily="34" charset="0"/>
              </a:rPr>
              <a:t>الخراطة (</a:t>
            </a:r>
            <a:r>
              <a:rPr lang="en-US" sz="8800" b="1" u="sng" dirty="0">
                <a:solidFill>
                  <a:srgbClr val="FFFF00"/>
                </a:solidFill>
                <a:latin typeface="Arial" panose="020B0604020202020204" pitchFamily="34" charset="0"/>
                <a:cs typeface="Arial" panose="020B0604020202020204" pitchFamily="34" charset="0"/>
              </a:rPr>
              <a:t>Turning</a:t>
            </a:r>
            <a:r>
              <a:rPr lang="ar-EG" sz="8800" b="1" u="sng" dirty="0">
                <a:solidFill>
                  <a:srgbClr val="FFFF00"/>
                </a:solidFill>
                <a:latin typeface="Arial" panose="020B0604020202020204" pitchFamily="34" charset="0"/>
                <a:cs typeface="Arial" panose="020B0604020202020204" pitchFamily="34" charset="0"/>
              </a:rPr>
              <a:t>):</a:t>
            </a:r>
            <a:endParaRPr lang="ru-RU" sz="8800" u="sng" spc="200" dirty="0">
              <a:solidFill>
                <a:srgbClr val="FFFF00"/>
              </a:solidFill>
              <a:latin typeface="Arial" panose="020B0604020202020204" pitchFamily="34" charset="0"/>
              <a:ea typeface="Montserrat" charset="0"/>
              <a:cs typeface="Arial" panose="020B0604020202020204" pitchFamily="34" charset="0"/>
            </a:endParaRPr>
          </a:p>
        </p:txBody>
      </p:sp>
    </p:spTree>
    <p:extLst>
      <p:ext uri="{BB962C8B-B14F-4D97-AF65-F5344CB8AC3E}">
        <p14:creationId xmlns:p14="http://schemas.microsoft.com/office/powerpoint/2010/main" val="33156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id="{8592615B-74D3-4BF8-BB6D-81224D8614BE}"/>
              </a:ext>
            </a:extLst>
          </p:cNvPr>
          <p:cNvSpPr/>
          <p:nvPr/>
        </p:nvSpPr>
        <p:spPr>
          <a:xfrm>
            <a:off x="0" y="0"/>
            <a:ext cx="18288000" cy="6850380"/>
          </a:xfrm>
          <a:prstGeom prst="rect">
            <a:avLst/>
          </a:prstGeom>
          <a:solidFill>
            <a:srgbClr val="21212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a16="http://schemas.microsoft.com/office/drawing/2014/main" id="{9C7BFF63-9BCC-4C08-8BF3-4AC4272D33D6}"/>
              </a:ext>
            </a:extLst>
          </p:cNvPr>
          <p:cNvSpPr txBox="1"/>
          <p:nvPr/>
        </p:nvSpPr>
        <p:spPr>
          <a:xfrm>
            <a:off x="5840364" y="2297567"/>
            <a:ext cx="6628728" cy="523220"/>
          </a:xfrm>
          <a:prstGeom prst="rect">
            <a:avLst/>
          </a:prstGeom>
          <a:noFill/>
        </p:spPr>
        <p:txBody>
          <a:bodyPr wrap="square" rtlCol="0">
            <a:spAutoFit/>
          </a:bodyPr>
          <a:lstStyle/>
          <a:p>
            <a:pPr algn="ctr" rtl="1"/>
            <a:endParaRPr lang="ru-RU" sz="2800" dirty="0">
              <a:solidFill>
                <a:schemeClr val="bg1"/>
              </a:solidFill>
              <a:latin typeface="Bebas Neue Light" panose="00000500000000000000" pitchFamily="50" charset="-52"/>
              <a:cs typeface="Helvetica Neue W23 for SKY Bd" panose="020B0804020202020204" pitchFamily="34" charset="-78"/>
            </a:endParaRPr>
          </a:p>
        </p:txBody>
      </p:sp>
      <p:sp>
        <p:nvSpPr>
          <p:cNvPr id="46" name="TextBox 45">
            <a:extLst>
              <a:ext uri="{FF2B5EF4-FFF2-40B4-BE49-F238E27FC236}">
                <a16:creationId xmlns:a16="http://schemas.microsoft.com/office/drawing/2014/main" id="{6AC9C090-D87E-4DAA-A301-3772C450201D}"/>
              </a:ext>
            </a:extLst>
          </p:cNvPr>
          <p:cNvSpPr txBox="1"/>
          <p:nvPr/>
        </p:nvSpPr>
        <p:spPr>
          <a:xfrm>
            <a:off x="10647678" y="1982928"/>
            <a:ext cx="7440051" cy="7602081"/>
          </a:xfrm>
          <a:prstGeom prst="rect">
            <a:avLst/>
          </a:prstGeom>
          <a:noFill/>
        </p:spPr>
        <p:txBody>
          <a:bodyPr wrap="square" rtlCol="0">
            <a:spAutoFit/>
          </a:bodyPr>
          <a:lstStyle/>
          <a:p>
            <a:pPr algn="r" rtl="1"/>
            <a:r>
              <a:rPr lang="ar-EG" sz="4000" dirty="0"/>
              <a:t>تتم عمليات إزالة الطبقات الزائدة من معدن الخامات المطلوب تشغيلها ميكانيكياً على آلات القطع المختلفة بإستخدام العدد القاطعة (أقلام الخراطة)المناسبة لكل ماكينة، حيث تنتقل الحركة لأدوات القطع من خلال التجهيزات الموجودة بالماكينات، بينما تتحرك الخامة حركة أخرى لها إرتباطاً مع حركة العدة القاطعة .</a:t>
            </a:r>
            <a:endParaRPr lang="en-US" sz="4000" dirty="0"/>
          </a:p>
          <a:p>
            <a:pPr algn="r" rtl="1"/>
            <a:r>
              <a:rPr lang="ar-EG" sz="4000" dirty="0"/>
              <a:t>تتميز جميع ماكينات التشغيل بالقطع بثلاث حركات مختلفة ، تختلف هذه الحركات من ماكينة إلى أخرى وعن طريق هذه الحركات يتكون الرايش</a:t>
            </a:r>
            <a:r>
              <a:rPr lang="ar-EG" sz="4800" dirty="0"/>
              <a:t>.</a:t>
            </a:r>
            <a:endParaRPr lang="en-US" sz="4800" dirty="0"/>
          </a:p>
        </p:txBody>
      </p:sp>
      <p:sp>
        <p:nvSpPr>
          <p:cNvPr id="21" name="TextBox 20">
            <a:extLst>
              <a:ext uri="{FF2B5EF4-FFF2-40B4-BE49-F238E27FC236}">
                <a16:creationId xmlns:a16="http://schemas.microsoft.com/office/drawing/2014/main" id="{4F9B50E5-BE31-455D-8EC0-90DCA8ECA555}"/>
              </a:ext>
            </a:extLst>
          </p:cNvPr>
          <p:cNvSpPr txBox="1"/>
          <p:nvPr/>
        </p:nvSpPr>
        <p:spPr>
          <a:xfrm>
            <a:off x="581891" y="430954"/>
            <a:ext cx="16526739" cy="110799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EG" sz="6600" b="1" u="sng" spc="50" dirty="0">
                <a:ln w="11430"/>
                <a:solidFill>
                  <a:schemeClr val="accent2">
                    <a:lumMod val="75000"/>
                  </a:schemeClr>
                </a:solidFill>
                <a:effectLst>
                  <a:outerShdw blurRad="76200" dist="50800" dir="5400000" algn="tl" rotWithShape="0">
                    <a:srgbClr val="000000">
                      <a:alpha val="65000"/>
                    </a:srgbClr>
                  </a:outerShdw>
                </a:effectLst>
              </a:rPr>
              <a:t>حركات التشغيل بالمخرطة  </a:t>
            </a:r>
            <a:r>
              <a:rPr lang="en-US" sz="6600" b="1" u="sng" spc="50" dirty="0">
                <a:ln w="11430"/>
                <a:solidFill>
                  <a:schemeClr val="accent2">
                    <a:lumMod val="75000"/>
                  </a:schemeClr>
                </a:solidFill>
                <a:effectLst>
                  <a:outerShdw blurRad="76200" dist="50800" dir="5400000" algn="tl" rotWithShape="0">
                    <a:srgbClr val="000000">
                      <a:alpha val="65000"/>
                    </a:srgbClr>
                  </a:outerShdw>
                </a:effectLst>
              </a:rPr>
              <a:t>Lathe Working Motions</a:t>
            </a:r>
            <a:r>
              <a:rPr lang="ar-EG" sz="6600" b="1" u="sng" spc="50" dirty="0">
                <a:ln w="11430"/>
                <a:solidFill>
                  <a:schemeClr val="accent2">
                    <a:lumMod val="75000"/>
                  </a:schemeClr>
                </a:solidFill>
                <a:effectLst>
                  <a:outerShdw blurRad="76200" dist="50800" dir="5400000" algn="tl" rotWithShape="0">
                    <a:srgbClr val="000000">
                      <a:alpha val="65000"/>
                    </a:srgbClr>
                  </a:outerShdw>
                </a:effectLst>
              </a:rPr>
              <a:t>:</a:t>
            </a:r>
            <a:endParaRPr lang="en-US" sz="6600" b="1" spc="50" dirty="0">
              <a:ln w="11430"/>
              <a:solidFill>
                <a:schemeClr val="accent2">
                  <a:lumMod val="75000"/>
                </a:schemeClr>
              </a:solidFill>
              <a:effectLst>
                <a:outerShdw blurRad="76200" dist="50800" dir="5400000" algn="tl" rotWithShape="0">
                  <a:srgbClr val="000000">
                    <a:alpha val="65000"/>
                  </a:srgbClr>
                </a:outerShdw>
              </a:effectLst>
            </a:endParaRPr>
          </a:p>
        </p:txBody>
      </p:sp>
      <p:pic>
        <p:nvPicPr>
          <p:cNvPr id="23" name="Picture 22"/>
          <p:cNvPicPr/>
          <p:nvPr/>
        </p:nvPicPr>
        <p:blipFill>
          <a:blip r:embed="rId2">
            <a:extLst>
              <a:ext uri="{28A0092B-C50C-407E-A947-70E740481C1C}">
                <a14:useLocalDpi xmlns:a14="http://schemas.microsoft.com/office/drawing/2010/main" val="0"/>
              </a:ext>
            </a:extLst>
          </a:blip>
          <a:srcRect/>
          <a:stretch>
            <a:fillRect/>
          </a:stretch>
        </p:blipFill>
        <p:spPr bwMode="auto">
          <a:xfrm>
            <a:off x="0" y="2297567"/>
            <a:ext cx="10097259" cy="7456034"/>
          </a:xfrm>
          <a:prstGeom prst="rect">
            <a:avLst/>
          </a:prstGeom>
          <a:noFill/>
          <a:ln>
            <a:noFill/>
          </a:ln>
        </p:spPr>
      </p:pic>
    </p:spTree>
    <p:extLst>
      <p:ext uri="{BB962C8B-B14F-4D97-AF65-F5344CB8AC3E}">
        <p14:creationId xmlns:p14="http://schemas.microsoft.com/office/powerpoint/2010/main" val="27106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6"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id="{8592615B-74D3-4BF8-BB6D-81224D8614BE}"/>
              </a:ext>
            </a:extLst>
          </p:cNvPr>
          <p:cNvSpPr/>
          <p:nvPr/>
        </p:nvSpPr>
        <p:spPr>
          <a:xfrm>
            <a:off x="0" y="0"/>
            <a:ext cx="18288000" cy="6850380"/>
          </a:xfrm>
          <a:prstGeom prst="rect">
            <a:avLst/>
          </a:prstGeom>
          <a:solidFill>
            <a:srgbClr val="21212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a:extLst>
              <a:ext uri="{FF2B5EF4-FFF2-40B4-BE49-F238E27FC236}">
                <a16:creationId xmlns:a16="http://schemas.microsoft.com/office/drawing/2014/main" id="{659CD5EA-E4D0-4249-A26F-1C02143E9012}"/>
              </a:ext>
            </a:extLst>
          </p:cNvPr>
          <p:cNvSpPr/>
          <p:nvPr/>
        </p:nvSpPr>
        <p:spPr>
          <a:xfrm rot="18900000">
            <a:off x="15585076" y="4539137"/>
            <a:ext cx="827910" cy="833647"/>
          </a:xfrm>
          <a:prstGeom prst="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a:extLst>
              <a:ext uri="{FF2B5EF4-FFF2-40B4-BE49-F238E27FC236}">
                <a16:creationId xmlns:a16="http://schemas.microsoft.com/office/drawing/2014/main" id="{9894BF90-4B0F-420A-88EA-471CA6CF14DD}"/>
              </a:ext>
            </a:extLst>
          </p:cNvPr>
          <p:cNvSpPr/>
          <p:nvPr/>
        </p:nvSpPr>
        <p:spPr>
          <a:xfrm rot="18900000">
            <a:off x="2322617" y="4048436"/>
            <a:ext cx="930400" cy="912524"/>
          </a:xfrm>
          <a:prstGeom prst="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a:extLst>
              <a:ext uri="{FF2B5EF4-FFF2-40B4-BE49-F238E27FC236}">
                <a16:creationId xmlns:a16="http://schemas.microsoft.com/office/drawing/2014/main" id="{C01C5EDB-874F-438B-8E09-FC50EA5C707B}"/>
              </a:ext>
            </a:extLst>
          </p:cNvPr>
          <p:cNvSpPr/>
          <p:nvPr/>
        </p:nvSpPr>
        <p:spPr>
          <a:xfrm rot="18900000">
            <a:off x="8497083" y="5744915"/>
            <a:ext cx="972952" cy="972953"/>
          </a:xfrm>
          <a:prstGeom prst="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DC3AA3ED-BF53-4A1E-BC87-6BCC3672C751}"/>
              </a:ext>
            </a:extLst>
          </p:cNvPr>
          <p:cNvSpPr txBox="1"/>
          <p:nvPr/>
        </p:nvSpPr>
        <p:spPr>
          <a:xfrm>
            <a:off x="13641360" y="7094406"/>
            <a:ext cx="4374266" cy="2246769"/>
          </a:xfrm>
          <a:prstGeom prst="rect">
            <a:avLst/>
          </a:prstGeom>
          <a:noFill/>
        </p:spPr>
        <p:txBody>
          <a:bodyPr wrap="square" rtlCol="0">
            <a:spAutoFit/>
          </a:bodyPr>
          <a:lstStyle/>
          <a:p>
            <a:pPr algn="ctr" rtl="1"/>
            <a:r>
              <a:rPr lang="ar-EG" sz="2800" b="1" dirty="0"/>
              <a:t>تسمى أيضاً بسرعة القطع، وهى الحركة الدورانية لظرف المخرطة الحامل للمشغولة ، وتعتبر هذه الحركة هى الحركة الرئيسية حيث تدور القطعة المراد تشغيلها بالظرف</a:t>
            </a:r>
            <a:endParaRPr lang="ru-RU" sz="2800" b="1" dirty="0">
              <a:latin typeface="Raleway Medium" panose="020B0603030101060003" pitchFamily="34" charset="-52"/>
              <a:cs typeface="Helvetica Neue W23 for SKY Reg" panose="020B0604020202020204" pitchFamily="34" charset="-78"/>
            </a:endParaRPr>
          </a:p>
        </p:txBody>
      </p:sp>
      <p:sp>
        <p:nvSpPr>
          <p:cNvPr id="25" name="TextBox 24">
            <a:extLst>
              <a:ext uri="{FF2B5EF4-FFF2-40B4-BE49-F238E27FC236}">
                <a16:creationId xmlns:a16="http://schemas.microsoft.com/office/drawing/2014/main" id="{E825DE4C-CEB3-461C-8D0C-B0FFCE770BDE}"/>
              </a:ext>
            </a:extLst>
          </p:cNvPr>
          <p:cNvSpPr txBox="1"/>
          <p:nvPr/>
        </p:nvSpPr>
        <p:spPr>
          <a:xfrm>
            <a:off x="13245202" y="5543413"/>
            <a:ext cx="4357992" cy="120032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rtl="1"/>
            <a:r>
              <a:rPr lang="ar-EG" sz="3600" b="1" cap="all" dirty="0">
                <a:ln w="0"/>
                <a:solidFill>
                  <a:schemeClr val="accent1">
                    <a:lumMod val="50000"/>
                  </a:schemeClr>
                </a:solidFill>
                <a:effectLst>
                  <a:reflection blurRad="12700" stA="50000" endPos="50000" dist="5000" dir="5400000" sy="-100000" rotWithShape="0"/>
                </a:effectLst>
              </a:rPr>
              <a:t>حركة القطع </a:t>
            </a:r>
            <a:r>
              <a:rPr lang="en-US" sz="3600" b="1" cap="all" dirty="0">
                <a:ln w="0"/>
                <a:solidFill>
                  <a:schemeClr val="accent1">
                    <a:lumMod val="50000"/>
                  </a:schemeClr>
                </a:solidFill>
                <a:effectLst>
                  <a:reflection blurRad="12700" stA="50000" endPos="50000" dist="5000" dir="5400000" sy="-100000" rotWithShape="0"/>
                </a:effectLst>
              </a:rPr>
              <a:t>: Speed Cutting</a:t>
            </a:r>
          </a:p>
        </p:txBody>
      </p:sp>
      <p:sp>
        <p:nvSpPr>
          <p:cNvPr id="41" name="TextBox 40">
            <a:extLst>
              <a:ext uri="{FF2B5EF4-FFF2-40B4-BE49-F238E27FC236}">
                <a16:creationId xmlns:a16="http://schemas.microsoft.com/office/drawing/2014/main" id="{A7F8A8E3-9F6B-4CFC-B80C-09538915A074}"/>
              </a:ext>
            </a:extLst>
          </p:cNvPr>
          <p:cNvSpPr txBox="1"/>
          <p:nvPr/>
        </p:nvSpPr>
        <p:spPr>
          <a:xfrm>
            <a:off x="4922196" y="8388923"/>
            <a:ext cx="7976681" cy="1815882"/>
          </a:xfrm>
          <a:prstGeom prst="rect">
            <a:avLst/>
          </a:prstGeom>
          <a:noFill/>
        </p:spPr>
        <p:txBody>
          <a:bodyPr wrap="square" rtlCol="0">
            <a:spAutoFit/>
          </a:bodyPr>
          <a:lstStyle/>
          <a:p>
            <a:pPr algn="ctr" rtl="1"/>
            <a:r>
              <a:rPr lang="ar-EG" sz="2800" b="1" dirty="0"/>
              <a:t>تسمى بحركة الاقتراب أو بحركة التعميق ، وهى حركة مستقيمة لقلم المخرطة وعامودية على محور الذنبتين حيث يتغلغل الحد القاطع للقلم بالمشغولة المراد تشغيلها لإزالة طبقة من المعدن على هيئة رايش وعادة تتم هذه الحركة يدوياً .</a:t>
            </a:r>
            <a:endParaRPr lang="ru-RU" sz="2800" b="1" dirty="0">
              <a:latin typeface="Raleway Medium" panose="020B0603030101060003" pitchFamily="34" charset="-52"/>
              <a:cs typeface="Helvetica Neue W23 for SKY Reg" panose="020B0604020202020204" pitchFamily="34" charset="-78"/>
            </a:endParaRPr>
          </a:p>
        </p:txBody>
      </p:sp>
      <p:sp>
        <p:nvSpPr>
          <p:cNvPr id="42" name="TextBox 41">
            <a:extLst>
              <a:ext uri="{FF2B5EF4-FFF2-40B4-BE49-F238E27FC236}">
                <a16:creationId xmlns:a16="http://schemas.microsoft.com/office/drawing/2014/main" id="{8347AAB4-3ABA-42A0-B47E-2D5BE7951611}"/>
              </a:ext>
            </a:extLst>
          </p:cNvPr>
          <p:cNvSpPr txBox="1"/>
          <p:nvPr/>
        </p:nvSpPr>
        <p:spPr>
          <a:xfrm>
            <a:off x="6697564" y="6883337"/>
            <a:ext cx="4143982" cy="132343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r>
              <a:rPr lang="ar-EG" sz="4000" b="1" cap="all" dirty="0">
                <a:ln w="0"/>
                <a:solidFill>
                  <a:schemeClr val="tx2">
                    <a:lumMod val="50000"/>
                  </a:schemeClr>
                </a:solidFill>
                <a:effectLst>
                  <a:reflection blurRad="12700" stA="50000" endPos="50000" dist="5000" dir="5400000" sy="-100000" rotWithShape="0"/>
                </a:effectLst>
              </a:rPr>
              <a:t>حركة عمق القطع </a:t>
            </a:r>
            <a:r>
              <a:rPr lang="en-US" sz="4000" b="1" cap="all" dirty="0">
                <a:ln w="0"/>
                <a:solidFill>
                  <a:schemeClr val="tx2">
                    <a:lumMod val="50000"/>
                  </a:schemeClr>
                </a:solidFill>
                <a:effectLst>
                  <a:reflection blurRad="12700" stA="50000" endPos="50000" dist="5000" dir="5400000" sy="-100000" rotWithShape="0"/>
                </a:effectLst>
              </a:rPr>
              <a:t>: Deeping Cutting</a:t>
            </a:r>
            <a:endParaRPr lang="ru-RU" sz="4000" b="1" cap="all" dirty="0">
              <a:ln w="0"/>
              <a:solidFill>
                <a:schemeClr val="tx2">
                  <a:lumMod val="50000"/>
                </a:schemeClr>
              </a:solidFill>
              <a:effectLst>
                <a:reflection blurRad="12700" stA="50000" endPos="50000" dist="5000" dir="5400000" sy="-100000" rotWithShape="0"/>
              </a:effectLst>
              <a:latin typeface="Raleway Medium" panose="020B0603030101060003" pitchFamily="34" charset="-52"/>
            </a:endParaRPr>
          </a:p>
        </p:txBody>
      </p:sp>
      <p:sp>
        <p:nvSpPr>
          <p:cNvPr id="43" name="TextBox 42">
            <a:extLst>
              <a:ext uri="{FF2B5EF4-FFF2-40B4-BE49-F238E27FC236}">
                <a16:creationId xmlns:a16="http://schemas.microsoft.com/office/drawing/2014/main" id="{58C14223-8B99-4630-9400-4577FEB2D2F5}"/>
              </a:ext>
            </a:extLst>
          </p:cNvPr>
          <p:cNvSpPr txBox="1"/>
          <p:nvPr/>
        </p:nvSpPr>
        <p:spPr>
          <a:xfrm>
            <a:off x="209876" y="7072178"/>
            <a:ext cx="4420489" cy="1815882"/>
          </a:xfrm>
          <a:prstGeom prst="rect">
            <a:avLst/>
          </a:prstGeom>
          <a:noFill/>
        </p:spPr>
        <p:txBody>
          <a:bodyPr wrap="square" rtlCol="0">
            <a:spAutoFit/>
          </a:bodyPr>
          <a:lstStyle/>
          <a:p>
            <a:pPr algn="ctr" rtl="1"/>
            <a:r>
              <a:rPr lang="ar-EG" sz="2800" b="1" dirty="0"/>
              <a:t>هى حركة مستقيمة للقلم وموازية لمحور الذنبتين ، وتسمى بحركة التغذية الطولية ، ويمكن تأدية هذه الحركة يدوياً أوميكانيكياً .</a:t>
            </a:r>
            <a:endParaRPr lang="ru-RU" sz="2800" b="1" dirty="0">
              <a:latin typeface="Raleway Medium" panose="020B0603030101060003" pitchFamily="34" charset="-52"/>
              <a:cs typeface="Helvetica Neue W23 for SKY Reg" panose="020B0604020202020204" pitchFamily="34" charset="-78"/>
            </a:endParaRPr>
          </a:p>
        </p:txBody>
      </p:sp>
      <p:sp>
        <p:nvSpPr>
          <p:cNvPr id="44" name="TextBox 43">
            <a:extLst>
              <a:ext uri="{FF2B5EF4-FFF2-40B4-BE49-F238E27FC236}">
                <a16:creationId xmlns:a16="http://schemas.microsoft.com/office/drawing/2014/main" id="{B22721DE-1CAF-46AF-98F4-D75A1A760265}"/>
              </a:ext>
            </a:extLst>
          </p:cNvPr>
          <p:cNvSpPr txBox="1"/>
          <p:nvPr/>
        </p:nvSpPr>
        <p:spPr>
          <a:xfrm>
            <a:off x="93147" y="5421753"/>
            <a:ext cx="4292869" cy="144655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rtl="1"/>
            <a:r>
              <a:rPr lang="ar-EG" sz="4400" b="1" cap="all" dirty="0">
                <a:ln w="0"/>
                <a:solidFill>
                  <a:schemeClr val="accent1">
                    <a:lumMod val="50000"/>
                  </a:schemeClr>
                </a:solidFill>
                <a:effectLst>
                  <a:reflection blurRad="12700" stA="50000" endPos="50000" dist="5000" dir="5400000" sy="-100000" rotWithShape="0"/>
                </a:effectLst>
              </a:rPr>
              <a:t>حركة التغذية </a:t>
            </a:r>
            <a:r>
              <a:rPr lang="en-US" sz="4400" b="1" cap="all" dirty="0">
                <a:ln w="0"/>
                <a:solidFill>
                  <a:schemeClr val="accent1">
                    <a:lumMod val="50000"/>
                  </a:schemeClr>
                </a:solidFill>
                <a:effectLst>
                  <a:reflection blurRad="12700" stA="50000" endPos="50000" dist="5000" dir="5400000" sy="-100000" rotWithShape="0"/>
                </a:effectLst>
              </a:rPr>
              <a:t>: Feed Cutting</a:t>
            </a:r>
          </a:p>
        </p:txBody>
      </p:sp>
      <p:sp>
        <p:nvSpPr>
          <p:cNvPr id="21" name="TextBox 20">
            <a:extLst>
              <a:ext uri="{FF2B5EF4-FFF2-40B4-BE49-F238E27FC236}">
                <a16:creationId xmlns:a16="http://schemas.microsoft.com/office/drawing/2014/main" id="{4F9B50E5-BE31-455D-8EC0-90DCA8ECA555}"/>
              </a:ext>
            </a:extLst>
          </p:cNvPr>
          <p:cNvSpPr txBox="1"/>
          <p:nvPr/>
        </p:nvSpPr>
        <p:spPr>
          <a:xfrm>
            <a:off x="3085889" y="430954"/>
            <a:ext cx="14022741" cy="923330"/>
          </a:xfrm>
          <a:prstGeom prst="rect">
            <a:avLst/>
          </a:prstGeom>
          <a:noFill/>
        </p:spPr>
        <p:txBody>
          <a:bodyPr wrap="square" rtlCol="0">
            <a:spAutoFit/>
          </a:bodyPr>
          <a:lstStyle/>
          <a:p>
            <a:pPr rtl="1"/>
            <a:r>
              <a:rPr lang="ar-EG" sz="5400" b="1" u="sng" dirty="0"/>
              <a:t>حركات التشغيل بالمخرطة  </a:t>
            </a:r>
            <a:r>
              <a:rPr lang="en-US" sz="5400" b="1" u="sng" dirty="0"/>
              <a:t>Lathe Working Motions</a:t>
            </a:r>
            <a:r>
              <a:rPr lang="ar-EG" sz="5400" b="1" u="sng" dirty="0"/>
              <a:t>:</a:t>
            </a:r>
            <a:endParaRPr lang="en-US" sz="5400" dirty="0"/>
          </a:p>
        </p:txBody>
      </p:sp>
      <p:pic>
        <p:nvPicPr>
          <p:cNvPr id="4098" name="Picture 2" descr="C:\Users\ELBADR STOR\Desktop\الخراطه\072710170745f9894z6k0hu1lcu3ulz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017" y="1354284"/>
            <a:ext cx="9738546" cy="418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5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00"/>
                                        <p:tgtEl>
                                          <p:spTgt spid="3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4098"/>
                                        </p:tgtEl>
                                        <p:attrNameLst>
                                          <p:attrName>style.visibility</p:attrName>
                                        </p:attrNameLst>
                                      </p:cBhvr>
                                      <p:to>
                                        <p:strVal val="visible"/>
                                      </p:to>
                                    </p:set>
                                    <p:anim calcmode="lin" valueType="num">
                                      <p:cBhvr>
                                        <p:cTn id="59" dur="500" fill="hold"/>
                                        <p:tgtEl>
                                          <p:spTgt spid="4098"/>
                                        </p:tgtEl>
                                        <p:attrNameLst>
                                          <p:attrName>ppt_w</p:attrName>
                                        </p:attrNameLst>
                                      </p:cBhvr>
                                      <p:tavLst>
                                        <p:tav tm="0">
                                          <p:val>
                                            <p:fltVal val="0"/>
                                          </p:val>
                                        </p:tav>
                                        <p:tav tm="100000">
                                          <p:val>
                                            <p:strVal val="#ppt_w"/>
                                          </p:val>
                                        </p:tav>
                                      </p:tavLst>
                                    </p:anim>
                                    <p:anim calcmode="lin" valueType="num">
                                      <p:cBhvr>
                                        <p:cTn id="60" dur="500" fill="hold"/>
                                        <p:tgtEl>
                                          <p:spTgt spid="4098"/>
                                        </p:tgtEl>
                                        <p:attrNameLst>
                                          <p:attrName>ppt_h</p:attrName>
                                        </p:attrNameLst>
                                      </p:cBhvr>
                                      <p:tavLst>
                                        <p:tav tm="0">
                                          <p:val>
                                            <p:fltVal val="0"/>
                                          </p:val>
                                        </p:tav>
                                        <p:tav tm="100000">
                                          <p:val>
                                            <p:strVal val="#ppt_h"/>
                                          </p:val>
                                        </p:tav>
                                      </p:tavLst>
                                    </p:anim>
                                    <p:animEffect transition="in" filter="fade">
                                      <p:cBhvr>
                                        <p:cTn id="6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5" grpId="0" animBg="1"/>
      <p:bldP spid="24" grpId="0"/>
      <p:bldP spid="25" grpId="0"/>
      <p:bldP spid="41" grpId="0"/>
      <p:bldP spid="42" grpId="0"/>
      <p:bldP spid="43" grpId="0"/>
      <p:bldP spid="44"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рямоугольник 39">
            <a:extLst>
              <a:ext uri="{FF2B5EF4-FFF2-40B4-BE49-F238E27FC236}">
                <a16:creationId xmlns:a16="http://schemas.microsoft.com/office/drawing/2014/main" id="{4DF5EFCA-BC38-47DA-BFE5-5D89137053F5}"/>
              </a:ext>
            </a:extLst>
          </p:cNvPr>
          <p:cNvSpPr/>
          <p:nvPr/>
        </p:nvSpPr>
        <p:spPr>
          <a:xfrm>
            <a:off x="11395642" y="8229600"/>
            <a:ext cx="4938866" cy="190540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Прямоугольник 40">
            <a:extLst>
              <a:ext uri="{FF2B5EF4-FFF2-40B4-BE49-F238E27FC236}">
                <a16:creationId xmlns:a16="http://schemas.microsoft.com/office/drawing/2014/main" id="{4DF5EFCA-BC38-47DA-BFE5-5D89137053F5}"/>
              </a:ext>
            </a:extLst>
          </p:cNvPr>
          <p:cNvSpPr/>
          <p:nvPr/>
        </p:nvSpPr>
        <p:spPr>
          <a:xfrm>
            <a:off x="5241640" y="8229600"/>
            <a:ext cx="5190833" cy="181404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2" name="Прямоугольник 41">
            <a:extLst>
              <a:ext uri="{FF2B5EF4-FFF2-40B4-BE49-F238E27FC236}">
                <a16:creationId xmlns:a16="http://schemas.microsoft.com/office/drawing/2014/main" id="{4DF5EFCA-BC38-47DA-BFE5-5D89137053F5}"/>
              </a:ext>
            </a:extLst>
          </p:cNvPr>
          <p:cNvSpPr/>
          <p:nvPr/>
        </p:nvSpPr>
        <p:spPr>
          <a:xfrm>
            <a:off x="146831" y="8229600"/>
            <a:ext cx="4234669" cy="181404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TextBox 33">
            <a:extLst>
              <a:ext uri="{FF2B5EF4-FFF2-40B4-BE49-F238E27FC236}">
                <a16:creationId xmlns:a16="http://schemas.microsoft.com/office/drawing/2014/main" id="{4230CE06-74F1-4E38-8B67-E9CC219366B2}"/>
              </a:ext>
            </a:extLst>
          </p:cNvPr>
          <p:cNvSpPr txBox="1"/>
          <p:nvPr/>
        </p:nvSpPr>
        <p:spPr>
          <a:xfrm>
            <a:off x="11516177" y="8442236"/>
            <a:ext cx="4697795" cy="1692771"/>
          </a:xfrm>
          <a:prstGeom prst="rect">
            <a:avLst/>
          </a:prstGeom>
          <a:noFill/>
        </p:spPr>
        <p:txBody>
          <a:bodyPr wrap="square" rtlCol="0">
            <a:spAutoFit/>
          </a:bodyPr>
          <a:lstStyle/>
          <a:p>
            <a:pPr lvl="0" algn="ctr" rtl="1"/>
            <a:r>
              <a:rPr lang="ar-EG" sz="2800" b="1" dirty="0">
                <a:solidFill>
                  <a:schemeClr val="bg1"/>
                </a:solidFill>
              </a:rPr>
              <a:t>المخرطة المتوازية (الزنبية):</a:t>
            </a:r>
            <a:r>
              <a:rPr lang="ar-EG" sz="2800" dirty="0">
                <a:solidFill>
                  <a:schemeClr val="bg1"/>
                </a:solidFill>
              </a:rPr>
              <a:t> وهى</a:t>
            </a:r>
            <a:r>
              <a:rPr lang="ar-EG" sz="2800" dirty="0"/>
              <a:t> </a:t>
            </a:r>
            <a:r>
              <a:rPr lang="ar-EG" sz="2400" dirty="0">
                <a:solidFill>
                  <a:schemeClr val="bg1"/>
                </a:solidFill>
              </a:rPr>
              <a:t>مخارط تستخدم للمشغولات الخاصة بالصيانة الميكانيكية .</a:t>
            </a:r>
            <a:endParaRPr lang="en-US" sz="2400" dirty="0">
              <a:solidFill>
                <a:schemeClr val="bg1"/>
              </a:solidFill>
            </a:endParaRPr>
          </a:p>
          <a:p>
            <a:pPr algn="ctr" rtl="1"/>
            <a:endParaRPr lang="en-US" sz="2800" dirty="0">
              <a:solidFill>
                <a:schemeClr val="bg1"/>
              </a:solidFill>
            </a:endParaRPr>
          </a:p>
        </p:txBody>
      </p:sp>
      <p:sp>
        <p:nvSpPr>
          <p:cNvPr id="35" name="TextBox 34">
            <a:extLst>
              <a:ext uri="{FF2B5EF4-FFF2-40B4-BE49-F238E27FC236}">
                <a16:creationId xmlns:a16="http://schemas.microsoft.com/office/drawing/2014/main" id="{B97CD3A3-D4ED-44BC-8EC2-5697A96EB192}"/>
              </a:ext>
            </a:extLst>
          </p:cNvPr>
          <p:cNvSpPr txBox="1"/>
          <p:nvPr/>
        </p:nvSpPr>
        <p:spPr>
          <a:xfrm>
            <a:off x="5644944" y="8442172"/>
            <a:ext cx="4384223" cy="1815882"/>
          </a:xfrm>
          <a:prstGeom prst="rect">
            <a:avLst/>
          </a:prstGeom>
          <a:noFill/>
        </p:spPr>
        <p:txBody>
          <a:bodyPr wrap="square" rtlCol="0">
            <a:spAutoFit/>
          </a:bodyPr>
          <a:lstStyle/>
          <a:p>
            <a:pPr algn="ctr" rtl="1"/>
            <a:r>
              <a:rPr lang="ar-EG" sz="2800" b="1" dirty="0">
                <a:solidFill>
                  <a:schemeClr val="bg1"/>
                </a:solidFill>
              </a:rPr>
              <a:t>المخرطة </a:t>
            </a:r>
            <a:r>
              <a:rPr lang="ar-EG" sz="2800" b="1" dirty="0" smtClean="0">
                <a:solidFill>
                  <a:schemeClr val="bg1"/>
                </a:solidFill>
              </a:rPr>
              <a:t>الوجهيه</a:t>
            </a:r>
            <a:r>
              <a:rPr lang="en-US" sz="2800" b="1" dirty="0" smtClean="0">
                <a:solidFill>
                  <a:schemeClr val="bg1"/>
                </a:solidFill>
              </a:rPr>
              <a:t>: </a:t>
            </a:r>
            <a:r>
              <a:rPr lang="ar-EG" sz="2800" dirty="0" smtClean="0">
                <a:solidFill>
                  <a:schemeClr val="bg1"/>
                </a:solidFill>
              </a:rPr>
              <a:t>وهى </a:t>
            </a:r>
            <a:r>
              <a:rPr lang="ar-EG" sz="2800" dirty="0">
                <a:solidFill>
                  <a:schemeClr val="bg1"/>
                </a:solidFill>
              </a:rPr>
              <a:t>مخرطة تستخدم فى المصانع للعمليات الكبيرة والثقيلة .</a:t>
            </a:r>
            <a:endParaRPr lang="en-US" sz="2800" dirty="0">
              <a:solidFill>
                <a:schemeClr val="bg1"/>
              </a:solidFill>
            </a:endParaRPr>
          </a:p>
          <a:p>
            <a:pPr lvl="0" algn="ctr" rtl="1"/>
            <a:endParaRPr lang="ru-RU" sz="2800" dirty="0">
              <a:solidFill>
                <a:schemeClr val="bg1"/>
              </a:solidFill>
              <a:latin typeface="Raleway Medium" panose="020B0603030101060003" pitchFamily="34" charset="-52"/>
              <a:cs typeface="Helvetica Neue W23 for SKY Bd" panose="020B0804020202020204" pitchFamily="34" charset="-78"/>
            </a:endParaRPr>
          </a:p>
        </p:txBody>
      </p:sp>
      <p:sp>
        <p:nvSpPr>
          <p:cNvPr id="36" name="TextBox 35">
            <a:extLst>
              <a:ext uri="{FF2B5EF4-FFF2-40B4-BE49-F238E27FC236}">
                <a16:creationId xmlns:a16="http://schemas.microsoft.com/office/drawing/2014/main" id="{BF6F3439-DBB1-4C4B-82EE-5210CF236BF0}"/>
              </a:ext>
            </a:extLst>
          </p:cNvPr>
          <p:cNvSpPr txBox="1"/>
          <p:nvPr/>
        </p:nvSpPr>
        <p:spPr>
          <a:xfrm>
            <a:off x="146831" y="8256779"/>
            <a:ext cx="4412299" cy="1815882"/>
          </a:xfrm>
          <a:prstGeom prst="rect">
            <a:avLst/>
          </a:prstGeom>
          <a:noFill/>
        </p:spPr>
        <p:txBody>
          <a:bodyPr wrap="square" rtlCol="0">
            <a:spAutoFit/>
          </a:bodyPr>
          <a:lstStyle/>
          <a:p>
            <a:pPr lvl="0" algn="ctr" rtl="1"/>
            <a:r>
              <a:rPr lang="ar-EG" sz="2800" b="1" dirty="0">
                <a:solidFill>
                  <a:schemeClr val="bg1"/>
                </a:solidFill>
              </a:rPr>
              <a:t>المخرطة </a:t>
            </a:r>
            <a:r>
              <a:rPr lang="ar-EG" sz="2800" b="1" dirty="0" smtClean="0">
                <a:solidFill>
                  <a:schemeClr val="bg1"/>
                </a:solidFill>
              </a:rPr>
              <a:t>العمودية : </a:t>
            </a:r>
            <a:r>
              <a:rPr lang="ar-EG" sz="2800" dirty="0">
                <a:solidFill>
                  <a:schemeClr val="bg1"/>
                </a:solidFill>
              </a:rPr>
              <a:t>تستخدم فى خراطة أعمال الخراطة الداخلية للمشغولات الكبيرة مثل أسطوانات محركات السيارات.</a:t>
            </a:r>
            <a:endParaRPr lang="ru-RU" sz="2800" dirty="0">
              <a:solidFill>
                <a:schemeClr val="bg1"/>
              </a:solidFill>
              <a:latin typeface="Raleway Medium" panose="020B0603030101060003" pitchFamily="34" charset="-52"/>
              <a:cs typeface="Helvetica Neue W23 for SKY Bd" panose="020B0804020202020204" pitchFamily="34" charset="-78"/>
            </a:endParaRPr>
          </a:p>
        </p:txBody>
      </p:sp>
      <p:sp>
        <p:nvSpPr>
          <p:cNvPr id="37" name="TextBox 36">
            <a:extLst>
              <a:ext uri="{FF2B5EF4-FFF2-40B4-BE49-F238E27FC236}">
                <a16:creationId xmlns:a16="http://schemas.microsoft.com/office/drawing/2014/main" id="{D2ECC70E-017A-4C2B-91F4-833345423922}"/>
              </a:ext>
            </a:extLst>
          </p:cNvPr>
          <p:cNvSpPr txBox="1"/>
          <p:nvPr/>
        </p:nvSpPr>
        <p:spPr>
          <a:xfrm>
            <a:off x="5275579" y="5779808"/>
            <a:ext cx="3627221" cy="461665"/>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Helvetica Neue W23 for SKY Bd" panose="020B0804020202020204" pitchFamily="34" charset="-78"/>
                <a:ea typeface="+mn-ea"/>
                <a:cs typeface="Helvetica Neue W23 for SKY Bd" panose="020B0804020202020204" pitchFamily="34" charset="-78"/>
              </a:rPr>
              <a:t>محمود مهدي</a:t>
            </a:r>
            <a:endParaRPr kumimoji="0" lang="ru-RU" sz="2400" b="0" i="0" u="none" strike="noStrike" kern="1200" cap="none" spc="0" normalizeH="0" baseline="0" noProof="0" dirty="0">
              <a:ln>
                <a:noFill/>
              </a:ln>
              <a:solidFill>
                <a:prstClr val="white"/>
              </a:solidFill>
              <a:effectLst/>
              <a:uLnTx/>
              <a:uFillTx/>
              <a:latin typeface="Raleway Medium" panose="020B0603030101060003" pitchFamily="34" charset="-52"/>
              <a:ea typeface="+mn-ea"/>
              <a:cs typeface="Helvetica Neue W23 for SKY Bd" panose="020B0804020202020204" pitchFamily="34" charset="-78"/>
            </a:endParaRPr>
          </a:p>
        </p:txBody>
      </p:sp>
      <p:sp>
        <p:nvSpPr>
          <p:cNvPr id="17" name="TextBox 16">
            <a:extLst>
              <a:ext uri="{FF2B5EF4-FFF2-40B4-BE49-F238E27FC236}">
                <a16:creationId xmlns:a16="http://schemas.microsoft.com/office/drawing/2014/main" id="{4F9B50E5-BE31-455D-8EC0-90DCA8ECA555}"/>
              </a:ext>
            </a:extLst>
          </p:cNvPr>
          <p:cNvSpPr txBox="1"/>
          <p:nvPr/>
        </p:nvSpPr>
        <p:spPr>
          <a:xfrm>
            <a:off x="16500763" y="256997"/>
            <a:ext cx="1523769" cy="378565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ar-EG" sz="4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وهناك أنواع من المخارط نذكر منها:</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122" name="Picture 2" descr="C:\Users\ELBADR STOR\Desktop\الخراطه\k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024" y="256997"/>
            <a:ext cx="5995265" cy="764009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ELBADR STOR\Desktop\الخراطه\iiiiiiiiiikkk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4333"/>
            <a:ext cx="4559130" cy="73627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ELBADR STOR\Desktop\الخراطه\ننن.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0289" y="658435"/>
            <a:ext cx="5985165" cy="683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2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34" grpId="0"/>
      <p:bldP spid="35" grpId="0"/>
      <p:bldP spid="36" grpId="0"/>
      <p:bldP spid="37"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рямоугольник 39">
            <a:extLst>
              <a:ext uri="{FF2B5EF4-FFF2-40B4-BE49-F238E27FC236}">
                <a16:creationId xmlns:a16="http://schemas.microsoft.com/office/drawing/2014/main" id="{4DF5EFCA-BC38-47DA-BFE5-5D89137053F5}"/>
              </a:ext>
            </a:extLst>
          </p:cNvPr>
          <p:cNvSpPr/>
          <p:nvPr/>
        </p:nvSpPr>
        <p:spPr>
          <a:xfrm>
            <a:off x="13349134" y="5019458"/>
            <a:ext cx="4938866" cy="152069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Прямоугольник 40">
            <a:extLst>
              <a:ext uri="{FF2B5EF4-FFF2-40B4-BE49-F238E27FC236}">
                <a16:creationId xmlns:a16="http://schemas.microsoft.com/office/drawing/2014/main" id="{4DF5EFCA-BC38-47DA-BFE5-5D89137053F5}"/>
              </a:ext>
            </a:extLst>
          </p:cNvPr>
          <p:cNvSpPr/>
          <p:nvPr/>
        </p:nvSpPr>
        <p:spPr>
          <a:xfrm>
            <a:off x="8582674" y="8625704"/>
            <a:ext cx="4594217" cy="1520698"/>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2" name="Прямоугольник 41">
            <a:extLst>
              <a:ext uri="{FF2B5EF4-FFF2-40B4-BE49-F238E27FC236}">
                <a16:creationId xmlns:a16="http://schemas.microsoft.com/office/drawing/2014/main" id="{4DF5EFCA-BC38-47DA-BFE5-5D89137053F5}"/>
              </a:ext>
            </a:extLst>
          </p:cNvPr>
          <p:cNvSpPr/>
          <p:nvPr/>
        </p:nvSpPr>
        <p:spPr>
          <a:xfrm>
            <a:off x="4598747" y="4266544"/>
            <a:ext cx="4087838" cy="2467261"/>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TextBox 33">
            <a:extLst>
              <a:ext uri="{FF2B5EF4-FFF2-40B4-BE49-F238E27FC236}">
                <a16:creationId xmlns:a16="http://schemas.microsoft.com/office/drawing/2014/main" id="{4230CE06-74F1-4E38-8B67-E9CC219366B2}"/>
              </a:ext>
            </a:extLst>
          </p:cNvPr>
          <p:cNvSpPr txBox="1"/>
          <p:nvPr/>
        </p:nvSpPr>
        <p:spPr>
          <a:xfrm>
            <a:off x="13590205" y="5287366"/>
            <a:ext cx="4697795" cy="954107"/>
          </a:xfrm>
          <a:prstGeom prst="rect">
            <a:avLst/>
          </a:prstGeom>
          <a:noFill/>
        </p:spPr>
        <p:txBody>
          <a:bodyPr wrap="square" rtlCol="0">
            <a:spAutoFit/>
          </a:bodyPr>
          <a:lstStyle/>
          <a:p>
            <a:pPr lvl="0" algn="ctr" rtl="1"/>
            <a:r>
              <a:rPr lang="ar-EG" sz="2800" b="1" dirty="0">
                <a:solidFill>
                  <a:schemeClr val="bg1"/>
                </a:solidFill>
              </a:rPr>
              <a:t>المخرطة </a:t>
            </a:r>
            <a:r>
              <a:rPr lang="ar-EG" sz="2800" b="1" dirty="0" smtClean="0">
                <a:solidFill>
                  <a:schemeClr val="bg1"/>
                </a:solidFill>
              </a:rPr>
              <a:t>البرجية: </a:t>
            </a:r>
            <a:r>
              <a:rPr lang="ar-EG" sz="2800" dirty="0">
                <a:solidFill>
                  <a:schemeClr val="bg1"/>
                </a:solidFill>
              </a:rPr>
              <a:t>تستخدم هذه المخرطة فى الإنتاج الكمى</a:t>
            </a:r>
            <a:endParaRPr lang="en-US" sz="2800" dirty="0">
              <a:solidFill>
                <a:schemeClr val="bg1"/>
              </a:solidFill>
            </a:endParaRPr>
          </a:p>
        </p:txBody>
      </p:sp>
      <p:sp>
        <p:nvSpPr>
          <p:cNvPr id="35" name="TextBox 34">
            <a:extLst>
              <a:ext uri="{FF2B5EF4-FFF2-40B4-BE49-F238E27FC236}">
                <a16:creationId xmlns:a16="http://schemas.microsoft.com/office/drawing/2014/main" id="{B97CD3A3-D4ED-44BC-8EC2-5697A96EB192}"/>
              </a:ext>
            </a:extLst>
          </p:cNvPr>
          <p:cNvSpPr txBox="1"/>
          <p:nvPr/>
        </p:nvSpPr>
        <p:spPr>
          <a:xfrm>
            <a:off x="8666888" y="8755674"/>
            <a:ext cx="4384223" cy="1384995"/>
          </a:xfrm>
          <a:prstGeom prst="rect">
            <a:avLst/>
          </a:prstGeom>
          <a:noFill/>
        </p:spPr>
        <p:txBody>
          <a:bodyPr wrap="square" rtlCol="0">
            <a:spAutoFit/>
          </a:bodyPr>
          <a:lstStyle/>
          <a:p>
            <a:pPr lvl="0" algn="ctr" rtl="1"/>
            <a:r>
              <a:rPr lang="ar-EG" sz="2800" b="1" dirty="0">
                <a:solidFill>
                  <a:schemeClr val="bg1"/>
                </a:solidFill>
              </a:rPr>
              <a:t>المخرطة </a:t>
            </a:r>
            <a:r>
              <a:rPr lang="ar-EG" sz="2800" b="1" dirty="0" smtClean="0">
                <a:solidFill>
                  <a:schemeClr val="bg1"/>
                </a:solidFill>
              </a:rPr>
              <a:t>الآلية:</a:t>
            </a:r>
            <a:r>
              <a:rPr lang="ar-EG" sz="2800" dirty="0">
                <a:solidFill>
                  <a:schemeClr val="bg1"/>
                </a:solidFill>
              </a:rPr>
              <a:t>وهى مخرطة تستخدم أيضاً للانتاج الكمى.</a:t>
            </a:r>
            <a:endParaRPr lang="en-US" sz="2800" dirty="0">
              <a:solidFill>
                <a:schemeClr val="bg1"/>
              </a:solidFill>
            </a:endParaRPr>
          </a:p>
          <a:p>
            <a:pPr algn="ctr" rtl="1"/>
            <a:r>
              <a:rPr lang="ar-EG" sz="2800" b="1" dirty="0" smtClean="0">
                <a:solidFill>
                  <a:schemeClr val="bg1"/>
                </a:solidFill>
              </a:rPr>
              <a:t> </a:t>
            </a:r>
            <a:endParaRPr lang="ru-RU" sz="2800" dirty="0">
              <a:solidFill>
                <a:schemeClr val="bg1"/>
              </a:solidFill>
              <a:latin typeface="Raleway Medium" panose="020B0603030101060003" pitchFamily="34" charset="-52"/>
              <a:cs typeface="Helvetica Neue W23 for SKY Bd" panose="020B0804020202020204" pitchFamily="34" charset="-78"/>
            </a:endParaRPr>
          </a:p>
        </p:txBody>
      </p:sp>
      <p:sp>
        <p:nvSpPr>
          <p:cNvPr id="36" name="TextBox 35">
            <a:extLst>
              <a:ext uri="{FF2B5EF4-FFF2-40B4-BE49-F238E27FC236}">
                <a16:creationId xmlns:a16="http://schemas.microsoft.com/office/drawing/2014/main" id="{BF6F3439-DBB1-4C4B-82EE-5210CF236BF0}"/>
              </a:ext>
            </a:extLst>
          </p:cNvPr>
          <p:cNvSpPr txBox="1"/>
          <p:nvPr/>
        </p:nvSpPr>
        <p:spPr>
          <a:xfrm>
            <a:off x="4768416" y="4382689"/>
            <a:ext cx="3627221" cy="2246769"/>
          </a:xfrm>
          <a:prstGeom prst="rect">
            <a:avLst/>
          </a:prstGeom>
          <a:noFill/>
        </p:spPr>
        <p:txBody>
          <a:bodyPr wrap="square" rtlCol="0">
            <a:spAutoFit/>
          </a:bodyPr>
          <a:lstStyle/>
          <a:p>
            <a:pPr lvl="0" algn="ctr" rtl="1"/>
            <a:r>
              <a:rPr lang="ar-EG" sz="2800" b="1" dirty="0">
                <a:solidFill>
                  <a:schemeClr val="bg1"/>
                </a:solidFill>
              </a:rPr>
              <a:t>المخرطة التى تعمل بالحاسب الآلى  </a:t>
            </a:r>
            <a:r>
              <a:rPr lang="en-US" sz="2800" b="1" dirty="0" smtClean="0">
                <a:solidFill>
                  <a:schemeClr val="bg1"/>
                </a:solidFill>
              </a:rPr>
              <a:t>CNC</a:t>
            </a:r>
            <a:r>
              <a:rPr lang="ar-EG" sz="2800" b="1" dirty="0" smtClean="0">
                <a:solidFill>
                  <a:schemeClr val="bg1"/>
                </a:solidFill>
              </a:rPr>
              <a:t>: </a:t>
            </a:r>
            <a:r>
              <a:rPr lang="ar-EG" sz="2800" b="1" dirty="0">
                <a:solidFill>
                  <a:schemeClr val="bg1"/>
                </a:solidFill>
              </a:rPr>
              <a:t>: </a:t>
            </a:r>
            <a:r>
              <a:rPr lang="ar-EG" sz="2800" dirty="0">
                <a:solidFill>
                  <a:schemeClr val="bg1"/>
                </a:solidFill>
              </a:rPr>
              <a:t>وهى ماكينة عالية التقنية فى التشغيل وتستخدم فى الأنتاج الكمى ذات الدقة العالية.</a:t>
            </a:r>
            <a:endParaRPr lang="ru-RU" sz="2800" dirty="0">
              <a:solidFill>
                <a:schemeClr val="bg1"/>
              </a:solidFill>
              <a:latin typeface="Raleway Medium" panose="020B0603030101060003" pitchFamily="34" charset="-52"/>
              <a:cs typeface="Helvetica Neue W23 for SKY Bd" panose="020B0804020202020204" pitchFamily="34" charset="-78"/>
            </a:endParaRPr>
          </a:p>
        </p:txBody>
      </p:sp>
      <p:sp>
        <p:nvSpPr>
          <p:cNvPr id="23" name="TextBox 22">
            <a:extLst>
              <a:ext uri="{FF2B5EF4-FFF2-40B4-BE49-F238E27FC236}">
                <a16:creationId xmlns:a16="http://schemas.microsoft.com/office/drawing/2014/main" id="{D2ECC70E-017A-4C2B-91F4-833345423922}"/>
              </a:ext>
            </a:extLst>
          </p:cNvPr>
          <p:cNvSpPr txBox="1"/>
          <p:nvPr/>
        </p:nvSpPr>
        <p:spPr>
          <a:xfrm>
            <a:off x="891358" y="5779808"/>
            <a:ext cx="3627221" cy="461665"/>
          </a:xfrm>
          <a:prstGeom prst="rect">
            <a:avLst/>
          </a:prstGeom>
          <a:noFill/>
        </p:spPr>
        <p:txBody>
          <a:bodyPr wrap="square" rtlCol="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400" b="0" i="0" u="none" strike="noStrike" kern="1200" cap="none" spc="0" normalizeH="0" baseline="0" noProof="0" dirty="0">
                <a:ln>
                  <a:noFill/>
                </a:ln>
                <a:solidFill>
                  <a:prstClr val="white"/>
                </a:solidFill>
                <a:effectLst/>
                <a:uLnTx/>
                <a:uFillTx/>
                <a:latin typeface="Helvetica Neue W23 for SKY Bd" panose="020B0804020202020204" pitchFamily="34" charset="-78"/>
                <a:ea typeface="+mn-ea"/>
                <a:cs typeface="Helvetica Neue W23 for SKY Bd" panose="020B0804020202020204" pitchFamily="34" charset="-78"/>
              </a:rPr>
              <a:t>سليم سراج</a:t>
            </a:r>
            <a:endParaRPr kumimoji="0" lang="ru-RU" sz="2400" b="0" i="0" u="none" strike="noStrike" kern="1200" cap="none" spc="0" normalizeH="0" baseline="0" noProof="0" dirty="0">
              <a:ln>
                <a:noFill/>
              </a:ln>
              <a:solidFill>
                <a:prstClr val="white"/>
              </a:solidFill>
              <a:effectLst/>
              <a:uLnTx/>
              <a:uFillTx/>
              <a:latin typeface="Raleway Medium" panose="020B0603030101060003" pitchFamily="34" charset="-52"/>
              <a:ea typeface="+mn-ea"/>
              <a:cs typeface="Helvetica Neue W23 for SKY Bd" panose="020B0804020202020204" pitchFamily="34" charset="-78"/>
            </a:endParaRPr>
          </a:p>
        </p:txBody>
      </p:sp>
      <p:sp>
        <p:nvSpPr>
          <p:cNvPr id="26" name="Прямоугольник 41">
            <a:extLst>
              <a:ext uri="{FF2B5EF4-FFF2-40B4-BE49-F238E27FC236}">
                <a16:creationId xmlns:a16="http://schemas.microsoft.com/office/drawing/2014/main" id="{4DF5EFCA-BC38-47DA-BFE5-5D89137053F5}"/>
              </a:ext>
            </a:extLst>
          </p:cNvPr>
          <p:cNvSpPr/>
          <p:nvPr/>
        </p:nvSpPr>
        <p:spPr>
          <a:xfrm>
            <a:off x="92554" y="8689301"/>
            <a:ext cx="4087838" cy="151773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Rectangle 2"/>
          <p:cNvSpPr/>
          <p:nvPr/>
        </p:nvSpPr>
        <p:spPr>
          <a:xfrm>
            <a:off x="92554" y="8903593"/>
            <a:ext cx="4087838" cy="1384995"/>
          </a:xfrm>
          <a:prstGeom prst="rect">
            <a:avLst/>
          </a:prstGeom>
        </p:spPr>
        <p:txBody>
          <a:bodyPr wrap="square">
            <a:spAutoFit/>
          </a:bodyPr>
          <a:lstStyle/>
          <a:p>
            <a:pPr lvl="0" algn="ctr"/>
            <a:r>
              <a:rPr lang="ar-EG" sz="2800" dirty="0">
                <a:solidFill>
                  <a:schemeClr val="bg1"/>
                </a:solidFill>
              </a:rPr>
              <a:t>	</a:t>
            </a:r>
            <a:r>
              <a:rPr lang="ar-EG" sz="2800" dirty="0" smtClean="0">
                <a:solidFill>
                  <a:schemeClr val="bg1"/>
                </a:solidFill>
              </a:rPr>
              <a:t>المخرطة العامة:</a:t>
            </a:r>
            <a:r>
              <a:rPr lang="ar-EG" sz="2800" dirty="0">
                <a:solidFill>
                  <a:schemeClr val="bg1"/>
                </a:solidFill>
              </a:rPr>
              <a:t>تتكون المخرطة من أجزاء عديدة.</a:t>
            </a:r>
            <a:endParaRPr lang="en-US" sz="2800" dirty="0">
              <a:solidFill>
                <a:schemeClr val="bg1"/>
              </a:solidFill>
            </a:endParaRPr>
          </a:p>
          <a:p>
            <a:r>
              <a:rPr lang="ar-EG" sz="2800" dirty="0" smtClean="0">
                <a:solidFill>
                  <a:schemeClr val="bg1"/>
                </a:solidFill>
              </a:rPr>
              <a:t> </a:t>
            </a:r>
            <a:endParaRPr lang="en-US" sz="2800" dirty="0">
              <a:solidFill>
                <a:schemeClr val="bg1"/>
              </a:solidFill>
            </a:endParaRPr>
          </a:p>
        </p:txBody>
      </p:sp>
      <p:pic>
        <p:nvPicPr>
          <p:cNvPr id="6146" name="Picture 2" descr="C:\Users\ELBADR STOR\Desktop\الخراطه\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7676" y="187036"/>
            <a:ext cx="5295900" cy="45847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ELBADR STOR\Desktop\الخراطه\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302" y="4177146"/>
            <a:ext cx="4594216" cy="43109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ELBADR STOR\Desktop\الخراطه\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154" y="0"/>
            <a:ext cx="4940947" cy="417714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ELBADR STOR\Desktop\الخراطه\4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4" y="5025413"/>
            <a:ext cx="4426025" cy="341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5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34" grpId="0"/>
      <p:bldP spid="35" grpId="0"/>
      <p:bldP spid="36" grpId="0"/>
      <p:bldP spid="23"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362DD088-1DBB-4F03-A4FF-E881492EAB94}"/>
              </a:ext>
            </a:extLst>
          </p:cNvPr>
          <p:cNvSpPr/>
          <p:nvPr/>
        </p:nvSpPr>
        <p:spPr>
          <a:xfrm>
            <a:off x="0" y="-10081"/>
            <a:ext cx="18288000" cy="5155169"/>
          </a:xfrm>
          <a:prstGeom prst="rect">
            <a:avLst/>
          </a:prstGeom>
          <a:solidFill>
            <a:srgbClr val="21212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984" b="8984"/>
          <a:stretch>
            <a:fillRect/>
          </a:stretch>
        </p:blipFill>
        <p:spPr>
          <a:xfrm>
            <a:off x="-431799" y="1164603"/>
            <a:ext cx="18592800" cy="5058397"/>
          </a:xfrm>
        </p:spPr>
      </p:pic>
      <p:sp>
        <p:nvSpPr>
          <p:cNvPr id="18" name="TextBox 17">
            <a:extLst>
              <a:ext uri="{FF2B5EF4-FFF2-40B4-BE49-F238E27FC236}">
                <a16:creationId xmlns:a16="http://schemas.microsoft.com/office/drawing/2014/main" id="{4F9B50E5-BE31-455D-8EC0-90DCA8ECA555}"/>
              </a:ext>
            </a:extLst>
          </p:cNvPr>
          <p:cNvSpPr txBox="1"/>
          <p:nvPr/>
        </p:nvSpPr>
        <p:spPr>
          <a:xfrm>
            <a:off x="4567816" y="0"/>
            <a:ext cx="9152368" cy="101566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ar-EG" sz="6000" b="1" u="sng" spc="150" dirty="0">
                <a:ln w="11430"/>
                <a:solidFill>
                  <a:schemeClr val="bg2">
                    <a:lumMod val="10000"/>
                  </a:schemeClr>
                </a:solidFill>
                <a:effectLst>
                  <a:outerShdw blurRad="25400" algn="tl" rotWithShape="0">
                    <a:srgbClr val="000000">
                      <a:alpha val="43000"/>
                    </a:srgbClr>
                  </a:outerShdw>
                </a:effectLst>
              </a:rPr>
              <a:t>الأجزاء الرئيسية لماكينة الخراطة</a:t>
            </a:r>
            <a:endParaRPr lang="ru-RU" sz="6000" b="1" spc="150" dirty="0">
              <a:ln w="11430"/>
              <a:solidFill>
                <a:schemeClr val="bg2">
                  <a:lumMod val="10000"/>
                </a:schemeClr>
              </a:solidFill>
              <a:effectLst>
                <a:outerShdw blurRad="25400" algn="tl" rotWithShape="0">
                  <a:srgbClr val="000000">
                    <a:alpha val="43000"/>
                  </a:srgbClr>
                </a:outerShdw>
              </a:effectLst>
              <a:latin typeface="Montserrat" charset="0"/>
              <a:ea typeface="Montserrat" charset="0"/>
              <a:cs typeface="Helvetica Neue W23 for SKY Bd" panose="020B0804020202020204" pitchFamily="34" charset="-78"/>
            </a:endParaRPr>
          </a:p>
        </p:txBody>
      </p:sp>
      <p:sp>
        <p:nvSpPr>
          <p:cNvPr id="24" name="TextBox 23">
            <a:extLst>
              <a:ext uri="{FF2B5EF4-FFF2-40B4-BE49-F238E27FC236}">
                <a16:creationId xmlns:a16="http://schemas.microsoft.com/office/drawing/2014/main" id="{A3D93B36-44F4-42FA-96BD-3B4350545F31}"/>
              </a:ext>
            </a:extLst>
          </p:cNvPr>
          <p:cNvSpPr txBox="1"/>
          <p:nvPr/>
        </p:nvSpPr>
        <p:spPr>
          <a:xfrm>
            <a:off x="14401800" y="6583358"/>
            <a:ext cx="3479800" cy="3354765"/>
          </a:xfrm>
          <a:prstGeom prst="rect">
            <a:avLst/>
          </a:prstGeom>
          <a:noFill/>
        </p:spPr>
        <p:txBody>
          <a:bodyPr wrap="square" rtlCol="0">
            <a:spAutoFit/>
          </a:bodyPr>
          <a:lstStyle/>
          <a:p>
            <a:pPr lvl="0" algn="r" rtl="1"/>
            <a:r>
              <a:rPr lang="ar-EG" sz="3600" b="1" dirty="0"/>
              <a:t>الغراب الثابت  </a:t>
            </a:r>
            <a:r>
              <a:rPr lang="en-US" sz="3600" b="1" dirty="0"/>
              <a:t>Head Stock</a:t>
            </a:r>
            <a:endParaRPr lang="en-US" sz="3600" dirty="0"/>
          </a:p>
          <a:p>
            <a:pPr algn="r" rtl="1"/>
            <a:r>
              <a:rPr lang="ar-EG" sz="2800" b="1" dirty="0"/>
              <a:t>وهو جزء الطاقة في المخرطة ويقع إلى يسار المُشغل ويضىم تروس تغييىر السىرعة وعمود الدوران وسيلة تثبيت الشُغلة.</a:t>
            </a:r>
            <a:endParaRPr lang="en-US" sz="2800" b="1" dirty="0"/>
          </a:p>
        </p:txBody>
      </p:sp>
      <p:sp>
        <p:nvSpPr>
          <p:cNvPr id="26" name="TextBox 25">
            <a:extLst>
              <a:ext uri="{FF2B5EF4-FFF2-40B4-BE49-F238E27FC236}">
                <a16:creationId xmlns:a16="http://schemas.microsoft.com/office/drawing/2014/main" id="{A3D93B36-44F4-42FA-96BD-3B4350545F31}"/>
              </a:ext>
            </a:extLst>
          </p:cNvPr>
          <p:cNvSpPr txBox="1"/>
          <p:nvPr/>
        </p:nvSpPr>
        <p:spPr>
          <a:xfrm>
            <a:off x="9084438" y="6644913"/>
            <a:ext cx="4635746" cy="3231654"/>
          </a:xfrm>
          <a:prstGeom prst="rect">
            <a:avLst/>
          </a:prstGeom>
          <a:noFill/>
        </p:spPr>
        <p:txBody>
          <a:bodyPr wrap="square" rtlCol="0">
            <a:spAutoFit/>
          </a:bodyPr>
          <a:lstStyle/>
          <a:p>
            <a:pPr lvl="0" algn="r" rtl="1"/>
            <a:r>
              <a:rPr lang="ar-EG" sz="3600" b="1" dirty="0"/>
              <a:t>الغراب المتحرك </a:t>
            </a:r>
            <a:r>
              <a:rPr lang="en-US" sz="3600" b="1" dirty="0"/>
              <a:t>Tail Stock</a:t>
            </a:r>
            <a:endParaRPr lang="en-US" sz="3600" dirty="0"/>
          </a:p>
          <a:p>
            <a:pPr algn="r"/>
            <a:r>
              <a:rPr lang="ar-EG" sz="2800" b="1" dirty="0"/>
              <a:t>هو الجزء غير الدوار ولكن يمكن أن يتحرك للأمام والخلف على فرش المخرطة ويستخدم في عملية تمركزالشُغلة وأيضا يتم تزويده بعدد تشغيل مثل المثقاب للقيام بعمليات الثقَب.</a:t>
            </a:r>
            <a:endParaRPr lang="ru-RU" sz="2800" b="1" dirty="0">
              <a:latin typeface="Raleway Medium" panose="020B0603030101060003" pitchFamily="34" charset="-52"/>
              <a:cs typeface="Helvetica Neue W23 for SKY Bd" panose="020B0804020202020204" pitchFamily="34" charset="-78"/>
            </a:endParaRPr>
          </a:p>
        </p:txBody>
      </p:sp>
      <p:sp>
        <p:nvSpPr>
          <p:cNvPr id="28" name="TextBox 27">
            <a:extLst>
              <a:ext uri="{FF2B5EF4-FFF2-40B4-BE49-F238E27FC236}">
                <a16:creationId xmlns:a16="http://schemas.microsoft.com/office/drawing/2014/main" id="{A3D93B36-44F4-42FA-96BD-3B4350545F31}"/>
              </a:ext>
            </a:extLst>
          </p:cNvPr>
          <p:cNvSpPr txBox="1"/>
          <p:nvPr/>
        </p:nvSpPr>
        <p:spPr>
          <a:xfrm>
            <a:off x="4567816" y="6710505"/>
            <a:ext cx="3936999" cy="2739211"/>
          </a:xfrm>
          <a:prstGeom prst="rect">
            <a:avLst/>
          </a:prstGeom>
          <a:noFill/>
        </p:spPr>
        <p:txBody>
          <a:bodyPr wrap="square" rtlCol="0">
            <a:spAutoFit/>
          </a:bodyPr>
          <a:lstStyle/>
          <a:p>
            <a:pPr lvl="0" algn="r" rtl="1"/>
            <a:r>
              <a:rPr lang="ar-EG" sz="3200" b="1" dirty="0"/>
              <a:t>العربة </a:t>
            </a:r>
            <a:r>
              <a:rPr lang="en-US" sz="3200" b="1" dirty="0"/>
              <a:t>Carriage</a:t>
            </a:r>
          </a:p>
          <a:p>
            <a:pPr algn="r"/>
            <a:r>
              <a:rPr lang="ar-EG" sz="2800" b="1" dirty="0"/>
              <a:t>تتحرك للأمام والخلف يدوياً أًو آليا ويتم تثبيت باقي الأجزاء عليها وأثناء حركة العربة تتم عملية الخراطة وتتحرك العربة على طول المحور</a:t>
            </a:r>
            <a:endParaRPr lang="ru-RU" sz="2800" b="1" dirty="0">
              <a:latin typeface="Raleway Medium" panose="020B0603030101060003" pitchFamily="34" charset="-52"/>
              <a:cs typeface="Helvetica Neue W23 for SKY Bd" panose="020B0804020202020204" pitchFamily="34" charset="-78"/>
            </a:endParaRPr>
          </a:p>
        </p:txBody>
      </p:sp>
      <p:sp>
        <p:nvSpPr>
          <p:cNvPr id="31" name="TextBox 30">
            <a:extLst>
              <a:ext uri="{FF2B5EF4-FFF2-40B4-BE49-F238E27FC236}">
                <a16:creationId xmlns:a16="http://schemas.microsoft.com/office/drawing/2014/main" id="{A3D93B36-44F4-42FA-96BD-3B4350545F31}"/>
              </a:ext>
            </a:extLst>
          </p:cNvPr>
          <p:cNvSpPr txBox="1"/>
          <p:nvPr/>
        </p:nvSpPr>
        <p:spPr>
          <a:xfrm>
            <a:off x="149365" y="6675217"/>
            <a:ext cx="4191765" cy="3231654"/>
          </a:xfrm>
          <a:prstGeom prst="rect">
            <a:avLst/>
          </a:prstGeom>
          <a:noFill/>
        </p:spPr>
        <p:txBody>
          <a:bodyPr wrap="square" rtlCol="0">
            <a:spAutoFit/>
          </a:bodyPr>
          <a:lstStyle/>
          <a:p>
            <a:pPr lvl="0" algn="r" rtl="1"/>
            <a:r>
              <a:rPr lang="ar-EG" sz="3200" b="1" dirty="0"/>
              <a:t>الراسمة العرضية </a:t>
            </a:r>
            <a:r>
              <a:rPr lang="en-US" sz="3200" b="1" dirty="0"/>
              <a:t>Cross Slide</a:t>
            </a:r>
            <a:endParaRPr lang="en-US" sz="3200" dirty="0"/>
          </a:p>
          <a:p>
            <a:pPr algn="r"/>
            <a:r>
              <a:rPr lang="ar-EG" sz="2800" b="1" dirty="0"/>
              <a:t>مثبتة على العربة ويمكن أن تتحرك داخل أو خارج المحور عموديا على حركة العربة، تسىتخدم الراسمة العرضية لتثبيت عمق القطع ويمكن أن تتحرك بتغذية يدوية أو آلية</a:t>
            </a:r>
            <a:endParaRPr lang="ru-RU" sz="2800" b="1" dirty="0">
              <a:latin typeface="Raleway Medium" panose="020B0603030101060003" pitchFamily="34" charset="-52"/>
              <a:cs typeface="Helvetica Neue W23 for SKY Bd" panose="020B0804020202020204" pitchFamily="34" charset="-78"/>
            </a:endParaRPr>
          </a:p>
        </p:txBody>
      </p:sp>
    </p:spTree>
    <p:extLst>
      <p:ext uri="{BB962C8B-B14F-4D97-AF65-F5344CB8AC3E}">
        <p14:creationId xmlns:p14="http://schemas.microsoft.com/office/powerpoint/2010/main" val="359373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6" grpId="0"/>
      <p:bldP spid="28"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362DD088-1DBB-4F03-A4FF-E881492EAB94}"/>
              </a:ext>
            </a:extLst>
          </p:cNvPr>
          <p:cNvSpPr/>
          <p:nvPr/>
        </p:nvSpPr>
        <p:spPr>
          <a:xfrm>
            <a:off x="0" y="-10081"/>
            <a:ext cx="18288000" cy="5155169"/>
          </a:xfrm>
          <a:prstGeom prst="rect">
            <a:avLst/>
          </a:prstGeom>
          <a:solidFill>
            <a:srgbClr val="21212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984" b="8984"/>
          <a:stretch>
            <a:fillRect/>
          </a:stretch>
        </p:blipFill>
        <p:spPr>
          <a:xfrm>
            <a:off x="-431799" y="1164603"/>
            <a:ext cx="18592800" cy="5058397"/>
          </a:xfrm>
        </p:spPr>
      </p:pic>
      <p:sp>
        <p:nvSpPr>
          <p:cNvPr id="18" name="TextBox 17">
            <a:extLst>
              <a:ext uri="{FF2B5EF4-FFF2-40B4-BE49-F238E27FC236}">
                <a16:creationId xmlns:a16="http://schemas.microsoft.com/office/drawing/2014/main" id="{4F9B50E5-BE31-455D-8EC0-90DCA8ECA555}"/>
              </a:ext>
            </a:extLst>
          </p:cNvPr>
          <p:cNvSpPr txBox="1"/>
          <p:nvPr/>
        </p:nvSpPr>
        <p:spPr>
          <a:xfrm>
            <a:off x="4567816" y="0"/>
            <a:ext cx="9152368" cy="101566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ar-EG" sz="6000" b="1" u="sng" spc="150" dirty="0">
                <a:ln w="11430"/>
                <a:solidFill>
                  <a:schemeClr val="bg2">
                    <a:lumMod val="10000"/>
                  </a:schemeClr>
                </a:solidFill>
                <a:effectLst>
                  <a:outerShdw blurRad="25400" algn="tl" rotWithShape="0">
                    <a:srgbClr val="000000">
                      <a:alpha val="43000"/>
                    </a:srgbClr>
                  </a:outerShdw>
                </a:effectLst>
              </a:rPr>
              <a:t>الأجزاء الرئيسية لماكينة الخراطة</a:t>
            </a:r>
            <a:endParaRPr lang="ru-RU" sz="6000" b="1" spc="150" dirty="0">
              <a:ln w="11430"/>
              <a:solidFill>
                <a:schemeClr val="bg2">
                  <a:lumMod val="10000"/>
                </a:schemeClr>
              </a:solidFill>
              <a:effectLst>
                <a:outerShdw blurRad="25400" algn="tl" rotWithShape="0">
                  <a:srgbClr val="000000">
                    <a:alpha val="43000"/>
                  </a:srgbClr>
                </a:outerShdw>
              </a:effectLst>
              <a:latin typeface="Montserrat" charset="0"/>
              <a:ea typeface="Montserrat" charset="0"/>
              <a:cs typeface="Helvetica Neue W23 for SKY Bd" panose="020B0804020202020204" pitchFamily="34" charset="-78"/>
            </a:endParaRPr>
          </a:p>
        </p:txBody>
      </p:sp>
      <p:sp>
        <p:nvSpPr>
          <p:cNvPr id="24" name="TextBox 23">
            <a:extLst>
              <a:ext uri="{FF2B5EF4-FFF2-40B4-BE49-F238E27FC236}">
                <a16:creationId xmlns:a16="http://schemas.microsoft.com/office/drawing/2014/main" id="{A3D93B36-44F4-42FA-96BD-3B4350545F31}"/>
              </a:ext>
            </a:extLst>
          </p:cNvPr>
          <p:cNvSpPr txBox="1"/>
          <p:nvPr/>
        </p:nvSpPr>
        <p:spPr>
          <a:xfrm>
            <a:off x="13436601" y="6498801"/>
            <a:ext cx="4417066" cy="3539430"/>
          </a:xfrm>
          <a:prstGeom prst="rect">
            <a:avLst/>
          </a:prstGeom>
          <a:noFill/>
        </p:spPr>
        <p:txBody>
          <a:bodyPr wrap="square" rtlCol="0">
            <a:spAutoFit/>
          </a:bodyPr>
          <a:lstStyle/>
          <a:p>
            <a:pPr lvl="0" algn="r" rtl="1"/>
            <a:r>
              <a:rPr lang="ar-EG" sz="3200" b="1" dirty="0"/>
              <a:t>الراسمة الطولية  </a:t>
            </a:r>
            <a:r>
              <a:rPr lang="en-US" sz="3200" b="1" dirty="0"/>
              <a:t>Compound Rest </a:t>
            </a:r>
            <a:endParaRPr lang="en-US" sz="3200" dirty="0"/>
          </a:p>
          <a:p>
            <a:pPr algn="r" rtl="1"/>
            <a:r>
              <a:rPr lang="ar-EG" sz="2800" b="1" dirty="0"/>
              <a:t>تثبت الراسمة الطولية فوق الراسمة العرضية ويمكن أن تتحرك للداخل والخارج يدويا للتسىوية أو لتثبيىت عمق القطع ويمكن أن تدور بزاوية وتغذى يدوياً.</a:t>
            </a:r>
            <a:endParaRPr lang="en-US" sz="2800" b="1" dirty="0"/>
          </a:p>
          <a:p>
            <a:pPr rtl="1"/>
            <a:r>
              <a:rPr lang="ar-EG" sz="2000" dirty="0" smtClean="0"/>
              <a:t>.</a:t>
            </a:r>
            <a:endParaRPr lang="en-US" sz="2000" dirty="0"/>
          </a:p>
        </p:txBody>
      </p:sp>
      <p:sp>
        <p:nvSpPr>
          <p:cNvPr id="26" name="TextBox 25">
            <a:extLst>
              <a:ext uri="{FF2B5EF4-FFF2-40B4-BE49-F238E27FC236}">
                <a16:creationId xmlns:a16="http://schemas.microsoft.com/office/drawing/2014/main" id="{A3D93B36-44F4-42FA-96BD-3B4350545F31}"/>
              </a:ext>
            </a:extLst>
          </p:cNvPr>
          <p:cNvSpPr txBox="1"/>
          <p:nvPr/>
        </p:nvSpPr>
        <p:spPr>
          <a:xfrm>
            <a:off x="9779000" y="6653542"/>
            <a:ext cx="2856509" cy="2800767"/>
          </a:xfrm>
          <a:prstGeom prst="rect">
            <a:avLst/>
          </a:prstGeom>
          <a:noFill/>
        </p:spPr>
        <p:txBody>
          <a:bodyPr wrap="square" rtlCol="0">
            <a:spAutoFit/>
          </a:bodyPr>
          <a:lstStyle/>
          <a:p>
            <a:pPr lvl="0" algn="r" rtl="1"/>
            <a:r>
              <a:rPr lang="ar-EG" sz="3200" b="1" dirty="0"/>
              <a:t>مثبت العدة (</a:t>
            </a:r>
            <a:r>
              <a:rPr lang="en-US" sz="3200" b="1" dirty="0"/>
              <a:t>Tool Post</a:t>
            </a:r>
            <a:r>
              <a:rPr lang="ar-EG" sz="3200" b="1" dirty="0"/>
              <a:t>)</a:t>
            </a:r>
            <a:endParaRPr lang="en-US" sz="3200" dirty="0"/>
          </a:p>
          <a:p>
            <a:pPr algn="r" rtl="1"/>
            <a:r>
              <a:rPr lang="ar-EG" sz="2800" b="1" dirty="0"/>
              <a:t>يتم تركيب مثبت العدة على الراسمة الطولية ويمكن أن يكون بأشكال متنوعة.</a:t>
            </a:r>
            <a:endParaRPr lang="en-US" sz="2800" b="1" dirty="0"/>
          </a:p>
        </p:txBody>
      </p:sp>
      <p:sp>
        <p:nvSpPr>
          <p:cNvPr id="28" name="TextBox 27">
            <a:extLst>
              <a:ext uri="{FF2B5EF4-FFF2-40B4-BE49-F238E27FC236}">
                <a16:creationId xmlns:a16="http://schemas.microsoft.com/office/drawing/2014/main" id="{A3D93B36-44F4-42FA-96BD-3B4350545F31}"/>
              </a:ext>
            </a:extLst>
          </p:cNvPr>
          <p:cNvSpPr txBox="1"/>
          <p:nvPr/>
        </p:nvSpPr>
        <p:spPr>
          <a:xfrm>
            <a:off x="5087414" y="6599099"/>
            <a:ext cx="3396186" cy="3170099"/>
          </a:xfrm>
          <a:prstGeom prst="rect">
            <a:avLst/>
          </a:prstGeom>
          <a:noFill/>
        </p:spPr>
        <p:txBody>
          <a:bodyPr wrap="square" rtlCol="0">
            <a:spAutoFit/>
          </a:bodyPr>
          <a:lstStyle/>
          <a:p>
            <a:pPr lvl="0" algn="r" rtl="1"/>
            <a:r>
              <a:rPr lang="ar-EG" sz="3200" b="1" dirty="0"/>
              <a:t>الفرش (</a:t>
            </a:r>
            <a:r>
              <a:rPr lang="en-US" sz="3200" b="1" dirty="0"/>
              <a:t>Bed</a:t>
            </a:r>
            <a:r>
              <a:rPr lang="ar-EG" sz="3200" b="1" dirty="0"/>
              <a:t>)</a:t>
            </a:r>
            <a:endParaRPr lang="en-US" sz="3200" dirty="0"/>
          </a:p>
          <a:p>
            <a:pPr algn="r"/>
            <a:r>
              <a:rPr lang="ar-EG" sz="2800" b="1" dirty="0"/>
              <a:t>يمثل بدن المخرطة الذي تثبت عليه جميع الأجزاء ويصنع الفرش من حديد الزهر أو الفولاذ، ويجب أن يكون مستقر حتى يقاوم الاهتزازات.</a:t>
            </a:r>
            <a:endParaRPr lang="ru-RU" sz="2800" b="1" dirty="0">
              <a:latin typeface="Raleway Medium" panose="020B0603030101060003" pitchFamily="34" charset="-52"/>
              <a:cs typeface="Helvetica Neue W23 for SKY Bd" panose="020B0804020202020204" pitchFamily="34" charset="-78"/>
            </a:endParaRPr>
          </a:p>
        </p:txBody>
      </p:sp>
      <p:sp>
        <p:nvSpPr>
          <p:cNvPr id="31" name="TextBox 30">
            <a:extLst>
              <a:ext uri="{FF2B5EF4-FFF2-40B4-BE49-F238E27FC236}">
                <a16:creationId xmlns:a16="http://schemas.microsoft.com/office/drawing/2014/main" id="{A3D93B36-44F4-42FA-96BD-3B4350545F31}"/>
              </a:ext>
            </a:extLst>
          </p:cNvPr>
          <p:cNvSpPr txBox="1"/>
          <p:nvPr/>
        </p:nvSpPr>
        <p:spPr>
          <a:xfrm>
            <a:off x="1469730" y="6599099"/>
            <a:ext cx="2415203" cy="2739211"/>
          </a:xfrm>
          <a:prstGeom prst="rect">
            <a:avLst/>
          </a:prstGeom>
          <a:noFill/>
        </p:spPr>
        <p:txBody>
          <a:bodyPr wrap="square" rtlCol="0">
            <a:spAutoFit/>
          </a:bodyPr>
          <a:lstStyle/>
          <a:p>
            <a:pPr lvl="0" algn="r" rtl="1"/>
            <a:r>
              <a:rPr lang="ar-EG" sz="3200" b="1" dirty="0"/>
              <a:t>الدلائل (</a:t>
            </a:r>
            <a:r>
              <a:rPr lang="en-US" sz="3200" b="1" dirty="0"/>
              <a:t>Ways</a:t>
            </a:r>
            <a:r>
              <a:rPr lang="ar-EG" sz="3200" b="1" dirty="0"/>
              <a:t>)</a:t>
            </a:r>
            <a:endParaRPr lang="en-US" sz="3200" dirty="0"/>
          </a:p>
          <a:p>
            <a:pPr algn="r" rtl="1"/>
            <a:r>
              <a:rPr lang="ar-EG" sz="2800" b="1" dirty="0"/>
              <a:t>تكون مسطحة أو بشكل حرف (</a:t>
            </a:r>
            <a:r>
              <a:rPr lang="en-US" sz="2800" b="1" dirty="0"/>
              <a:t>V</a:t>
            </a:r>
            <a:r>
              <a:rPr lang="ar-EG" sz="2800" b="1" dirty="0"/>
              <a:t>) وتتحرك عليها العربة والغراب المتحرك</a:t>
            </a:r>
            <a:endParaRPr lang="en-US" sz="2800" b="1" dirty="0"/>
          </a:p>
        </p:txBody>
      </p:sp>
    </p:spTree>
    <p:extLst>
      <p:ext uri="{BB962C8B-B14F-4D97-AF65-F5344CB8AC3E}">
        <p14:creationId xmlns:p14="http://schemas.microsoft.com/office/powerpoint/2010/main" val="174923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6" grpId="0"/>
      <p:bldP spid="28" grpId="0"/>
      <p:bldP spid="31" grpId="0"/>
    </p:bld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14491</TotalTime>
  <Words>1164</Words>
  <Application>Microsoft Office PowerPoint</Application>
  <PresentationFormat>Custom</PresentationFormat>
  <Paragraphs>95</Paragraphs>
  <Slides>13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Raleway Medium</vt:lpstr>
      <vt:lpstr>Calibri</vt:lpstr>
      <vt:lpstr>Montserrat Light</vt:lpstr>
      <vt:lpstr>Helvetica Neue W23 for SKY Bd</vt:lpstr>
      <vt:lpstr>Bebas Neue Light</vt:lpstr>
      <vt:lpstr>Calibri Light</vt:lpstr>
      <vt:lpstr>Arial</vt:lpstr>
      <vt:lpstr>Helvetica Neue W23 for SKY Reg</vt:lpstr>
      <vt:lpstr>Montserrat</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Barko Klaus</dc:creator>
  <cp:lastModifiedBy>El-Sayed</cp:lastModifiedBy>
  <cp:revision>260</cp:revision>
  <dcterms:created xsi:type="dcterms:W3CDTF">2017-05-30T07:31:50Z</dcterms:created>
  <dcterms:modified xsi:type="dcterms:W3CDTF">2020-04-10T20:50:59Z</dcterms:modified>
</cp:coreProperties>
</file>