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 id="2147483696" r:id="rId2"/>
    <p:sldMasterId id="2147483708" r:id="rId3"/>
    <p:sldMasterId id="2147483720" r:id="rId4"/>
    <p:sldMasterId id="2147483732" r:id="rId5"/>
    <p:sldMasterId id="2147483744" r:id="rId6"/>
  </p:sldMasterIdLst>
  <p:notesMasterIdLst>
    <p:notesMasterId r:id="rId33"/>
  </p:notesMasterIdLst>
  <p:sldIdLst>
    <p:sldId id="256" r:id="rId7"/>
    <p:sldId id="258" r:id="rId8"/>
    <p:sldId id="266" r:id="rId9"/>
    <p:sldId id="264" r:id="rId10"/>
    <p:sldId id="265" r:id="rId11"/>
    <p:sldId id="273" r:id="rId12"/>
    <p:sldId id="268" r:id="rId13"/>
    <p:sldId id="276" r:id="rId14"/>
    <p:sldId id="283" r:id="rId15"/>
    <p:sldId id="284" r:id="rId16"/>
    <p:sldId id="269" r:id="rId17"/>
    <p:sldId id="270" r:id="rId18"/>
    <p:sldId id="275" r:id="rId19"/>
    <p:sldId id="272" r:id="rId20"/>
    <p:sldId id="285" r:id="rId21"/>
    <p:sldId id="289" r:id="rId22"/>
    <p:sldId id="290" r:id="rId23"/>
    <p:sldId id="286" r:id="rId24"/>
    <p:sldId id="287" r:id="rId25"/>
    <p:sldId id="294" r:id="rId26"/>
    <p:sldId id="291" r:id="rId27"/>
    <p:sldId id="277" r:id="rId28"/>
    <p:sldId id="293" r:id="rId29"/>
    <p:sldId id="292" r:id="rId30"/>
    <p:sldId id="295" r:id="rId31"/>
    <p:sldId id="263" r:id="rId32"/>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1E0D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947" autoAdjust="0"/>
    <p:restoredTop sz="94660"/>
  </p:normalViewPr>
  <p:slideViewPr>
    <p:cSldViewPr snapToGrid="0">
      <p:cViewPr varScale="1">
        <p:scale>
          <a:sx n="81" d="100"/>
          <a:sy n="81" d="100"/>
        </p:scale>
        <p:origin x="498" y="-48"/>
      </p:cViewPr>
      <p:guideLst>
        <p:guide orient="horz" pos="2160"/>
        <p:guide pos="3840"/>
      </p:guideLst>
    </p:cSldViewPr>
  </p:slideViewPr>
  <p:notesTextViewPr>
    <p:cViewPr>
      <p:scale>
        <a:sx n="1" d="1"/>
        <a:sy n="1" d="1"/>
      </p:scale>
      <p:origin x="0" y="0"/>
    </p:cViewPr>
  </p:notesTextViewPr>
  <p:sorterViewPr>
    <p:cViewPr>
      <p:scale>
        <a:sx n="100" d="100"/>
        <a:sy n="100" d="100"/>
      </p:scale>
      <p:origin x="0" y="5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5868874-9724-4769-9C03-C45E50F8704C}" type="datetimeFigureOut">
              <a:rPr lang="ar-EG" smtClean="0"/>
              <a:t>14/08/1441</a:t>
            </a:fld>
            <a:endParaRPr lang="ar-EG"/>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1FC3CAA-020D-4411-A2EE-7393EEFB2E7C}" type="slidenum">
              <a:rPr lang="ar-EG" smtClean="0"/>
              <a:t>‹#›</a:t>
            </a:fld>
            <a:endParaRPr lang="ar-EG"/>
          </a:p>
        </p:txBody>
      </p:sp>
    </p:spTree>
    <p:extLst>
      <p:ext uri="{BB962C8B-B14F-4D97-AF65-F5344CB8AC3E}">
        <p14:creationId xmlns:p14="http://schemas.microsoft.com/office/powerpoint/2010/main" val="91840486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23788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2498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533098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345569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725332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16387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421194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8" name="Footer Placeholder 7"/>
          <p:cNvSpPr>
            <a:spLocks noGrp="1"/>
          </p:cNvSpPr>
          <p:nvPr>
            <p:ph type="ftr" sz="quarter" idx="11"/>
          </p:nvPr>
        </p:nvSpPr>
        <p:spPr/>
        <p:txBody>
          <a:bodyPr/>
          <a:lstStyle/>
          <a:p>
            <a:endParaRPr lang="ar-EG">
              <a:solidFill>
                <a:prstClr val="black">
                  <a:tint val="75000"/>
                </a:prstClr>
              </a:solidFill>
            </a:endParaRPr>
          </a:p>
        </p:txBody>
      </p:sp>
      <p:sp>
        <p:nvSpPr>
          <p:cNvPr id="9" name="Slide Number Placeholder 8"/>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806128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4" name="Footer Placeholder 3"/>
          <p:cNvSpPr>
            <a:spLocks noGrp="1"/>
          </p:cNvSpPr>
          <p:nvPr>
            <p:ph type="ftr" sz="quarter" idx="11"/>
          </p:nvPr>
        </p:nvSpPr>
        <p:spPr/>
        <p:txBody>
          <a:bodyPr/>
          <a:lstStyle/>
          <a:p>
            <a:endParaRPr lang="ar-EG">
              <a:solidFill>
                <a:prstClr val="black">
                  <a:tint val="75000"/>
                </a:prstClr>
              </a:solidFill>
            </a:endParaRPr>
          </a:p>
        </p:txBody>
      </p:sp>
      <p:sp>
        <p:nvSpPr>
          <p:cNvPr id="5" name="Slide Number Placeholder 4"/>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040396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3" name="Footer Placeholder 2"/>
          <p:cNvSpPr>
            <a:spLocks noGrp="1"/>
          </p:cNvSpPr>
          <p:nvPr>
            <p:ph type="ftr" sz="quarter" idx="11"/>
          </p:nvPr>
        </p:nvSpPr>
        <p:spPr/>
        <p:txBody>
          <a:bodyPr/>
          <a:lstStyle/>
          <a:p>
            <a:endParaRPr lang="ar-EG">
              <a:solidFill>
                <a:prstClr val="black">
                  <a:tint val="75000"/>
                </a:prstClr>
              </a:solidFill>
            </a:endParaRPr>
          </a:p>
        </p:txBody>
      </p:sp>
      <p:sp>
        <p:nvSpPr>
          <p:cNvPr id="4" name="Slide Number Placeholder 3"/>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214956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094054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585695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200675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431249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853205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509593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108075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239627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680457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8" name="Footer Placeholder 7"/>
          <p:cNvSpPr>
            <a:spLocks noGrp="1"/>
          </p:cNvSpPr>
          <p:nvPr>
            <p:ph type="ftr" sz="quarter" idx="11"/>
          </p:nvPr>
        </p:nvSpPr>
        <p:spPr/>
        <p:txBody>
          <a:bodyPr/>
          <a:lstStyle/>
          <a:p>
            <a:endParaRPr lang="ar-EG">
              <a:solidFill>
                <a:prstClr val="black">
                  <a:tint val="75000"/>
                </a:prstClr>
              </a:solidFill>
            </a:endParaRPr>
          </a:p>
        </p:txBody>
      </p:sp>
      <p:sp>
        <p:nvSpPr>
          <p:cNvPr id="9" name="Slide Number Placeholder 8"/>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8602295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4" name="Footer Placeholder 3"/>
          <p:cNvSpPr>
            <a:spLocks noGrp="1"/>
          </p:cNvSpPr>
          <p:nvPr>
            <p:ph type="ftr" sz="quarter" idx="11"/>
          </p:nvPr>
        </p:nvSpPr>
        <p:spPr/>
        <p:txBody>
          <a:bodyPr/>
          <a:lstStyle/>
          <a:p>
            <a:endParaRPr lang="ar-EG">
              <a:solidFill>
                <a:prstClr val="black">
                  <a:tint val="75000"/>
                </a:prstClr>
              </a:solidFill>
            </a:endParaRPr>
          </a:p>
        </p:txBody>
      </p:sp>
      <p:sp>
        <p:nvSpPr>
          <p:cNvPr id="5" name="Slide Number Placeholder 4"/>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4823470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3" name="Footer Placeholder 2"/>
          <p:cNvSpPr>
            <a:spLocks noGrp="1"/>
          </p:cNvSpPr>
          <p:nvPr>
            <p:ph type="ftr" sz="quarter" idx="11"/>
          </p:nvPr>
        </p:nvSpPr>
        <p:spPr/>
        <p:txBody>
          <a:bodyPr/>
          <a:lstStyle/>
          <a:p>
            <a:endParaRPr lang="ar-EG">
              <a:solidFill>
                <a:prstClr val="black">
                  <a:tint val="75000"/>
                </a:prstClr>
              </a:solidFill>
            </a:endParaRPr>
          </a:p>
        </p:txBody>
      </p:sp>
      <p:sp>
        <p:nvSpPr>
          <p:cNvPr id="4" name="Slide Number Placeholder 3"/>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367248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251769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5194827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28738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6293893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3341351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237880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5856958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2517691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674010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8" name="Footer Placeholder 7"/>
          <p:cNvSpPr>
            <a:spLocks noGrp="1"/>
          </p:cNvSpPr>
          <p:nvPr>
            <p:ph type="ftr" sz="quarter" idx="11"/>
          </p:nvPr>
        </p:nvSpPr>
        <p:spPr/>
        <p:txBody>
          <a:bodyPr/>
          <a:lstStyle/>
          <a:p>
            <a:endParaRPr lang="ar-EG">
              <a:solidFill>
                <a:prstClr val="black">
                  <a:tint val="75000"/>
                </a:prstClr>
              </a:solidFill>
            </a:endParaRPr>
          </a:p>
        </p:txBody>
      </p:sp>
      <p:sp>
        <p:nvSpPr>
          <p:cNvPr id="9" name="Slide Number Placeholder 8"/>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4438259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4" name="Footer Placeholder 3"/>
          <p:cNvSpPr>
            <a:spLocks noGrp="1"/>
          </p:cNvSpPr>
          <p:nvPr>
            <p:ph type="ftr" sz="quarter" idx="11"/>
          </p:nvPr>
        </p:nvSpPr>
        <p:spPr/>
        <p:txBody>
          <a:bodyPr/>
          <a:lstStyle/>
          <a:p>
            <a:endParaRPr lang="ar-EG">
              <a:solidFill>
                <a:prstClr val="black">
                  <a:tint val="75000"/>
                </a:prstClr>
              </a:solidFill>
            </a:endParaRPr>
          </a:p>
        </p:txBody>
      </p:sp>
      <p:sp>
        <p:nvSpPr>
          <p:cNvPr id="5" name="Slide Number Placeholder 4"/>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142973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674010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3" name="Footer Placeholder 2"/>
          <p:cNvSpPr>
            <a:spLocks noGrp="1"/>
          </p:cNvSpPr>
          <p:nvPr>
            <p:ph type="ftr" sz="quarter" idx="11"/>
          </p:nvPr>
        </p:nvSpPr>
        <p:spPr/>
        <p:txBody>
          <a:bodyPr/>
          <a:lstStyle/>
          <a:p>
            <a:endParaRPr lang="ar-EG">
              <a:solidFill>
                <a:prstClr val="black">
                  <a:tint val="75000"/>
                </a:prstClr>
              </a:solidFill>
            </a:endParaRPr>
          </a:p>
        </p:txBody>
      </p:sp>
      <p:sp>
        <p:nvSpPr>
          <p:cNvPr id="4" name="Slide Number Placeholder 3"/>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4467883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2146104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6966332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249852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5330989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3455694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7253329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1638740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4211944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8" name="Footer Placeholder 7"/>
          <p:cNvSpPr>
            <a:spLocks noGrp="1"/>
          </p:cNvSpPr>
          <p:nvPr>
            <p:ph type="ftr" sz="quarter" idx="11"/>
          </p:nvPr>
        </p:nvSpPr>
        <p:spPr/>
        <p:txBody>
          <a:bodyPr/>
          <a:lstStyle/>
          <a:p>
            <a:endParaRPr lang="ar-EG">
              <a:solidFill>
                <a:prstClr val="black">
                  <a:tint val="75000"/>
                </a:prstClr>
              </a:solidFill>
            </a:endParaRPr>
          </a:p>
        </p:txBody>
      </p:sp>
      <p:sp>
        <p:nvSpPr>
          <p:cNvPr id="9" name="Slide Number Placeholder 8"/>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806128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8" name="Footer Placeholder 7"/>
          <p:cNvSpPr>
            <a:spLocks noGrp="1"/>
          </p:cNvSpPr>
          <p:nvPr>
            <p:ph type="ftr" sz="quarter" idx="11"/>
          </p:nvPr>
        </p:nvSpPr>
        <p:spPr/>
        <p:txBody>
          <a:bodyPr/>
          <a:lstStyle/>
          <a:p>
            <a:endParaRPr lang="ar-EG">
              <a:solidFill>
                <a:prstClr val="black">
                  <a:tint val="75000"/>
                </a:prstClr>
              </a:solidFill>
            </a:endParaRPr>
          </a:p>
        </p:txBody>
      </p:sp>
      <p:sp>
        <p:nvSpPr>
          <p:cNvPr id="9" name="Slide Number Placeholder 8"/>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4438259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4" name="Footer Placeholder 3"/>
          <p:cNvSpPr>
            <a:spLocks noGrp="1"/>
          </p:cNvSpPr>
          <p:nvPr>
            <p:ph type="ftr" sz="quarter" idx="11"/>
          </p:nvPr>
        </p:nvSpPr>
        <p:spPr/>
        <p:txBody>
          <a:bodyPr/>
          <a:lstStyle/>
          <a:p>
            <a:endParaRPr lang="ar-EG">
              <a:solidFill>
                <a:prstClr val="black">
                  <a:tint val="75000"/>
                </a:prstClr>
              </a:solidFill>
            </a:endParaRPr>
          </a:p>
        </p:txBody>
      </p:sp>
      <p:sp>
        <p:nvSpPr>
          <p:cNvPr id="5" name="Slide Number Placeholder 4"/>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0403967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3" name="Footer Placeholder 2"/>
          <p:cNvSpPr>
            <a:spLocks noGrp="1"/>
          </p:cNvSpPr>
          <p:nvPr>
            <p:ph type="ftr" sz="quarter" idx="11"/>
          </p:nvPr>
        </p:nvSpPr>
        <p:spPr/>
        <p:txBody>
          <a:bodyPr/>
          <a:lstStyle/>
          <a:p>
            <a:endParaRPr lang="ar-EG">
              <a:solidFill>
                <a:prstClr val="black">
                  <a:tint val="75000"/>
                </a:prstClr>
              </a:solidFill>
            </a:endParaRPr>
          </a:p>
        </p:txBody>
      </p:sp>
      <p:sp>
        <p:nvSpPr>
          <p:cNvPr id="4" name="Slide Number Placeholder 3"/>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2149566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0940546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2006756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4312496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8532051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5095935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1080757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2396272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680457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4" name="Footer Placeholder 3"/>
          <p:cNvSpPr>
            <a:spLocks noGrp="1"/>
          </p:cNvSpPr>
          <p:nvPr>
            <p:ph type="ftr" sz="quarter" idx="11"/>
          </p:nvPr>
        </p:nvSpPr>
        <p:spPr/>
        <p:txBody>
          <a:bodyPr/>
          <a:lstStyle/>
          <a:p>
            <a:endParaRPr lang="ar-EG">
              <a:solidFill>
                <a:prstClr val="black">
                  <a:tint val="75000"/>
                </a:prstClr>
              </a:solidFill>
            </a:endParaRPr>
          </a:p>
        </p:txBody>
      </p:sp>
      <p:sp>
        <p:nvSpPr>
          <p:cNvPr id="5" name="Slide Number Placeholder 4"/>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1429733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8" name="Footer Placeholder 7"/>
          <p:cNvSpPr>
            <a:spLocks noGrp="1"/>
          </p:cNvSpPr>
          <p:nvPr>
            <p:ph type="ftr" sz="quarter" idx="11"/>
          </p:nvPr>
        </p:nvSpPr>
        <p:spPr/>
        <p:txBody>
          <a:bodyPr/>
          <a:lstStyle/>
          <a:p>
            <a:endParaRPr lang="ar-EG">
              <a:solidFill>
                <a:prstClr val="black">
                  <a:tint val="75000"/>
                </a:prstClr>
              </a:solidFill>
            </a:endParaRPr>
          </a:p>
        </p:txBody>
      </p:sp>
      <p:sp>
        <p:nvSpPr>
          <p:cNvPr id="9" name="Slide Number Placeholder 8"/>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8602295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4" name="Footer Placeholder 3"/>
          <p:cNvSpPr>
            <a:spLocks noGrp="1"/>
          </p:cNvSpPr>
          <p:nvPr>
            <p:ph type="ftr" sz="quarter" idx="11"/>
          </p:nvPr>
        </p:nvSpPr>
        <p:spPr/>
        <p:txBody>
          <a:bodyPr/>
          <a:lstStyle/>
          <a:p>
            <a:endParaRPr lang="ar-EG">
              <a:solidFill>
                <a:prstClr val="black">
                  <a:tint val="75000"/>
                </a:prstClr>
              </a:solidFill>
            </a:endParaRPr>
          </a:p>
        </p:txBody>
      </p:sp>
      <p:sp>
        <p:nvSpPr>
          <p:cNvPr id="5" name="Slide Number Placeholder 4"/>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4823470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3" name="Footer Placeholder 2"/>
          <p:cNvSpPr>
            <a:spLocks noGrp="1"/>
          </p:cNvSpPr>
          <p:nvPr>
            <p:ph type="ftr" sz="quarter" idx="11"/>
          </p:nvPr>
        </p:nvSpPr>
        <p:spPr/>
        <p:txBody>
          <a:bodyPr/>
          <a:lstStyle/>
          <a:p>
            <a:endParaRPr lang="ar-EG">
              <a:solidFill>
                <a:prstClr val="black">
                  <a:tint val="75000"/>
                </a:prstClr>
              </a:solidFill>
            </a:endParaRPr>
          </a:p>
        </p:txBody>
      </p:sp>
      <p:sp>
        <p:nvSpPr>
          <p:cNvPr id="4" name="Slide Number Placeholder 3"/>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3672485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5194827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287389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6293893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33413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3" name="Footer Placeholder 2"/>
          <p:cNvSpPr>
            <a:spLocks noGrp="1"/>
          </p:cNvSpPr>
          <p:nvPr>
            <p:ph type="ftr" sz="quarter" idx="11"/>
          </p:nvPr>
        </p:nvSpPr>
        <p:spPr/>
        <p:txBody>
          <a:bodyPr/>
          <a:lstStyle/>
          <a:p>
            <a:endParaRPr lang="ar-EG">
              <a:solidFill>
                <a:prstClr val="black">
                  <a:tint val="75000"/>
                </a:prstClr>
              </a:solidFill>
            </a:endParaRPr>
          </a:p>
        </p:txBody>
      </p:sp>
      <p:sp>
        <p:nvSpPr>
          <p:cNvPr id="4" name="Slide Number Placeholder 3"/>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446788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21461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69663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9858284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7011936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00814391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9858284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70119361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A0E5FF-B424-4DFE-8581-6630AAA49E99}" type="datetimeFigureOut">
              <a:rPr lang="ar-EG" smtClean="0">
                <a:solidFill>
                  <a:prstClr val="black">
                    <a:tint val="75000"/>
                  </a:prstClr>
                </a:solidFill>
              </a:rPr>
              <a:pPr/>
              <a:t>14/08/1441</a:t>
            </a:fld>
            <a:endParaRPr lang="ar-EG">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00814391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5.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5.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5.xml"/><Relationship Id="rId4" Type="http://schemas.openxmlformats.org/officeDocument/2006/relationships/image" Target="../media/image12.gif"/></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5.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4.jpg"/><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 Id="rId4" Type="http://schemas.microsoft.com/office/2007/relationships/hdphoto" Target="../media/hdphoto3.wdp"/></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g"/><Relationship Id="rId1" Type="http://schemas.openxmlformats.org/officeDocument/2006/relationships/slideLayout" Target="../slideLayouts/slideLayout5.xml"/><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4.jpg"/><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jpg"/><Relationship Id="rId1" Type="http://schemas.openxmlformats.org/officeDocument/2006/relationships/slideLayout" Target="../slideLayouts/slideLayout5.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jpg"/><Relationship Id="rId1" Type="http://schemas.openxmlformats.org/officeDocument/2006/relationships/slideLayout" Target="../slideLayouts/slideLayout5.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jpg"/><Relationship Id="rId1" Type="http://schemas.openxmlformats.org/officeDocument/2006/relationships/slideLayout" Target="../slideLayouts/slideLayout5.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hyperlink" Target="https://www.marefa.org/%D8%A7%D9%84%D9%85%D8%AF%D8%B1%D8%B3%D8%A9_%D8%A7%D9%84%D8%AA%D8%AC%D8%B1%D9%8A%D8%AF%D9%8A%D8%A9" TargetMode="External"/><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hyperlink" Target="https://www.marefa.org/%D8%AC%D8%A7%D9%83%D8%B3%D9%88%D9%86_%D8%A8%D9%88%D9%84%D9%88%D9%83" TargetMode="External"/><Relationship Id="rId13" Type="http://schemas.openxmlformats.org/officeDocument/2006/relationships/image" Target="../media/image5.jpeg"/><Relationship Id="rId3" Type="http://schemas.openxmlformats.org/officeDocument/2006/relationships/hyperlink" Target="https://www.marefa.org/1915" TargetMode="External"/><Relationship Id="rId7" Type="http://schemas.openxmlformats.org/officeDocument/2006/relationships/hyperlink" Target="https://www.marefa.org/1945" TargetMode="External"/><Relationship Id="rId12" Type="http://schemas.openxmlformats.org/officeDocument/2006/relationships/hyperlink" Target="https://www.marefa.org/index.php?title=%D8%B1%D9%88%D8%A8%D8%B1%D8%AA_%D9%85%D8%B0%D8%B1%D9%88%D9%84&amp;action=edit&amp;redlink=1" TargetMode="Externa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hyperlink" Target="https://www.marefa.org/%D8%A7%D9%84%D8%AD%D8%B1%D8%A8_%D8%A7%D9%84%D8%B9%D8%A7%D9%84%D9%85%D9%8A%D8%A9_%D8%A7%D9%84%D8%AB%D8%A7%D9%86%D9%8A%D8%A9" TargetMode="External"/><Relationship Id="rId11" Type="http://schemas.openxmlformats.org/officeDocument/2006/relationships/hyperlink" Target="https://www.marefa.org/index.php?title=%D9%81%D8%B1%D8%A7%D9%86%D8%B2_%D9%83%D9%84%D8%A7%D9%8A%D9%86&amp;action=edit&amp;redlink=1" TargetMode="External"/><Relationship Id="rId5" Type="http://schemas.openxmlformats.org/officeDocument/2006/relationships/hyperlink" Target="https://www.marefa.org/index.php?title=%D8%A3%D9%84%D9%83%D8%B3%D9%86%D8%AF%D8%B1_%D8%B1%D9%88%D8%AF%D8%B4%D9%8A%D9%86%D9%83%D9%88&amp;action=edit&amp;redlink=1" TargetMode="External"/><Relationship Id="rId10" Type="http://schemas.openxmlformats.org/officeDocument/2006/relationships/hyperlink" Target="https://www.marefa.org/index.php?title=%D8%A3%D8%B1%D8%B4%D9%8A%D9%84_%D8%AC%D9%88%D8%B1%D9%83%D9%8A&amp;action=edit&amp;redlink=1" TargetMode="External"/><Relationship Id="rId4" Type="http://schemas.openxmlformats.org/officeDocument/2006/relationships/hyperlink" Target="https://www.marefa.org/index.php?title=%D8%A3%D9%84%D9%8A%D8%B3%D9%8A%D8%AA%D8%B3%D9%83%D9%8A&amp;action=edit&amp;redlink=1" TargetMode="External"/><Relationship Id="rId9" Type="http://schemas.openxmlformats.org/officeDocument/2006/relationships/hyperlink" Target="https://www.marefa.org/%D9%88%D9%8A%D9%84%D8%A7%D9%85_%D8%AF%D9%8A_%D9%83%D9%88%D9%86%D9%8A%D9%86%D8%AC" TargetMode="External"/><Relationship Id="rId1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5.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5.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190" r="6404" b="5449"/>
          <a:stretch/>
        </p:blipFill>
        <p:spPr>
          <a:xfrm>
            <a:off x="95002" y="1"/>
            <a:ext cx="12192000" cy="6858000"/>
          </a:xfrm>
          <a:prstGeom prst="rect">
            <a:avLst/>
          </a:prstGeom>
        </p:spPr>
      </p:pic>
      <p:sp>
        <p:nvSpPr>
          <p:cNvPr id="2" name="Title 1"/>
          <p:cNvSpPr>
            <a:spLocks noGrp="1"/>
          </p:cNvSpPr>
          <p:nvPr>
            <p:ph type="ctrTitle"/>
          </p:nvPr>
        </p:nvSpPr>
        <p:spPr>
          <a:xfrm>
            <a:off x="3494827" y="1793174"/>
            <a:ext cx="7881734" cy="3538847"/>
          </a:xfrm>
        </p:spPr>
        <p:txBody>
          <a:bodyPr>
            <a:noAutofit/>
          </a:bodyPr>
          <a:lstStyle/>
          <a:p>
            <a:r>
              <a:rPr lang="ar-EG" sz="9600" b="1" u="sng" dirty="0" smtClean="0">
                <a:solidFill>
                  <a:srgbClr val="FF0000"/>
                </a:solidFill>
                <a:effectLst>
                  <a:outerShdw blurRad="38100" dist="38100" dir="2700000" algn="tl">
                    <a:srgbClr val="000000">
                      <a:alpha val="43137"/>
                    </a:srgbClr>
                  </a:outerShdw>
                </a:effectLst>
                <a:latin typeface="Andalus" pitchFamily="18" charset="-78"/>
                <a:cs typeface="Andalus" pitchFamily="18" charset="-78"/>
              </a:rPr>
              <a:t>المدرسةالتجريدية</a:t>
            </a:r>
            <a:r>
              <a:rPr lang="ar-EG" sz="7200" b="1" dirty="0" smtClean="0">
                <a:solidFill>
                  <a:srgbClr val="FF0000"/>
                </a:solidFill>
                <a:effectLst>
                  <a:outerShdw blurRad="38100" dist="38100" dir="2700000" algn="tl">
                    <a:srgbClr val="000000">
                      <a:alpha val="43137"/>
                    </a:srgbClr>
                  </a:outerShdw>
                </a:effectLst>
                <a:latin typeface="Andalus" pitchFamily="18" charset="-78"/>
                <a:cs typeface="Andalus" pitchFamily="18" charset="-78"/>
              </a:rPr>
              <a:t> </a:t>
            </a:r>
            <a:br>
              <a:rPr lang="ar-EG" sz="7200" b="1" dirty="0" smtClean="0">
                <a:solidFill>
                  <a:srgbClr val="FF0000"/>
                </a:solidFill>
                <a:effectLst>
                  <a:outerShdw blurRad="38100" dist="38100" dir="2700000" algn="tl">
                    <a:srgbClr val="000000">
                      <a:alpha val="43137"/>
                    </a:srgbClr>
                  </a:outerShdw>
                </a:effectLst>
                <a:latin typeface="Andalus" pitchFamily="18" charset="-78"/>
                <a:cs typeface="Andalus" pitchFamily="18" charset="-78"/>
              </a:rPr>
            </a:br>
            <a:r>
              <a:rPr lang="ar-EG" b="1" dirty="0" smtClean="0">
                <a:solidFill>
                  <a:srgbClr val="FFFF00"/>
                </a:solidFill>
                <a:effectLst>
                  <a:outerShdw blurRad="38100" dist="38100" dir="2700000" algn="tl">
                    <a:srgbClr val="000000">
                      <a:alpha val="43137"/>
                    </a:srgbClr>
                  </a:outerShdw>
                </a:effectLst>
                <a:latin typeface="Andalus" pitchFamily="18" charset="-78"/>
                <a:cs typeface="Andalus" pitchFamily="18" charset="-78"/>
              </a:rPr>
              <a:t>اعداد/</a:t>
            </a:r>
            <a:r>
              <a:rPr lang="ar-EG" b="1" dirty="0" smtClean="0">
                <a:solidFill>
                  <a:srgbClr val="FFC000"/>
                </a:solidFill>
                <a:effectLst>
                  <a:outerShdw blurRad="38100" dist="38100" dir="2700000" algn="tl">
                    <a:srgbClr val="000000">
                      <a:alpha val="43137"/>
                    </a:srgbClr>
                  </a:outerShdw>
                </a:effectLst>
                <a:latin typeface="Andalus" pitchFamily="18" charset="-78"/>
                <a:cs typeface="Andalus" pitchFamily="18" charset="-78"/>
              </a:rPr>
              <a:t>بسمه عاطف </a:t>
            </a:r>
            <a:r>
              <a:rPr lang="ar-EG" sz="6600" b="1" dirty="0" smtClean="0">
                <a:solidFill>
                  <a:srgbClr val="FF0000"/>
                </a:solidFill>
                <a:effectLst>
                  <a:outerShdw blurRad="38100" dist="38100" dir="2700000" algn="tl">
                    <a:srgbClr val="000000">
                      <a:alpha val="43137"/>
                    </a:srgbClr>
                  </a:outerShdw>
                </a:effectLst>
                <a:latin typeface="Andalus" pitchFamily="18" charset="-78"/>
                <a:cs typeface="Andalus" pitchFamily="18" charset="-78"/>
              </a:rPr>
              <a:t/>
            </a:r>
            <a:br>
              <a:rPr lang="ar-EG" sz="6600" b="1" dirty="0" smtClean="0">
                <a:solidFill>
                  <a:srgbClr val="FF0000"/>
                </a:solidFill>
                <a:effectLst>
                  <a:outerShdw blurRad="38100" dist="38100" dir="2700000" algn="tl">
                    <a:srgbClr val="000000">
                      <a:alpha val="43137"/>
                    </a:srgbClr>
                  </a:outerShdw>
                </a:effectLst>
                <a:latin typeface="Andalus" pitchFamily="18" charset="-78"/>
                <a:cs typeface="Andalus" pitchFamily="18" charset="-78"/>
              </a:rPr>
            </a:br>
            <a:r>
              <a:rPr lang="ar-EG" b="1" dirty="0" smtClean="0">
                <a:solidFill>
                  <a:srgbClr val="FFFF00"/>
                </a:solidFill>
                <a:effectLst>
                  <a:outerShdw blurRad="38100" dist="38100" dir="2700000" algn="tl">
                    <a:srgbClr val="000000">
                      <a:alpha val="43137"/>
                    </a:srgbClr>
                  </a:outerShdw>
                </a:effectLst>
                <a:latin typeface="Andalus" pitchFamily="18" charset="-78"/>
                <a:cs typeface="Andalus" pitchFamily="18" charset="-78"/>
              </a:rPr>
              <a:t>اشراف</a:t>
            </a:r>
            <a:r>
              <a:rPr lang="ar-EG" b="1" dirty="0" smtClean="0">
                <a:solidFill>
                  <a:srgbClr val="FF0000"/>
                </a:solidFill>
                <a:effectLst>
                  <a:outerShdw blurRad="38100" dist="38100" dir="2700000" algn="tl">
                    <a:srgbClr val="000000">
                      <a:alpha val="43137"/>
                    </a:srgbClr>
                  </a:outerShdw>
                </a:effectLst>
                <a:latin typeface="Andalus" pitchFamily="18" charset="-78"/>
                <a:cs typeface="Andalus" pitchFamily="18" charset="-78"/>
              </a:rPr>
              <a:t> </a:t>
            </a:r>
            <a:r>
              <a:rPr lang="ar-EG" b="1" dirty="0" smtClean="0">
                <a:solidFill>
                  <a:srgbClr val="FFFF00"/>
                </a:solidFill>
                <a:effectLst>
                  <a:outerShdw blurRad="38100" dist="38100" dir="2700000" algn="tl">
                    <a:srgbClr val="000000">
                      <a:alpha val="43137"/>
                    </a:srgbClr>
                  </a:outerShdw>
                </a:effectLst>
                <a:latin typeface="Andalus" pitchFamily="18" charset="-78"/>
                <a:cs typeface="Andalus" pitchFamily="18" charset="-78"/>
              </a:rPr>
              <a:t>/</a:t>
            </a:r>
            <a:r>
              <a:rPr lang="ar-EG" b="1" dirty="0" smtClean="0">
                <a:solidFill>
                  <a:srgbClr val="FFC000"/>
                </a:solidFill>
                <a:effectLst>
                  <a:outerShdw blurRad="38100" dist="38100" dir="2700000" algn="tl">
                    <a:srgbClr val="000000">
                      <a:alpha val="43137"/>
                    </a:srgbClr>
                  </a:outerShdw>
                </a:effectLst>
                <a:latin typeface="Andalus" pitchFamily="18" charset="-78"/>
                <a:cs typeface="Andalus" pitchFamily="18" charset="-78"/>
              </a:rPr>
              <a:t>ا.دالسيد أنور</a:t>
            </a:r>
            <a:r>
              <a:rPr lang="ar-EG" b="1" dirty="0" smtClean="0">
                <a:solidFill>
                  <a:srgbClr val="FF0000"/>
                </a:solidFill>
                <a:effectLst>
                  <a:outerShdw blurRad="38100" dist="38100" dir="2700000" algn="tl">
                    <a:srgbClr val="000000">
                      <a:alpha val="43137"/>
                    </a:srgbClr>
                  </a:outerShdw>
                </a:effectLst>
                <a:latin typeface="Andalus" pitchFamily="18" charset="-78"/>
                <a:cs typeface="Andalus" pitchFamily="18" charset="-78"/>
              </a:rPr>
              <a:t> </a:t>
            </a:r>
            <a:endParaRPr lang="ar-EG" sz="7200" b="1" dirty="0">
              <a:solidFill>
                <a:srgbClr val="FF0000"/>
              </a:solidFill>
              <a:effectLst>
                <a:outerShdw blurRad="38100" dist="38100" dir="2700000" algn="tl">
                  <a:srgbClr val="000000">
                    <a:alpha val="43137"/>
                  </a:srgbClr>
                </a:outerShdw>
              </a:effectLst>
              <a:latin typeface="Andalus" pitchFamily="18" charset="-78"/>
              <a:cs typeface="Andalus" pitchFamily="18" charset="-78"/>
            </a:endParaRPr>
          </a:p>
        </p:txBody>
      </p:sp>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89186" y="4318450"/>
            <a:ext cx="3957145" cy="2539551"/>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635000"/>
          </a:effectLst>
        </p:spPr>
      </p:pic>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529965" y="0"/>
            <a:ext cx="3852040" cy="2472098"/>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635000"/>
          </a:effectLst>
        </p:spPr>
      </p:pic>
    </p:spTree>
    <p:extLst>
      <p:ext uri="{BB962C8B-B14F-4D97-AF65-F5344CB8AC3E}">
        <p14:creationId xmlns:p14="http://schemas.microsoft.com/office/powerpoint/2010/main" val="3593228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title"/>
          </p:nvPr>
        </p:nvSpPr>
        <p:spPr>
          <a:xfrm>
            <a:off x="1676400" y="1400862"/>
            <a:ext cx="10515600" cy="946413"/>
          </a:xfrm>
          <a:prstGeom prst="rect">
            <a:avLst/>
          </a:prstGeom>
        </p:spPr>
        <p:txBody>
          <a:bodyPr wrap="square">
            <a:spAutoFit/>
          </a:bodyPr>
          <a:lstStyle/>
          <a:p>
            <a:r>
              <a:rPr lang="ar-EG" sz="6000" b="1" u="sng" dirty="0">
                <a:solidFill>
                  <a:srgbClr val="FF0000"/>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rPr>
              <a:t>المذاهب والاتجاهات المتعددة في المدرسة التجريدية</a:t>
            </a:r>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l="-47715" t="65604" r="51270" b="-3380"/>
          <a:stretch/>
        </p:blipFill>
        <p:spPr>
          <a:xfrm>
            <a:off x="-4632231" y="4462585"/>
            <a:ext cx="8317187" cy="2995448"/>
          </a:xfrm>
          <a:prstGeom prst="rect">
            <a:avLst/>
          </a:prstGeom>
          <a:effectLst>
            <a:glow rad="1905000">
              <a:schemeClr val="accent1">
                <a:alpha val="0"/>
              </a:schemeClr>
            </a:glow>
            <a:softEdge rad="596900"/>
          </a:effectLst>
        </p:spPr>
      </p:pic>
      <p:sp>
        <p:nvSpPr>
          <p:cNvPr id="2" name="Rectangle 1"/>
          <p:cNvSpPr/>
          <p:nvPr/>
        </p:nvSpPr>
        <p:spPr>
          <a:xfrm>
            <a:off x="1037229" y="2340948"/>
            <a:ext cx="10986448" cy="4832092"/>
          </a:xfrm>
          <a:prstGeom prst="rect">
            <a:avLst/>
          </a:prstGeom>
        </p:spPr>
        <p:txBody>
          <a:bodyPr wrap="square">
            <a:spAutoFit/>
          </a:bodyPr>
          <a:lstStyle/>
          <a:p>
            <a:r>
              <a:rPr lang="ar-EG" sz="2800" dirty="0" smtClean="0">
                <a:solidFill>
                  <a:srgbClr val="0070C0"/>
                </a:solidFill>
              </a:rPr>
              <a:t>التجريدية </a:t>
            </a:r>
            <a:r>
              <a:rPr lang="ar-EG" sz="2800" dirty="0">
                <a:solidFill>
                  <a:srgbClr val="0070C0"/>
                </a:solidFill>
              </a:rPr>
              <a:t>الهندسية (</a:t>
            </a:r>
            <a:r>
              <a:rPr lang="ar-EG" sz="2800" dirty="0" smtClean="0">
                <a:solidFill>
                  <a:srgbClr val="0070C0"/>
                </a:solidFill>
              </a:rPr>
              <a:t>المذهب البنائی</a:t>
            </a:r>
            <a:r>
              <a:rPr lang="ar-EG" sz="2800" dirty="0">
                <a:solidFill>
                  <a:srgbClr val="0070C0"/>
                </a:solidFill>
              </a:rPr>
              <a:t>):</a:t>
            </a:r>
          </a:p>
          <a:p>
            <a:r>
              <a:rPr lang="ar-EG" sz="2800" dirty="0"/>
              <a:t>هذا الاتجاه سعى لوضع أسس جلية صارمة بعيدة عن أي اثر عاطفي ، يستهدف القوانين البنائية التي تحكم الأشياء من الناحية الشكلية في اداء فني رياضي يتسم بالعقلانية، ومعتمدا على العلاقات الرياضية لأنماط وتراكيب الأشكال الهندسية المجردة لتعبر عن النظم الجمالية للتوازن والتناسق في اشكال الطبيعة ونظامها البنالی .</a:t>
            </a:r>
          </a:p>
          <a:p>
            <a:r>
              <a:rPr lang="ar-EG" sz="2800" dirty="0"/>
              <a:t>وهو يستمد </a:t>
            </a:r>
            <a:r>
              <a:rPr lang="ar-EG" sz="2800" dirty="0" smtClean="0"/>
              <a:t>جذوره </a:t>
            </a:r>
            <a:r>
              <a:rPr lang="ar-EG" sz="2800" dirty="0"/>
              <a:t>من نظريات سيزان مرورا بالتكعيبية التي استمرت في الانتشار وقد ظهرفي هذا الاتجاه </a:t>
            </a:r>
            <a:r>
              <a:rPr lang="ar-EG" sz="2800" u="sng" dirty="0">
                <a:solidFill>
                  <a:srgbClr val="0070C0"/>
                </a:solidFill>
              </a:rPr>
              <a:t>عدة </a:t>
            </a:r>
            <a:r>
              <a:rPr lang="ar-EG" sz="2800" u="sng" dirty="0" smtClean="0">
                <a:solidFill>
                  <a:srgbClr val="0070C0"/>
                </a:solidFill>
              </a:rPr>
              <a:t>مذاهب:</a:t>
            </a:r>
            <a:endParaRPr lang="ar-EG" sz="2800" u="sng" dirty="0">
              <a:solidFill>
                <a:srgbClr val="0070C0"/>
              </a:solidFill>
            </a:endParaRPr>
          </a:p>
          <a:p>
            <a:pPr marL="457200" indent="-457200">
              <a:buFont typeface="Arial" pitchFamily="34" charset="0"/>
              <a:buChar char="•"/>
            </a:pPr>
            <a:r>
              <a:rPr lang="ar-EG" sz="2800" dirty="0" smtClean="0"/>
              <a:t>التشكيلية الجديدة  </a:t>
            </a:r>
          </a:p>
          <a:p>
            <a:pPr marL="457200" indent="-457200">
              <a:buFont typeface="Arial" pitchFamily="34" charset="0"/>
              <a:buChar char="•"/>
            </a:pPr>
            <a:r>
              <a:rPr lang="ar-EG" sz="2800" dirty="0" smtClean="0"/>
              <a:t>جماعة دى ستيل </a:t>
            </a:r>
            <a:r>
              <a:rPr lang="en-US" sz="2800" dirty="0" smtClean="0"/>
              <a:t>De </a:t>
            </a:r>
            <a:r>
              <a:rPr lang="en-US" sz="2800" dirty="0" err="1" smtClean="0"/>
              <a:t>Stil</a:t>
            </a:r>
            <a:r>
              <a:rPr lang="ar-EG" sz="2800" dirty="0" smtClean="0"/>
              <a:t>  </a:t>
            </a:r>
          </a:p>
          <a:p>
            <a:pPr marL="457200" indent="-457200">
              <a:buFont typeface="Arial" pitchFamily="34" charset="0"/>
              <a:buChar char="•"/>
            </a:pPr>
            <a:r>
              <a:rPr lang="ar-EG" sz="2800" dirty="0" smtClean="0"/>
              <a:t>السوبرماتية </a:t>
            </a:r>
            <a:r>
              <a:rPr lang="en-US" sz="2800" dirty="0" err="1" smtClean="0"/>
              <a:t>suprematism</a:t>
            </a:r>
            <a:r>
              <a:rPr lang="ar-EG" sz="2800" dirty="0"/>
              <a:t/>
            </a:r>
            <a:br>
              <a:rPr lang="ar-EG" sz="2800" dirty="0"/>
            </a:br>
            <a:endParaRPr lang="ar-EG" sz="2800" dirty="0"/>
          </a:p>
        </p:txBody>
      </p:sp>
    </p:spTree>
    <p:extLst>
      <p:ext uri="{BB962C8B-B14F-4D97-AF65-F5344CB8AC3E}">
        <p14:creationId xmlns:p14="http://schemas.microsoft.com/office/powerpoint/2010/main" val="1365971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96287" y="999170"/>
            <a:ext cx="10971932" cy="5416868"/>
          </a:xfrm>
          <a:prstGeom prst="rect">
            <a:avLst/>
          </a:prstGeom>
        </p:spPr>
        <p:txBody>
          <a:bodyPr wrap="square">
            <a:spAutoFit/>
          </a:bodyPr>
          <a:lstStyle/>
          <a:p>
            <a:pPr lvl="0"/>
            <a:r>
              <a:rPr lang="ar-EG" sz="6600" b="1" u="sng"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أنواع الفن التجريدي</a:t>
            </a:r>
            <a:r>
              <a:rPr lang="ar-EG" sz="2800" dirty="0"/>
              <a:t/>
            </a:r>
            <a:br>
              <a:rPr lang="ar-EG" sz="2800" dirty="0"/>
            </a:br>
            <a:r>
              <a:rPr lang="ar-EG" sz="2800" dirty="0"/>
              <a:t/>
            </a:r>
            <a:br>
              <a:rPr lang="ar-EG" sz="2800" dirty="0"/>
            </a:br>
            <a:r>
              <a:rPr lang="ar-EG" sz="2800" dirty="0">
                <a:solidFill>
                  <a:srgbClr val="0070C0"/>
                </a:solidFill>
              </a:rPr>
              <a:t>الفن التجريدي الانحنائي: </a:t>
            </a:r>
            <a:r>
              <a:rPr lang="ar-EG" sz="2800" dirty="0"/>
              <a:t>يكون الطابع العام لهذا النوع هو احتواء العمل الفني على الخطوط المُنحنية التي تُستخدم لرسم مجموعة من الأنماط المُختلفة، مثل: الدوامات، </a:t>
            </a:r>
            <a:r>
              <a:rPr lang="ar-EG" sz="2800" dirty="0" smtClean="0"/>
              <a:t>والدوائر. </a:t>
            </a:r>
          </a:p>
          <a:p>
            <a:pPr lvl="0"/>
            <a:r>
              <a:rPr lang="ar-EG" sz="2800" dirty="0" smtClean="0">
                <a:solidFill>
                  <a:srgbClr val="0070C0"/>
                </a:solidFill>
              </a:rPr>
              <a:t>الفن </a:t>
            </a:r>
            <a:r>
              <a:rPr lang="ar-EG" sz="2800" dirty="0">
                <a:solidFill>
                  <a:srgbClr val="0070C0"/>
                </a:solidFill>
              </a:rPr>
              <a:t>التجريدي المُرتبط بالألوان أو الضوء: </a:t>
            </a:r>
            <a:r>
              <a:rPr lang="ar-EG" sz="2800" dirty="0"/>
              <a:t>يتميّز هذا النوع بوجود دوامات من الصبغات اللونيّة التي تجعل النّاظر للعمل الفنيّ غير قادر على تمييزه </a:t>
            </a:r>
            <a:r>
              <a:rPr lang="ar-EG" sz="2800" dirty="0" smtClean="0"/>
              <a:t>جيّداً</a:t>
            </a:r>
            <a:r>
              <a:rPr lang="ar-EG" sz="2800" dirty="0"/>
              <a:t>.</a:t>
            </a:r>
            <a:endParaRPr lang="ar-EG" sz="2800" dirty="0" smtClean="0"/>
          </a:p>
          <a:p>
            <a:pPr lvl="0"/>
            <a:r>
              <a:rPr lang="ar-EG" sz="2800" dirty="0" smtClean="0">
                <a:solidFill>
                  <a:srgbClr val="0070C0"/>
                </a:solidFill>
              </a:rPr>
              <a:t>الفن </a:t>
            </a:r>
            <a:r>
              <a:rPr lang="ar-EG" sz="2800" dirty="0">
                <a:solidFill>
                  <a:srgbClr val="0070C0"/>
                </a:solidFill>
              </a:rPr>
              <a:t>التجريدي الهندسي: </a:t>
            </a:r>
            <a:r>
              <a:rPr lang="ar-EG" sz="2800" dirty="0"/>
              <a:t>تعود تسمية هذا النوع بهذا الاسم إلى استخدام الفنان الأشكال الهندسيّة على اختلافها، مثل: المُربّعات، والمُثلّثات، </a:t>
            </a:r>
            <a:r>
              <a:rPr lang="ar-EG" sz="2800" dirty="0" smtClean="0"/>
              <a:t>والمُستطيلات</a:t>
            </a:r>
            <a:r>
              <a:rPr lang="ar-EG" sz="2800" dirty="0"/>
              <a:t>.</a:t>
            </a:r>
            <a:endParaRPr lang="ar-EG" sz="2800" dirty="0" smtClean="0"/>
          </a:p>
          <a:p>
            <a:pPr lvl="0"/>
            <a:r>
              <a:rPr lang="ar-EG" sz="2800" dirty="0" smtClean="0">
                <a:solidFill>
                  <a:srgbClr val="0070C0"/>
                </a:solidFill>
              </a:rPr>
              <a:t>الفن التجريدي </a:t>
            </a:r>
            <a:r>
              <a:rPr lang="ar-EG" sz="2800" dirty="0">
                <a:solidFill>
                  <a:srgbClr val="0070C0"/>
                </a:solidFill>
              </a:rPr>
              <a:t>الإيمائي</a:t>
            </a:r>
            <a:r>
              <a:rPr lang="ar-EG" sz="2800" dirty="0"/>
              <a:t>: يعتمد هذا النوع على الطريقة التي تُرسم بها اللوحة دون الاهتمام </a:t>
            </a:r>
            <a:r>
              <a:rPr lang="ar-EG" sz="2800" dirty="0" smtClean="0"/>
              <a:t>بموضوعها</a:t>
            </a:r>
            <a:r>
              <a:rPr lang="ar-EG" sz="2800" dirty="0"/>
              <a:t>.</a:t>
            </a:r>
            <a:br>
              <a:rPr lang="ar-EG" sz="2800" dirty="0"/>
            </a:br>
            <a:endParaRPr lang="ar-EG" sz="2800" b="1" dirty="0">
              <a:solidFill>
                <a:prstClr val="black"/>
              </a:solidFill>
              <a:latin typeface="Arabic Typesetting" panose="03020402040406030203" pitchFamily="66" charset="-78"/>
              <a:cs typeface="Arabic Typesetting" panose="03020402040406030203" pitchFamily="66" charset="-78"/>
            </a:endParaRPr>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l="-47715" t="65604" r="51270" b="-3380"/>
          <a:stretch/>
        </p:blipFill>
        <p:spPr>
          <a:xfrm>
            <a:off x="-4591288" y="4503528"/>
            <a:ext cx="8317187" cy="2995448"/>
          </a:xfrm>
          <a:prstGeom prst="rect">
            <a:avLst/>
          </a:prstGeom>
          <a:effectLst>
            <a:glow rad="1905000">
              <a:schemeClr val="accent1">
                <a:alpha val="0"/>
              </a:schemeClr>
            </a:glow>
            <a:softEdge rad="596900"/>
          </a:effectLst>
        </p:spPr>
      </p:pic>
    </p:spTree>
    <p:extLst>
      <p:ext uri="{BB962C8B-B14F-4D97-AF65-F5344CB8AC3E}">
        <p14:creationId xmlns:p14="http://schemas.microsoft.com/office/powerpoint/2010/main" val="482344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27546" y="1039241"/>
            <a:ext cx="11685729" cy="4985980"/>
          </a:xfrm>
          <a:prstGeom prst="rect">
            <a:avLst/>
          </a:prstGeom>
        </p:spPr>
        <p:txBody>
          <a:bodyPr wrap="square">
            <a:spAutoFit/>
          </a:bodyPr>
          <a:lstStyle/>
          <a:p>
            <a:pPr lvl="0"/>
            <a:r>
              <a:rPr lang="ar-EG" sz="6600" b="1" u="sng"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مميزات الفن التجريدى</a:t>
            </a:r>
            <a:r>
              <a:rPr lang="ar-EG" sz="2800" b="1" dirty="0" smtClean="0">
                <a:solidFill>
                  <a:srgbClr val="0070C0"/>
                </a:solidFill>
                <a:latin typeface="Arabic Typesetting" panose="03020402040406030203" pitchFamily="66" charset="-78"/>
                <a:cs typeface="Arabic Typesetting" panose="03020402040406030203" pitchFamily="66" charset="-78"/>
              </a:rPr>
              <a:t> </a:t>
            </a:r>
          </a:p>
          <a:p>
            <a:pPr lvl="0"/>
            <a:r>
              <a:rPr lang="ar-EG" sz="2800" u="sng" dirty="0" smtClean="0">
                <a:solidFill>
                  <a:srgbClr val="0070C0"/>
                </a:solidFill>
              </a:rPr>
              <a:t>تشخيص </a:t>
            </a:r>
            <a:r>
              <a:rPr lang="ar-EG" sz="2800" u="sng" dirty="0">
                <a:solidFill>
                  <a:srgbClr val="0070C0"/>
                </a:solidFill>
              </a:rPr>
              <a:t>الظواهر النفسية دون تمثيلها</a:t>
            </a:r>
            <a:r>
              <a:rPr lang="ar-EG" sz="2800" dirty="0">
                <a:solidFill>
                  <a:srgbClr val="0070C0"/>
                </a:solidFill>
              </a:rPr>
              <a:t>: </a:t>
            </a:r>
            <a:r>
              <a:rPr lang="ar-EG" sz="2800" dirty="0"/>
              <a:t>أيّ عدم العودة إلى الأشكال التي تمّت معرفتها، إنّما الاعتماد على ما يصدر من الروح الإنسانية بشكل </a:t>
            </a:r>
            <a:r>
              <a:rPr lang="ar-EG" sz="2800" dirty="0" smtClean="0"/>
              <a:t>مُطلق</a:t>
            </a:r>
            <a:endParaRPr lang="ar-EG" sz="2800" dirty="0"/>
          </a:p>
          <a:p>
            <a:pPr lvl="0"/>
            <a:r>
              <a:rPr lang="ar-EG" sz="2800" u="sng" dirty="0" smtClean="0">
                <a:solidFill>
                  <a:srgbClr val="0070C0"/>
                </a:solidFill>
              </a:rPr>
              <a:t>. </a:t>
            </a:r>
            <a:r>
              <a:rPr lang="ar-EG" sz="2800" u="sng" dirty="0">
                <a:solidFill>
                  <a:srgbClr val="0070C0"/>
                </a:solidFill>
              </a:rPr>
              <a:t>الاعتماد على العناصر التعبيرية التصويرية</a:t>
            </a:r>
            <a:r>
              <a:rPr lang="ar-EG" sz="2800" dirty="0"/>
              <a:t>: أيّ الاعتماد على التعابير التحليلية التي ترتبط بكلّ ما هو وراء الطبيعة، أو ممّا يصعب فهمه بسبب العمق الذي فيها، أو ممّا يتعلّق في إظهار العاطفة بشكل أكثر وضوحاً ومُباشرةً، وذلك من خلال التعبير بإشارات </a:t>
            </a:r>
            <a:r>
              <a:rPr lang="ar-EG" sz="2800" dirty="0" smtClean="0"/>
              <a:t>محسوسة. </a:t>
            </a:r>
          </a:p>
          <a:p>
            <a:pPr lvl="0"/>
            <a:r>
              <a:rPr lang="ar-EG" sz="2800" u="sng" dirty="0" smtClean="0">
                <a:solidFill>
                  <a:srgbClr val="0070C0"/>
                </a:solidFill>
              </a:rPr>
              <a:t>اعتباره </a:t>
            </a:r>
            <a:r>
              <a:rPr lang="ar-EG" sz="2800" u="sng" dirty="0">
                <a:solidFill>
                  <a:srgbClr val="0070C0"/>
                </a:solidFill>
              </a:rPr>
              <a:t>من أهم الأساليب الفنيّة التي استوعبت الاتجاه العقلي والعاطفي: </a:t>
            </a:r>
            <a:r>
              <a:rPr lang="ar-EG" sz="2800" dirty="0"/>
              <a:t>يشمل الاتجاه العقلي القاعدة، والنظام، والتناغم، والبناء، أمّا الاتجاه العاطفي فهو الجانب الرّوحيّ، إذ يُعدّ الفن التجريدي من الفنون التي حقّقت توازناً بين عقل الفنان وخياله بشكل يبتعد عن التقليد مع </a:t>
            </a:r>
            <a:r>
              <a:rPr lang="ar-EG" sz="2800" dirty="0" smtClean="0"/>
              <a:t>احتواء</a:t>
            </a:r>
          </a:p>
          <a:p>
            <a:pPr lvl="0"/>
            <a:r>
              <a:rPr lang="ar-EG" sz="2800" dirty="0" smtClean="0"/>
              <a:t> </a:t>
            </a:r>
            <a:r>
              <a:rPr lang="ar-EG" sz="2800" dirty="0"/>
              <a:t>أيّ تجديد يدعم </a:t>
            </a:r>
            <a:r>
              <a:rPr lang="ar-EG" sz="2800" dirty="0" smtClean="0"/>
              <a:t>التشكيل</a:t>
            </a:r>
            <a:r>
              <a:rPr lang="ar-EG" sz="2800" dirty="0"/>
              <a:t>.</a:t>
            </a:r>
            <a:endParaRPr lang="ar-EG" sz="2800" b="1" dirty="0">
              <a:solidFill>
                <a:prstClr val="black"/>
              </a:solidFill>
              <a:latin typeface="Arabic Typesetting" panose="03020402040406030203" pitchFamily="66" charset="-78"/>
              <a:cs typeface="Arabic Typesetting" panose="03020402040406030203" pitchFamily="66" charset="-78"/>
            </a:endParaRPr>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l="-47715" t="65604" r="51270" b="-3380"/>
          <a:stretch/>
        </p:blipFill>
        <p:spPr>
          <a:xfrm>
            <a:off x="-4591288" y="4503528"/>
            <a:ext cx="8317187" cy="2995448"/>
          </a:xfrm>
          <a:prstGeom prst="rect">
            <a:avLst/>
          </a:prstGeom>
          <a:effectLst>
            <a:glow rad="1905000">
              <a:schemeClr val="accent1">
                <a:alpha val="0"/>
              </a:schemeClr>
            </a:glow>
            <a:softEdge rad="596900"/>
          </a:effectLst>
        </p:spPr>
      </p:pic>
    </p:spTree>
    <p:extLst>
      <p:ext uri="{BB962C8B-B14F-4D97-AF65-F5344CB8AC3E}">
        <p14:creationId xmlns:p14="http://schemas.microsoft.com/office/powerpoint/2010/main" val="482344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6919417" y="1208032"/>
            <a:ext cx="4954586" cy="1031821"/>
          </a:xfrm>
          <a:prstGeom prst="rect">
            <a:avLst/>
          </a:prstGeom>
        </p:spPr>
        <p:txBody>
          <a:bodyPr wrap="square">
            <a:spAutoFit/>
          </a:bodyPr>
          <a:lstStyle/>
          <a:p>
            <a:r>
              <a:rPr lang="ar-EG" sz="6600" b="1" u="sng" dirty="0">
                <a:solidFill>
                  <a:srgbClr val="FF0000"/>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rPr>
              <a:t>سمات الفن التجريدى </a:t>
            </a:r>
          </a:p>
        </p:txBody>
      </p:sp>
      <p:sp>
        <p:nvSpPr>
          <p:cNvPr id="7" name="Text Placeholder 6"/>
          <p:cNvSpPr>
            <a:spLocks noGrp="1"/>
          </p:cNvSpPr>
          <p:nvPr>
            <p:ph type="body" sz="quarter" idx="3"/>
          </p:nvPr>
        </p:nvSpPr>
        <p:spPr>
          <a:xfrm>
            <a:off x="2183642" y="2594298"/>
            <a:ext cx="9622122" cy="3964162"/>
          </a:xfrm>
          <a:prstGeom prst="rect">
            <a:avLst/>
          </a:prstGeom>
        </p:spPr>
        <p:txBody>
          <a:bodyPr wrap="square">
            <a:spAutoFit/>
          </a:bodyPr>
          <a:lstStyle/>
          <a:p>
            <a:pPr marL="457200" indent="-457200">
              <a:buFont typeface="Arial" pitchFamily="34" charset="0"/>
              <a:buChar char="•"/>
            </a:pPr>
            <a:r>
              <a:rPr lang="ar-EG" sz="2800" b="0" dirty="0" smtClean="0"/>
              <a:t>لاتعمد الى تقليد اومحاكاه الموضوع بل تنفى كل أثر له فى اللوحة .</a:t>
            </a:r>
          </a:p>
          <a:p>
            <a:pPr marL="457200" indent="-457200">
              <a:buFont typeface="Arial" pitchFamily="34" charset="0"/>
              <a:buChar char="•"/>
            </a:pPr>
            <a:r>
              <a:rPr lang="ar-EG" sz="2800" b="0" dirty="0"/>
              <a:t>التركيزعلى الالوان الاساسية بوصفها جوهر للالوان  الطبيعية </a:t>
            </a:r>
            <a:r>
              <a:rPr lang="ar-EG" sz="2800" b="0" dirty="0" smtClean="0"/>
              <a:t>.</a:t>
            </a:r>
            <a:endParaRPr lang="ar-EG" sz="2800" b="0" dirty="0"/>
          </a:p>
          <a:p>
            <a:pPr marL="457200" indent="-457200">
              <a:buFont typeface="Arial" pitchFamily="34" charset="0"/>
              <a:buChar char="•"/>
            </a:pPr>
            <a:r>
              <a:rPr lang="ar-EG" sz="2800" b="0" dirty="0" smtClean="0"/>
              <a:t>فن </a:t>
            </a:r>
            <a:r>
              <a:rPr lang="ar-EG" sz="2800" b="0" dirty="0"/>
              <a:t>لاتشخيصى لا ينقل الطبيعة نقلا حرفيا </a:t>
            </a:r>
            <a:r>
              <a:rPr lang="ar-EG" sz="2800" b="0" dirty="0" smtClean="0"/>
              <a:t>.</a:t>
            </a:r>
            <a:endParaRPr lang="ar-EG" sz="2800" b="0" dirty="0"/>
          </a:p>
          <a:p>
            <a:pPr marL="457200" indent="-457200">
              <a:buFont typeface="Arial" pitchFamily="34" charset="0"/>
              <a:buChar char="•"/>
            </a:pPr>
            <a:r>
              <a:rPr lang="ar-EG" sz="2800" b="0" dirty="0"/>
              <a:t>تحرير الشكل وتحرير الذات واهتمت بالخيال والادراك الباطنى </a:t>
            </a:r>
            <a:r>
              <a:rPr lang="ar-EG" sz="2800" b="0" dirty="0" smtClean="0"/>
              <a:t>.</a:t>
            </a:r>
            <a:endParaRPr lang="ar-EG" sz="2800" b="0" dirty="0"/>
          </a:p>
          <a:p>
            <a:pPr marL="457200" indent="-457200">
              <a:buFont typeface="Arial" pitchFamily="34" charset="0"/>
              <a:buChar char="•"/>
            </a:pPr>
            <a:r>
              <a:rPr lang="ar-EG" sz="2800" b="0" dirty="0"/>
              <a:t>الصورة ثمرة الالهام والخيال ومحررة الواقعية ومتجه نحو الاحساسات فى خلق لوحات وتكوينات</a:t>
            </a:r>
          </a:p>
          <a:p>
            <a:pPr marL="457200" indent="-457200">
              <a:buFont typeface="Arial" pitchFamily="34" charset="0"/>
              <a:buChar char="•"/>
            </a:pPr>
            <a:r>
              <a:rPr lang="ar-EG" sz="2800" b="0" dirty="0" smtClean="0"/>
              <a:t>تحرير </a:t>
            </a:r>
            <a:r>
              <a:rPr lang="ar-EG" sz="2800" b="0" dirty="0"/>
              <a:t>التصوير من التمثيل الصورى </a:t>
            </a:r>
            <a:r>
              <a:rPr lang="ar-EG" sz="2800" b="0" dirty="0" smtClean="0"/>
              <a:t>.</a:t>
            </a:r>
            <a:endParaRPr lang="ar-EG" sz="2800" b="0" dirty="0"/>
          </a:p>
          <a:p>
            <a:r>
              <a:rPr lang="ar-EG" sz="2800" b="0" dirty="0" smtClean="0">
                <a:latin typeface="Arabic Typesetting" panose="03020402040406030203" pitchFamily="66" charset="-78"/>
                <a:cs typeface="Arabic Typesetting" panose="03020402040406030203" pitchFamily="66" charset="-78"/>
              </a:rPr>
              <a:t> </a:t>
            </a:r>
            <a:endParaRPr lang="ar-EG" sz="2800" b="0" dirty="0">
              <a:latin typeface="Arabic Typesetting" panose="03020402040406030203" pitchFamily="66" charset="-78"/>
              <a:cs typeface="Arabic Typesetting" panose="03020402040406030203" pitchFamily="66" charset="-78"/>
            </a:endParaRPr>
          </a:p>
        </p:txBody>
      </p:sp>
      <p:pic>
        <p:nvPicPr>
          <p:cNvPr id="10" name="Picture 9"/>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l="-47715" t="65604" r="51270" b="-3380"/>
          <a:stretch/>
        </p:blipFill>
        <p:spPr>
          <a:xfrm>
            <a:off x="-4591288" y="4503528"/>
            <a:ext cx="8317187" cy="2995448"/>
          </a:xfrm>
          <a:prstGeom prst="rect">
            <a:avLst/>
          </a:prstGeom>
          <a:effectLst>
            <a:glow rad="1905000">
              <a:schemeClr val="accent1">
                <a:alpha val="0"/>
              </a:schemeClr>
            </a:glow>
            <a:softEdge rad="596900"/>
          </a:effectLst>
        </p:spPr>
      </p:pic>
    </p:spTree>
    <p:extLst>
      <p:ext uri="{BB962C8B-B14F-4D97-AF65-F5344CB8AC3E}">
        <p14:creationId xmlns:p14="http://schemas.microsoft.com/office/powerpoint/2010/main" val="1392875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009934" y="1530602"/>
            <a:ext cx="10990993" cy="6494085"/>
          </a:xfrm>
          <a:prstGeom prst="rect">
            <a:avLst/>
          </a:prstGeom>
        </p:spPr>
        <p:txBody>
          <a:bodyPr wrap="square">
            <a:spAutoFit/>
          </a:bodyPr>
          <a:lstStyle/>
          <a:p>
            <a:r>
              <a:rPr lang="ar-EG" sz="60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اسس </a:t>
            </a:r>
            <a:r>
              <a:rPr lang="ar-EG" sz="6000" b="1" u="sng"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وعناصر التصميم المستخدمة في لوحات فناني المدرسة التجريدية </a:t>
            </a:r>
            <a:endParaRPr lang="ar-EG" sz="60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r>
              <a:rPr lang="ar-EG" sz="2800" b="1" dirty="0" smtClean="0">
                <a:solidFill>
                  <a:srgbClr val="0070C0"/>
                </a:solidFill>
              </a:rPr>
              <a:t>أولا </a:t>
            </a:r>
            <a:r>
              <a:rPr lang="ar-EG" sz="2800" b="1" dirty="0">
                <a:solidFill>
                  <a:srgbClr val="0070C0"/>
                </a:solidFill>
              </a:rPr>
              <a:t>: أسس التصميم</a:t>
            </a:r>
            <a:endParaRPr lang="ar-EG" sz="2800" dirty="0">
              <a:solidFill>
                <a:srgbClr val="0070C0"/>
              </a:solidFill>
            </a:endParaRPr>
          </a:p>
          <a:p>
            <a:r>
              <a:rPr lang="ar-EG" sz="2800" b="1" dirty="0" smtClean="0"/>
              <a:t> </a:t>
            </a:r>
            <a:r>
              <a:rPr lang="ar-EG" sz="2800" dirty="0"/>
              <a:t>1- </a:t>
            </a:r>
            <a:r>
              <a:rPr lang="ar-EG" sz="2800" dirty="0" smtClean="0"/>
              <a:t>التباين   ۲- الإيقاع    </a:t>
            </a:r>
            <a:r>
              <a:rPr lang="ar-EG" sz="2800" dirty="0"/>
              <a:t>3</a:t>
            </a:r>
            <a:r>
              <a:rPr lang="ar-EG" sz="2800" dirty="0" smtClean="0"/>
              <a:t>- </a:t>
            </a:r>
            <a:r>
              <a:rPr lang="ar-EG" sz="2800" dirty="0"/>
              <a:t>التكرار </a:t>
            </a:r>
            <a:endParaRPr lang="ar-EG" sz="2800" dirty="0" smtClean="0"/>
          </a:p>
          <a:p>
            <a:r>
              <a:rPr lang="ar-EG" sz="2800" dirty="0" smtClean="0"/>
              <a:t>4- </a:t>
            </a:r>
            <a:r>
              <a:rPr lang="ar-EG" sz="2800" dirty="0"/>
              <a:t>الاتزان </a:t>
            </a:r>
            <a:r>
              <a:rPr lang="ar-EG" sz="2800" dirty="0" smtClean="0"/>
              <a:t>  5- التماثل   6-الحركة</a:t>
            </a:r>
          </a:p>
          <a:p>
            <a:endParaRPr lang="ar-EG" sz="2800" dirty="0" smtClean="0"/>
          </a:p>
          <a:p>
            <a:r>
              <a:rPr lang="ar-EG" sz="2800" b="1" dirty="0" smtClean="0">
                <a:solidFill>
                  <a:srgbClr val="0070C0"/>
                </a:solidFill>
              </a:rPr>
              <a:t> </a:t>
            </a:r>
            <a:r>
              <a:rPr lang="ar-EG" sz="2800" b="1" dirty="0">
                <a:solidFill>
                  <a:srgbClr val="0070C0"/>
                </a:solidFill>
              </a:rPr>
              <a:t>ثانيا :عناصر التصميم </a:t>
            </a:r>
            <a:endParaRPr lang="ar-EG" sz="2800" b="1" dirty="0" smtClean="0">
              <a:solidFill>
                <a:srgbClr val="0070C0"/>
              </a:solidFill>
            </a:endParaRPr>
          </a:p>
          <a:p>
            <a:r>
              <a:rPr lang="ar-EG" sz="2800" dirty="0" smtClean="0"/>
              <a:t>1- النقطة    ٢- الخط     3- الشكل</a:t>
            </a:r>
          </a:p>
          <a:p>
            <a:r>
              <a:rPr lang="ar-EG" sz="2800" dirty="0" smtClean="0"/>
              <a:t>4-الفراغ     5-اللون</a:t>
            </a:r>
            <a:endParaRPr lang="ar-EG" sz="2800" dirty="0"/>
          </a:p>
          <a:p>
            <a:r>
              <a:rPr lang="ar-EG" sz="2800" dirty="0" smtClean="0"/>
              <a:t>                                                                 فاسيلي كاندينسكي «الصاخبة» 1923م</a:t>
            </a:r>
            <a:endParaRPr lang="ar-EG" sz="2800" dirty="0"/>
          </a:p>
          <a:p>
            <a:r>
              <a:rPr lang="ar-EG" sz="3600" dirty="0"/>
              <a:t/>
            </a:r>
            <a:br>
              <a:rPr lang="ar-EG" sz="3600" dirty="0"/>
            </a:br>
            <a:r>
              <a:rPr lang="ar-EG" sz="3600" b="1" dirty="0">
                <a:solidFill>
                  <a:prstClr val="black"/>
                </a:solidFill>
                <a:latin typeface="Arabic Typesetting" panose="03020402040406030203" pitchFamily="66" charset="-78"/>
                <a:cs typeface="Arabic Typesetting" panose="03020402040406030203" pitchFamily="66" charset="-78"/>
              </a:rPr>
              <a:t> </a:t>
            </a:r>
          </a:p>
        </p:txBody>
      </p:sp>
      <p:pic>
        <p:nvPicPr>
          <p:cNvPr id="1028" name="Picture 4" descr="C:\Users\m\Desktop\عبقرية-فاسيلي-كاندينسكي.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758" y="2702257"/>
            <a:ext cx="5036155" cy="3500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344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title"/>
          </p:nvPr>
        </p:nvSpPr>
        <p:spPr>
          <a:xfrm>
            <a:off x="1439840" y="1271406"/>
            <a:ext cx="10515600" cy="946413"/>
          </a:xfrm>
          <a:prstGeom prst="rect">
            <a:avLst/>
          </a:prstGeom>
        </p:spPr>
        <p:txBody>
          <a:bodyPr wrap="square">
            <a:spAutoFit/>
          </a:bodyPr>
          <a:lstStyle/>
          <a:p>
            <a:r>
              <a:rPr lang="ar-EG" sz="60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rPr>
              <a:t>من أهم لوحات المدرسة التجريديه </a:t>
            </a:r>
            <a:endParaRPr lang="ar-EG" sz="6000" b="1" u="sng" dirty="0">
              <a:solidFill>
                <a:srgbClr val="FF0000"/>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endParaRPr>
          </a:p>
        </p:txBody>
      </p:sp>
      <p:sp>
        <p:nvSpPr>
          <p:cNvPr id="5" name="Text Placeholder 4"/>
          <p:cNvSpPr>
            <a:spLocks noGrp="1"/>
          </p:cNvSpPr>
          <p:nvPr>
            <p:ph type="body" sz="quarter" idx="3"/>
          </p:nvPr>
        </p:nvSpPr>
        <p:spPr>
          <a:xfrm>
            <a:off x="1473961" y="2347415"/>
            <a:ext cx="10332672" cy="4223982"/>
          </a:xfrm>
        </p:spPr>
        <p:txBody>
          <a:bodyPr>
            <a:noAutofit/>
          </a:bodyPr>
          <a:lstStyle/>
          <a:p>
            <a:r>
              <a:rPr lang="ar-EG" sz="2800" dirty="0"/>
              <a:t/>
            </a:r>
            <a:br>
              <a:rPr lang="ar-EG" sz="2800" dirty="0"/>
            </a:br>
            <a:endParaRPr lang="ar-EG" sz="2800" dirty="0" smtClean="0"/>
          </a:p>
          <a:p>
            <a:endParaRPr lang="ar-EG" sz="2800" dirty="0">
              <a:latin typeface="Arabic Typesetting" panose="03020402040406030203" pitchFamily="66" charset="-78"/>
              <a:cs typeface="Arabic Typesetting" panose="03020402040406030203" pitchFamily="66" charset="-78"/>
            </a:endParaRPr>
          </a:p>
          <a:p>
            <a:endParaRPr lang="ar-EG" sz="2800" dirty="0" smtClean="0">
              <a:latin typeface="Arabic Typesetting" panose="03020402040406030203" pitchFamily="66" charset="-78"/>
              <a:cs typeface="Arabic Typesetting" panose="03020402040406030203" pitchFamily="66" charset="-78"/>
            </a:endParaRPr>
          </a:p>
          <a:p>
            <a:endParaRPr lang="ar-EG" sz="2800" dirty="0">
              <a:latin typeface="Arabic Typesetting" panose="03020402040406030203" pitchFamily="66" charset="-78"/>
              <a:cs typeface="Arabic Typesetting" panose="03020402040406030203" pitchFamily="66" charset="-78"/>
            </a:endParaRPr>
          </a:p>
        </p:txBody>
      </p:sp>
      <p:sp>
        <p:nvSpPr>
          <p:cNvPr id="2" name="Rectangle 1"/>
          <p:cNvSpPr/>
          <p:nvPr/>
        </p:nvSpPr>
        <p:spPr>
          <a:xfrm>
            <a:off x="1339255" y="5867697"/>
            <a:ext cx="3676006" cy="461665"/>
          </a:xfrm>
          <a:prstGeom prst="rect">
            <a:avLst/>
          </a:prstGeom>
        </p:spPr>
        <p:txBody>
          <a:bodyPr wrap="none">
            <a:spAutoFit/>
          </a:bodyPr>
          <a:lstStyle/>
          <a:p>
            <a:r>
              <a:rPr lang="ar-EG" sz="2400" b="1" dirty="0" smtClean="0"/>
              <a:t>لوحة</a:t>
            </a:r>
            <a:r>
              <a:rPr lang="ar-EG" sz="2400" dirty="0"/>
              <a:t> كاندنسکی</a:t>
            </a:r>
            <a:r>
              <a:rPr lang="ar-EG" sz="2400" b="1" dirty="0" smtClean="0"/>
              <a:t> </a:t>
            </a:r>
            <a:r>
              <a:rPr lang="en-US" sz="2400" b="1" dirty="0" smtClean="0"/>
              <a:t>transverse line</a:t>
            </a:r>
            <a:endParaRPr lang="ar-EG" sz="2400" b="1" dirty="0"/>
          </a:p>
        </p:txBody>
      </p:sp>
      <p:sp>
        <p:nvSpPr>
          <p:cNvPr id="3" name="Rectangle 2"/>
          <p:cNvSpPr/>
          <p:nvPr/>
        </p:nvSpPr>
        <p:spPr>
          <a:xfrm>
            <a:off x="7248633" y="5867697"/>
            <a:ext cx="3846053" cy="461665"/>
          </a:xfrm>
          <a:prstGeom prst="rect">
            <a:avLst/>
          </a:prstGeom>
        </p:spPr>
        <p:txBody>
          <a:bodyPr wrap="none">
            <a:spAutoFit/>
          </a:bodyPr>
          <a:lstStyle/>
          <a:p>
            <a:r>
              <a:rPr lang="ar-EG" sz="2400" b="1" dirty="0"/>
              <a:t>لوحة  </a:t>
            </a:r>
            <a:r>
              <a:rPr lang="ar-EG" sz="2400" dirty="0"/>
              <a:t> كاندنسکی </a:t>
            </a:r>
            <a:r>
              <a:rPr lang="en-US" sz="2400" b="1" dirty="0" smtClean="0"/>
              <a:t>composition lx</a:t>
            </a:r>
            <a:endParaRPr lang="ar-EG" sz="2400" b="1" dirty="0"/>
          </a:p>
        </p:txBody>
      </p:sp>
      <p:pic>
        <p:nvPicPr>
          <p:cNvPr id="6148" name="Picture 4" descr="C:\Users\m\Desktop\Vassily_Kandinsky,_1939_-_Composition_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164" y="2374365"/>
            <a:ext cx="4930265" cy="3231031"/>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149" name="Picture 5" descr="C:\Users\m\Desktop\لوحات-فاسيلي-كاندينسكي.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666" y="2374364"/>
            <a:ext cx="4684326" cy="3231031"/>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789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title"/>
          </p:nvPr>
        </p:nvSpPr>
        <p:spPr>
          <a:xfrm>
            <a:off x="1439840" y="1271406"/>
            <a:ext cx="10515600" cy="946413"/>
          </a:xfrm>
          <a:prstGeom prst="rect">
            <a:avLst/>
          </a:prstGeom>
        </p:spPr>
        <p:txBody>
          <a:bodyPr wrap="square">
            <a:spAutoFit/>
          </a:bodyPr>
          <a:lstStyle/>
          <a:p>
            <a:r>
              <a:rPr lang="ar-EG" sz="60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rPr>
              <a:t>من أهم لوحات المدرسة التجريديه </a:t>
            </a:r>
            <a:endParaRPr lang="ar-EG" sz="6000" b="1" u="sng" dirty="0">
              <a:solidFill>
                <a:srgbClr val="FF0000"/>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endParaRPr>
          </a:p>
        </p:txBody>
      </p:sp>
      <p:sp>
        <p:nvSpPr>
          <p:cNvPr id="5" name="Text Placeholder 4"/>
          <p:cNvSpPr>
            <a:spLocks noGrp="1"/>
          </p:cNvSpPr>
          <p:nvPr>
            <p:ph type="body" sz="quarter" idx="3"/>
          </p:nvPr>
        </p:nvSpPr>
        <p:spPr>
          <a:xfrm>
            <a:off x="1473961" y="2347415"/>
            <a:ext cx="10332672" cy="4223982"/>
          </a:xfrm>
        </p:spPr>
        <p:txBody>
          <a:bodyPr>
            <a:noAutofit/>
          </a:bodyPr>
          <a:lstStyle/>
          <a:p>
            <a:r>
              <a:rPr lang="ar-EG" sz="2800" dirty="0"/>
              <a:t/>
            </a:r>
            <a:br>
              <a:rPr lang="ar-EG" sz="2800" dirty="0"/>
            </a:br>
            <a:endParaRPr lang="ar-EG" sz="2800" dirty="0" smtClean="0"/>
          </a:p>
          <a:p>
            <a:endParaRPr lang="ar-EG" sz="2800" dirty="0">
              <a:latin typeface="Arabic Typesetting" panose="03020402040406030203" pitchFamily="66" charset="-78"/>
              <a:cs typeface="Arabic Typesetting" panose="03020402040406030203" pitchFamily="66" charset="-78"/>
            </a:endParaRPr>
          </a:p>
          <a:p>
            <a:endParaRPr lang="ar-EG" sz="2800" dirty="0" smtClean="0">
              <a:latin typeface="Arabic Typesetting" panose="03020402040406030203" pitchFamily="66" charset="-78"/>
              <a:cs typeface="Arabic Typesetting" panose="03020402040406030203" pitchFamily="66" charset="-78"/>
            </a:endParaRPr>
          </a:p>
          <a:p>
            <a:endParaRPr lang="ar-EG" sz="2800" dirty="0">
              <a:latin typeface="Arabic Typesetting" panose="03020402040406030203" pitchFamily="66" charset="-78"/>
              <a:cs typeface="Arabic Typesetting" panose="03020402040406030203" pitchFamily="66" charset="-78"/>
            </a:endParaRPr>
          </a:p>
        </p:txBody>
      </p:sp>
      <p:sp>
        <p:nvSpPr>
          <p:cNvPr id="2" name="Rectangle 1"/>
          <p:cNvSpPr/>
          <p:nvPr/>
        </p:nvSpPr>
        <p:spPr>
          <a:xfrm>
            <a:off x="1179852" y="5867697"/>
            <a:ext cx="4276235" cy="461665"/>
          </a:xfrm>
          <a:prstGeom prst="rect">
            <a:avLst/>
          </a:prstGeom>
        </p:spPr>
        <p:txBody>
          <a:bodyPr wrap="none">
            <a:spAutoFit/>
          </a:bodyPr>
          <a:lstStyle/>
          <a:p>
            <a:r>
              <a:rPr lang="ar-EG" sz="2400" dirty="0"/>
              <a:t>لوحة </a:t>
            </a:r>
            <a:r>
              <a:rPr lang="en-US" sz="2400" dirty="0" err="1"/>
              <a:t>kandinsks</a:t>
            </a:r>
            <a:r>
              <a:rPr lang="en-US" sz="2400" dirty="0"/>
              <a:t> first abstract </a:t>
            </a:r>
            <a:r>
              <a:rPr lang="en-US" sz="2400" dirty="0" err="1"/>
              <a:t>wate</a:t>
            </a:r>
            <a:endParaRPr lang="ar-EG" sz="2400" b="1" dirty="0">
              <a:solidFill>
                <a:prstClr val="black"/>
              </a:solidFill>
            </a:endParaRPr>
          </a:p>
        </p:txBody>
      </p:sp>
      <p:sp>
        <p:nvSpPr>
          <p:cNvPr id="3" name="Rectangle 2"/>
          <p:cNvSpPr/>
          <p:nvPr/>
        </p:nvSpPr>
        <p:spPr>
          <a:xfrm>
            <a:off x="7201697" y="5867697"/>
            <a:ext cx="3892989" cy="461665"/>
          </a:xfrm>
          <a:prstGeom prst="rect">
            <a:avLst/>
          </a:prstGeom>
        </p:spPr>
        <p:txBody>
          <a:bodyPr wrap="none">
            <a:spAutoFit/>
          </a:bodyPr>
          <a:lstStyle/>
          <a:p>
            <a:r>
              <a:rPr lang="ar-EG" sz="2400" b="1" dirty="0">
                <a:solidFill>
                  <a:prstClr val="black"/>
                </a:solidFill>
              </a:rPr>
              <a:t>لوحة  </a:t>
            </a:r>
            <a:r>
              <a:rPr lang="ar-EG" sz="2400" dirty="0">
                <a:solidFill>
                  <a:prstClr val="black"/>
                </a:solidFill>
              </a:rPr>
              <a:t> </a:t>
            </a:r>
            <a:r>
              <a:rPr lang="ar-EG" sz="2400" dirty="0" smtClean="0">
                <a:solidFill>
                  <a:prstClr val="black"/>
                </a:solidFill>
              </a:rPr>
              <a:t>كاندنسکی</a:t>
            </a:r>
            <a:r>
              <a:rPr lang="ar-EG" sz="2400" dirty="0" smtClean="0"/>
              <a:t> </a:t>
            </a:r>
            <a:r>
              <a:rPr lang="en-US" sz="2400" dirty="0"/>
              <a:t>yellow red blue</a:t>
            </a:r>
            <a:endParaRPr lang="ar-EG" sz="2400" b="1" dirty="0">
              <a:solidFill>
                <a:prstClr val="black"/>
              </a:solidFill>
            </a:endParaRPr>
          </a:p>
        </p:txBody>
      </p:sp>
      <p:pic>
        <p:nvPicPr>
          <p:cNvPr id="7170" name="Picture 2" descr="C:\Users\m\Desktop\7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6980" y="2347416"/>
            <a:ext cx="4536554" cy="3402416"/>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171" name="Picture 3" descr="C:\Users\m\Desktop\Kandinsky_Sans_titre_1910-1913_MAM.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471" y="2113327"/>
            <a:ext cx="4718998" cy="3636504"/>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606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title"/>
          </p:nvPr>
        </p:nvSpPr>
        <p:spPr>
          <a:xfrm>
            <a:off x="1439840" y="1134926"/>
            <a:ext cx="10515600" cy="946413"/>
          </a:xfrm>
          <a:prstGeom prst="rect">
            <a:avLst/>
          </a:prstGeom>
        </p:spPr>
        <p:txBody>
          <a:bodyPr wrap="square">
            <a:spAutoFit/>
          </a:bodyPr>
          <a:lstStyle/>
          <a:p>
            <a:r>
              <a:rPr lang="ar-EG" sz="60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rPr>
              <a:t>من أهم لوحات المدرسة التجريديه </a:t>
            </a:r>
            <a:endParaRPr lang="ar-EG" sz="6000" b="1" u="sng" dirty="0">
              <a:solidFill>
                <a:srgbClr val="FF0000"/>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endParaRPr>
          </a:p>
        </p:txBody>
      </p:sp>
      <p:sp>
        <p:nvSpPr>
          <p:cNvPr id="2" name="Rectangle 1"/>
          <p:cNvSpPr/>
          <p:nvPr/>
        </p:nvSpPr>
        <p:spPr>
          <a:xfrm>
            <a:off x="228267" y="5866856"/>
            <a:ext cx="5941178" cy="461665"/>
          </a:xfrm>
          <a:prstGeom prst="rect">
            <a:avLst/>
          </a:prstGeom>
        </p:spPr>
        <p:txBody>
          <a:bodyPr wrap="none">
            <a:spAutoFit/>
          </a:bodyPr>
          <a:lstStyle/>
          <a:p>
            <a:r>
              <a:rPr lang="en-US" sz="2400" dirty="0"/>
              <a:t>Composition with Red, Yellow and </a:t>
            </a:r>
            <a:r>
              <a:rPr lang="en-US" sz="2400" dirty="0" smtClean="0"/>
              <a:t>Blue</a:t>
            </a:r>
            <a:r>
              <a:rPr lang="ar-EG" sz="2400" dirty="0" smtClean="0"/>
              <a:t>موندريان</a:t>
            </a:r>
            <a:endParaRPr lang="ar-EG" sz="2400" b="1" dirty="0">
              <a:solidFill>
                <a:prstClr val="black"/>
              </a:solidFill>
            </a:endParaRPr>
          </a:p>
        </p:txBody>
      </p:sp>
      <p:sp>
        <p:nvSpPr>
          <p:cNvPr id="3" name="Rectangle 2"/>
          <p:cNvSpPr/>
          <p:nvPr/>
        </p:nvSpPr>
        <p:spPr>
          <a:xfrm>
            <a:off x="6428685" y="5866854"/>
            <a:ext cx="5048498" cy="461665"/>
          </a:xfrm>
          <a:prstGeom prst="rect">
            <a:avLst/>
          </a:prstGeom>
        </p:spPr>
        <p:txBody>
          <a:bodyPr wrap="none">
            <a:spAutoFit/>
          </a:bodyPr>
          <a:lstStyle/>
          <a:p>
            <a:r>
              <a:rPr lang="ar-EG" sz="2400" b="1" dirty="0" smtClean="0">
                <a:solidFill>
                  <a:prstClr val="black"/>
                </a:solidFill>
              </a:rPr>
              <a:t>موندريان </a:t>
            </a:r>
            <a:r>
              <a:rPr lang="en-US" sz="2400" dirty="0"/>
              <a:t>Composition in Oval with Color</a:t>
            </a:r>
            <a:endParaRPr lang="ar-EG" sz="2400" b="1" dirty="0">
              <a:solidFill>
                <a:prstClr val="black"/>
              </a:solidFill>
            </a:endParaRPr>
          </a:p>
        </p:txBody>
      </p:sp>
      <p:pic>
        <p:nvPicPr>
          <p:cNvPr id="8195" name="Picture 3" descr="C:\Users\m\Desktop\Composition-with-red-yellow-and-bl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88" y="2234781"/>
            <a:ext cx="4329429" cy="3556221"/>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196" name="Picture 4" descr="C:\Users\m\Desktop\Piet_Mondrian_(1872-1944)-_Composition_in_Oval_with_Color_Planes_1,_oil_on_canvas,_1914,_Museum_of_Modern_Ar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7243673" y="1589805"/>
            <a:ext cx="3418523" cy="4708476"/>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606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title"/>
          </p:nvPr>
        </p:nvSpPr>
        <p:spPr>
          <a:xfrm>
            <a:off x="1453488" y="1407883"/>
            <a:ext cx="10515600" cy="946413"/>
          </a:xfrm>
          <a:prstGeom prst="rect">
            <a:avLst/>
          </a:prstGeom>
        </p:spPr>
        <p:txBody>
          <a:bodyPr wrap="square">
            <a:spAutoFit/>
          </a:bodyPr>
          <a:lstStyle/>
          <a:p>
            <a:r>
              <a:rPr lang="ar-EG" sz="60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rPr>
              <a:t>التجريدية والتصميم </a:t>
            </a:r>
            <a:endParaRPr lang="ar-EG" sz="6000" b="1" u="sng" dirty="0">
              <a:solidFill>
                <a:srgbClr val="FF0000"/>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endParaRPr>
          </a:p>
        </p:txBody>
      </p:sp>
      <p:sp>
        <p:nvSpPr>
          <p:cNvPr id="5" name="Text Placeholder 4"/>
          <p:cNvSpPr>
            <a:spLocks noGrp="1"/>
          </p:cNvSpPr>
          <p:nvPr>
            <p:ph type="body" sz="quarter" idx="3"/>
          </p:nvPr>
        </p:nvSpPr>
        <p:spPr>
          <a:xfrm>
            <a:off x="1433017" y="2350594"/>
            <a:ext cx="10332672" cy="4223982"/>
          </a:xfrm>
        </p:spPr>
        <p:txBody>
          <a:bodyPr>
            <a:noAutofit/>
          </a:bodyPr>
          <a:lstStyle/>
          <a:p>
            <a:r>
              <a:rPr lang="ar-EG" sz="2800" dirty="0"/>
              <a:t/>
            </a:r>
            <a:br>
              <a:rPr lang="ar-EG" sz="2800" dirty="0"/>
            </a:br>
            <a:endParaRPr lang="ar-EG" sz="2800" dirty="0" smtClean="0"/>
          </a:p>
          <a:p>
            <a:endParaRPr lang="ar-EG" sz="2800" dirty="0">
              <a:latin typeface="Arabic Typesetting" panose="03020402040406030203" pitchFamily="66" charset="-78"/>
              <a:cs typeface="Arabic Typesetting" panose="03020402040406030203" pitchFamily="66" charset="-78"/>
            </a:endParaRPr>
          </a:p>
          <a:p>
            <a:endParaRPr lang="ar-EG" sz="2800" dirty="0" smtClean="0">
              <a:latin typeface="Arabic Typesetting" panose="03020402040406030203" pitchFamily="66" charset="-78"/>
              <a:cs typeface="Arabic Typesetting" panose="03020402040406030203" pitchFamily="66" charset="-78"/>
            </a:endParaRPr>
          </a:p>
          <a:p>
            <a:endParaRPr lang="ar-EG" sz="2800" dirty="0">
              <a:latin typeface="Arabic Typesetting" panose="03020402040406030203" pitchFamily="66" charset="-78"/>
              <a:cs typeface="Arabic Typesetting" panose="03020402040406030203" pitchFamily="66" charset="-78"/>
            </a:endParaRPr>
          </a:p>
          <a:p>
            <a:r>
              <a:rPr lang="ar-EG" sz="2800" b="0" dirty="0" smtClean="0">
                <a:latin typeface="Arabic Typesetting" panose="03020402040406030203" pitchFamily="66" charset="-78"/>
              </a:rPr>
              <a:t>هناك العديد من المصممين الذين اتخذوا المدرسة التجريدىة مصدرا للتغذية البصرية</a:t>
            </a:r>
          </a:p>
          <a:p>
            <a:r>
              <a:rPr lang="ar-EG" sz="2800" b="0" dirty="0" smtClean="0">
                <a:latin typeface="Arabic Typesetting" panose="03020402040406030203" pitchFamily="66" charset="-78"/>
              </a:rPr>
              <a:t>واستلهام  تصميممات لمنتجات عصريه باستخدام هذا الاتجاه .</a:t>
            </a:r>
          </a:p>
          <a:p>
            <a:r>
              <a:rPr lang="ar-EG" sz="2800" b="0" dirty="0" smtClean="0">
                <a:latin typeface="Arabic Typesetting" panose="03020402040406030203" pitchFamily="66" charset="-78"/>
              </a:rPr>
              <a:t>ظهر هذا فى العديد من المجالات المختلفة مثل الحلى والعمارة والازياء والتصميم الداخلى والادوات المنزلية والاثاث  والاعلان .</a:t>
            </a:r>
          </a:p>
          <a:p>
            <a:endParaRPr lang="ar-EG" sz="2800" dirty="0">
              <a:latin typeface="Arabic Typesetting" panose="03020402040406030203" pitchFamily="66" charset="-78"/>
              <a:cs typeface="Arabic Typesetting" panose="03020402040406030203" pitchFamily="66" charset="-78"/>
            </a:endParaRPr>
          </a:p>
          <a:p>
            <a:endParaRPr lang="ar-EG" sz="2800" dirty="0" smtClean="0">
              <a:latin typeface="Arabic Typesetting" panose="03020402040406030203" pitchFamily="66" charset="-78"/>
              <a:cs typeface="Arabic Typesetting" panose="03020402040406030203" pitchFamily="66" charset="-78"/>
            </a:endParaRPr>
          </a:p>
          <a:p>
            <a:endParaRPr lang="ar-EG" sz="2800" dirty="0">
              <a:latin typeface="Arabic Typesetting" panose="03020402040406030203" pitchFamily="66" charset="-78"/>
              <a:cs typeface="Arabic Typesetting" panose="03020402040406030203" pitchFamily="66" charset="-78"/>
            </a:endParaRPr>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l="-47715" t="65604" r="51270" b="-3380"/>
          <a:stretch/>
        </p:blipFill>
        <p:spPr>
          <a:xfrm>
            <a:off x="-4632231" y="4462585"/>
            <a:ext cx="8317187" cy="2995448"/>
          </a:xfrm>
          <a:prstGeom prst="rect">
            <a:avLst/>
          </a:prstGeom>
          <a:effectLst>
            <a:glow rad="1905000">
              <a:schemeClr val="accent1">
                <a:alpha val="0"/>
              </a:schemeClr>
            </a:glow>
            <a:softEdge rad="596900"/>
          </a:effectLst>
        </p:spPr>
      </p:pic>
    </p:spTree>
    <p:extLst>
      <p:ext uri="{BB962C8B-B14F-4D97-AF65-F5344CB8AC3E}">
        <p14:creationId xmlns:p14="http://schemas.microsoft.com/office/powerpoint/2010/main" val="30148833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title"/>
          </p:nvPr>
        </p:nvSpPr>
        <p:spPr>
          <a:xfrm>
            <a:off x="1547740" y="936835"/>
            <a:ext cx="10515600" cy="946413"/>
          </a:xfrm>
          <a:prstGeom prst="rect">
            <a:avLst/>
          </a:prstGeom>
        </p:spPr>
        <p:txBody>
          <a:bodyPr wrap="square">
            <a:spAutoFit/>
          </a:bodyPr>
          <a:lstStyle/>
          <a:p>
            <a:r>
              <a:rPr lang="ar-EG" sz="60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rPr>
              <a:t>الحلى المستلهمة من المدرسة التجريدية</a:t>
            </a:r>
            <a:endParaRPr lang="ar-EG" sz="6000" b="1" u="sng" dirty="0">
              <a:solidFill>
                <a:srgbClr val="FF0000"/>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endParaRPr>
          </a:p>
        </p:txBody>
      </p:sp>
      <p:sp>
        <p:nvSpPr>
          <p:cNvPr id="5" name="Text Placeholder 4"/>
          <p:cNvSpPr>
            <a:spLocks noGrp="1"/>
          </p:cNvSpPr>
          <p:nvPr>
            <p:ph type="body" sz="quarter" idx="3"/>
          </p:nvPr>
        </p:nvSpPr>
        <p:spPr>
          <a:xfrm>
            <a:off x="1460313" y="2634018"/>
            <a:ext cx="10332672" cy="4223982"/>
          </a:xfrm>
        </p:spPr>
        <p:txBody>
          <a:bodyPr>
            <a:noAutofit/>
          </a:bodyPr>
          <a:lstStyle/>
          <a:p>
            <a:r>
              <a:rPr lang="ar-EG" sz="2800" dirty="0"/>
              <a:t/>
            </a:r>
            <a:br>
              <a:rPr lang="ar-EG" sz="2800" dirty="0"/>
            </a:br>
            <a:endParaRPr lang="ar-EG" sz="2800" dirty="0" smtClean="0"/>
          </a:p>
          <a:p>
            <a:endParaRPr lang="ar-EG" sz="2800" dirty="0">
              <a:latin typeface="Arabic Typesetting" panose="03020402040406030203" pitchFamily="66" charset="-78"/>
              <a:cs typeface="Arabic Typesetting" panose="03020402040406030203" pitchFamily="66" charset="-78"/>
            </a:endParaRPr>
          </a:p>
          <a:p>
            <a:endParaRPr lang="ar-EG" sz="2800" dirty="0" smtClean="0">
              <a:latin typeface="Arabic Typesetting" panose="03020402040406030203" pitchFamily="66" charset="-78"/>
              <a:cs typeface="Arabic Typesetting" panose="03020402040406030203" pitchFamily="66" charset="-78"/>
            </a:endParaRPr>
          </a:p>
          <a:p>
            <a:endParaRPr lang="ar-EG" sz="2800" dirty="0">
              <a:latin typeface="Arabic Typesetting" panose="03020402040406030203" pitchFamily="66" charset="-78"/>
              <a:cs typeface="Arabic Typesetting" panose="03020402040406030203" pitchFamily="66" charset="-78"/>
            </a:endParaRPr>
          </a:p>
        </p:txBody>
      </p:sp>
      <p:pic>
        <p:nvPicPr>
          <p:cNvPr id="9218" name="Picture 2" descr="C:\Users\m\Desktop\e5e229ef457c75cc8d1bd14dca9d46a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173" y="4301650"/>
            <a:ext cx="2482517" cy="2482517"/>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m\Desktop\1a8c828622375f78662368ba8ef1029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8890" y="3376375"/>
            <a:ext cx="3481625" cy="348162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m\Desktop\529b77c0c797648cbb6f6afb0c7c011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689" y="4301650"/>
            <a:ext cx="2910245" cy="2482517"/>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m\Desktop\fc8e714157421d31c077e1ff5edb7c4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62302" y="3036472"/>
            <a:ext cx="2806867" cy="377986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Users\m\Desktop\fd63680ad7f201bcab741b810e27d9d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1690" y="1687816"/>
            <a:ext cx="2997200" cy="2548175"/>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C:\Users\m\Desktop\12c920e11b4cecb74319a3c2305268c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9172" y="2369091"/>
            <a:ext cx="2482517"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489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705344" y="409729"/>
            <a:ext cx="3744429" cy="1477328"/>
          </a:xfrm>
          <a:prstGeom prst="rect">
            <a:avLst/>
          </a:prstGeom>
        </p:spPr>
        <p:txBody>
          <a:bodyPr wrap="square">
            <a:spAutoFit/>
          </a:bodyPr>
          <a:lstStyle/>
          <a:p>
            <a:r>
              <a:rPr lang="ar-EG" dirty="0"/>
              <a:t/>
            </a:r>
            <a:br>
              <a:rPr lang="ar-EG" dirty="0"/>
            </a:br>
            <a:r>
              <a:rPr lang="ar-EG" sz="72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مفهوم التجريد</a:t>
            </a:r>
            <a:endParaRPr lang="ar-EG" sz="7200" b="1" u="sng" dirty="0" smtClean="0">
              <a:solidFill>
                <a:srgbClr val="FF0000"/>
              </a:solidFill>
              <a:latin typeface="Arabic Typesetting" panose="03020402040406030203" pitchFamily="66" charset="-78"/>
              <a:cs typeface="Arabic Typesetting" panose="03020402040406030203" pitchFamily="66" charset="-78"/>
            </a:endParaRPr>
          </a:p>
        </p:txBody>
      </p:sp>
      <p:sp>
        <p:nvSpPr>
          <p:cNvPr id="4" name="Rectangle 3"/>
          <p:cNvSpPr/>
          <p:nvPr/>
        </p:nvSpPr>
        <p:spPr>
          <a:xfrm>
            <a:off x="1011390" y="1373370"/>
            <a:ext cx="10718799" cy="6247864"/>
          </a:xfrm>
          <a:prstGeom prst="rect">
            <a:avLst/>
          </a:prstGeom>
        </p:spPr>
        <p:txBody>
          <a:bodyPr wrap="square">
            <a:spAutoFit/>
          </a:bodyPr>
          <a:lstStyle/>
          <a:p>
            <a:r>
              <a:rPr lang="ar-EG" sz="1000" dirty="0"/>
              <a:t/>
            </a:r>
            <a:br>
              <a:rPr lang="ar-EG" sz="1000" dirty="0"/>
            </a:br>
            <a:endParaRPr lang="ar-EG" sz="1000" dirty="0" smtClean="0"/>
          </a:p>
          <a:p>
            <a:endParaRPr lang="ar-EG" sz="3200" dirty="0" smtClean="0"/>
          </a:p>
          <a:p>
            <a:r>
              <a:rPr lang="ar-EG" sz="4000" b="1" dirty="0" smtClean="0"/>
              <a:t>يعد </a:t>
            </a:r>
            <a:r>
              <a:rPr lang="ar-EG" sz="4000" b="1" dirty="0"/>
              <a:t>لفظ "تجريد" فى الفن التشكيلى المعاصر </a:t>
            </a:r>
            <a:r>
              <a:rPr lang="ar-EG" sz="4000" b="1" dirty="0" smtClean="0"/>
              <a:t>نوع </a:t>
            </a:r>
            <a:r>
              <a:rPr lang="ar-EG" sz="4000" b="1" dirty="0"/>
              <a:t>من </a:t>
            </a:r>
            <a:r>
              <a:rPr lang="ar-EG" sz="4000" b="1" dirty="0" smtClean="0"/>
              <a:t>الآستخلاص </a:t>
            </a:r>
            <a:r>
              <a:rPr lang="ar-EG" sz="4000" b="1" dirty="0"/>
              <a:t>للجوهر </a:t>
            </a:r>
            <a:r>
              <a:rPr lang="ar-EG" sz="4000" b="1" dirty="0" smtClean="0"/>
              <a:t>فى</a:t>
            </a:r>
            <a:r>
              <a:rPr lang="ar-EG" sz="4000" b="1" dirty="0"/>
              <a:t> </a:t>
            </a:r>
            <a:r>
              <a:rPr lang="ar-EG" sz="4000" b="1" dirty="0" smtClean="0"/>
              <a:t>الشكل </a:t>
            </a:r>
            <a:r>
              <a:rPr lang="ar-EG" sz="4000" b="1" dirty="0"/>
              <a:t>الطبيعى </a:t>
            </a:r>
            <a:r>
              <a:rPr lang="ar-EG" sz="4000" b="1" dirty="0" smtClean="0"/>
              <a:t>،واخراجه </a:t>
            </a:r>
            <a:r>
              <a:rPr lang="ar-EG" sz="4000" b="1" dirty="0"/>
              <a:t>فى شكل </a:t>
            </a:r>
            <a:r>
              <a:rPr lang="ar-EG" sz="4000" b="1" dirty="0" smtClean="0"/>
              <a:t>مستحدث </a:t>
            </a:r>
            <a:r>
              <a:rPr lang="ar-EG" sz="4000" b="1" dirty="0"/>
              <a:t>جديد </a:t>
            </a:r>
            <a:r>
              <a:rPr lang="ar-EG" sz="4000" b="1" dirty="0" smtClean="0"/>
              <a:t>،ولقد عرف التجريد</a:t>
            </a:r>
            <a:r>
              <a:rPr lang="ar-EG" sz="4000" b="1" dirty="0"/>
              <a:t> </a:t>
            </a:r>
            <a:r>
              <a:rPr lang="ar-EG" sz="4000" b="1" dirty="0" smtClean="0"/>
              <a:t>منذ </a:t>
            </a:r>
            <a:r>
              <a:rPr lang="ar-EG" sz="4000" b="1" dirty="0"/>
              <a:t>القدم </a:t>
            </a:r>
            <a:r>
              <a:rPr lang="ar-EG" sz="4000" b="1" dirty="0" smtClean="0"/>
              <a:t>،فقد </a:t>
            </a:r>
            <a:r>
              <a:rPr lang="ar-EG" sz="4000" b="1" dirty="0"/>
              <a:t>ظهر فى الفن </a:t>
            </a:r>
            <a:r>
              <a:rPr lang="ar-EG" sz="4000" b="1" dirty="0" smtClean="0"/>
              <a:t>المصرى </a:t>
            </a:r>
            <a:r>
              <a:rPr lang="ar-EG" sz="4000" b="1" dirty="0"/>
              <a:t>القديم </a:t>
            </a:r>
            <a:r>
              <a:rPr lang="ar-EG" sz="4000" b="1" dirty="0" smtClean="0"/>
              <a:t>كما كان يعد من سمات الفن الاسلامى </a:t>
            </a:r>
            <a:r>
              <a:rPr lang="ar-EG" sz="4000" b="1" dirty="0"/>
              <a:t>وفى الفن </a:t>
            </a:r>
            <a:r>
              <a:rPr lang="ar-EG" sz="4000" b="1" dirty="0" smtClean="0"/>
              <a:t>الحديث </a:t>
            </a:r>
            <a:r>
              <a:rPr lang="ar-EG" sz="4000" b="1" dirty="0"/>
              <a:t>تجلى فى أبرز </a:t>
            </a:r>
            <a:r>
              <a:rPr lang="ar-EG" sz="4000" b="1" dirty="0" smtClean="0"/>
              <a:t>صوره، فمنذ بداية القرن</a:t>
            </a:r>
            <a:r>
              <a:rPr lang="ar-EG" sz="4000" b="1" dirty="0"/>
              <a:t> </a:t>
            </a:r>
            <a:r>
              <a:rPr lang="ar-EG" sz="4000" b="1" dirty="0" smtClean="0"/>
              <a:t>العشرين وهو خطوه ثابته على طريق الفن التشكيلى .</a:t>
            </a:r>
            <a:r>
              <a:rPr lang="ar-EG" sz="4000" b="1" dirty="0"/>
              <a:t/>
            </a:r>
            <a:br>
              <a:rPr lang="ar-EG" sz="4000" b="1" dirty="0"/>
            </a:br>
            <a:r>
              <a:rPr lang="ar-EG" sz="3600" dirty="0"/>
              <a:t> </a:t>
            </a:r>
            <a:br>
              <a:rPr lang="ar-EG" sz="3600" dirty="0"/>
            </a:br>
            <a:endParaRPr lang="ar-EG" sz="3600" b="1" u="sng"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endParaRPr lang="ar-EG" sz="3600" b="1" u="sng" dirty="0" smtClean="0">
              <a:solidFill>
                <a:srgbClr val="FF0000"/>
              </a:solidFill>
              <a:latin typeface="Arabic Typesetting" panose="03020402040406030203" pitchFamily="66" charset="-78"/>
              <a:cs typeface="Arabic Typesetting" panose="03020402040406030203" pitchFamily="66" charset="-78"/>
            </a:endParaRP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l="-47715" t="65604" r="51270" b="-3380"/>
          <a:stretch/>
        </p:blipFill>
        <p:spPr>
          <a:xfrm>
            <a:off x="-4563992" y="4367048"/>
            <a:ext cx="8317187" cy="2995448"/>
          </a:xfrm>
          <a:prstGeom prst="rect">
            <a:avLst/>
          </a:prstGeom>
          <a:effectLst>
            <a:glow rad="1905000">
              <a:schemeClr val="accent1">
                <a:alpha val="0"/>
              </a:schemeClr>
            </a:glow>
            <a:softEdge rad="596900"/>
          </a:effectLst>
        </p:spPr>
      </p:pic>
    </p:spTree>
    <p:extLst>
      <p:ext uri="{BB962C8B-B14F-4D97-AF65-F5344CB8AC3E}">
        <p14:creationId xmlns:p14="http://schemas.microsoft.com/office/powerpoint/2010/main" val="23255389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title"/>
          </p:nvPr>
        </p:nvSpPr>
        <p:spPr>
          <a:xfrm>
            <a:off x="1562670" y="943981"/>
            <a:ext cx="10515600" cy="861005"/>
          </a:xfrm>
          <a:prstGeom prst="rect">
            <a:avLst/>
          </a:prstGeom>
        </p:spPr>
        <p:txBody>
          <a:bodyPr wrap="square">
            <a:spAutoFit/>
          </a:bodyPr>
          <a:lstStyle/>
          <a:p>
            <a:r>
              <a:rPr lang="ar-EG" sz="54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أدوات منزلىة مستلهمه من </a:t>
            </a:r>
            <a:r>
              <a:rPr lang="ar-EG" sz="5400" b="1" u="sng"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المدرسة التجريدية</a:t>
            </a:r>
            <a:endParaRPr lang="ar-EG" sz="54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13314" name="Picture 2" descr="C:\Users\m\Desktop\1d498900063af3e72ee13b3e2eda90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6783" y="2919342"/>
            <a:ext cx="3773606" cy="3773606"/>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m\Desktop\d52bd645dddf548a8ac630a686997f6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017" y="3411941"/>
            <a:ext cx="3038474" cy="303847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Users\m\Desktop\a2a321b85d662afcff179c22bb895dd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1460" y="2454038"/>
            <a:ext cx="4403962" cy="4403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6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title"/>
          </p:nvPr>
        </p:nvSpPr>
        <p:spPr>
          <a:xfrm>
            <a:off x="1562670" y="943981"/>
            <a:ext cx="10515600" cy="861005"/>
          </a:xfrm>
          <a:prstGeom prst="rect">
            <a:avLst/>
          </a:prstGeom>
        </p:spPr>
        <p:txBody>
          <a:bodyPr wrap="square">
            <a:spAutoFit/>
          </a:bodyPr>
          <a:lstStyle/>
          <a:p>
            <a:r>
              <a:rPr lang="ar-EG" sz="54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الاثاث المستلهمة </a:t>
            </a:r>
            <a:r>
              <a:rPr lang="ar-EG" sz="5400" b="1" u="sng"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من المدرسة التجريدية</a:t>
            </a:r>
            <a:endParaRPr lang="ar-EG" sz="54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11266" name="Picture 2" descr="C:\Users\m\Desktop\43fd0c73a0649bc2b27faee81990010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6215" y="2964439"/>
            <a:ext cx="3022055" cy="3893561"/>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m\Desktop\0d2cc51c79b48b2b63bd8737078b5a1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5580" y="3541028"/>
            <a:ext cx="2997200" cy="34671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m\Desktop\772a3ebef28d78cd099a5f2263beaec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4814" y="1306574"/>
            <a:ext cx="2221007" cy="2221007"/>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C:\Users\m\Desktop\c914333d8c72dc8f059155d5f78803d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96" y="4024152"/>
            <a:ext cx="3980882" cy="283384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Users\m\Desktop\17f7504aadfb52b3ad5a57d0af3a22a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721" y="1164188"/>
            <a:ext cx="2997200" cy="2641600"/>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C:\Users\m\Desktop\f117359bf4d51c156c6835f94b71769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3470" y="2417078"/>
            <a:ext cx="22479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2969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title"/>
          </p:nvPr>
        </p:nvSpPr>
        <p:spPr>
          <a:xfrm>
            <a:off x="1173616" y="1105404"/>
            <a:ext cx="10515600" cy="861005"/>
          </a:xfrm>
          <a:prstGeom prst="rect">
            <a:avLst/>
          </a:prstGeom>
        </p:spPr>
        <p:txBody>
          <a:bodyPr wrap="square">
            <a:spAutoFit/>
          </a:bodyPr>
          <a:lstStyle/>
          <a:p>
            <a:r>
              <a:rPr lang="ar-EG" sz="54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الازياء المستلهمة </a:t>
            </a:r>
            <a:r>
              <a:rPr lang="ar-EG" sz="5400" b="1" u="sng"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من المدرسة التجريدية</a:t>
            </a:r>
            <a:endParaRPr lang="ar-EG" sz="54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10242" name="Picture 2" descr="C:\Users\m\Desktop\تنزيل.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87723"/>
            <a:ext cx="3710129" cy="3710129"/>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m\Desktop\9245d2ce8a82b4122519bcd261a731d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8142" y="1837464"/>
            <a:ext cx="3475914" cy="486038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m\Desktop\83eda2b0c3f373d400bb78449af1522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2654" y="3335527"/>
            <a:ext cx="2247900" cy="336232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C:\Users\m\Desktop\a91c0c001cbc684a8c4c5c9eefea953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98641" y="2019869"/>
            <a:ext cx="2247900" cy="4677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8767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title"/>
          </p:nvPr>
        </p:nvSpPr>
        <p:spPr>
          <a:xfrm>
            <a:off x="1562670" y="943981"/>
            <a:ext cx="10515600" cy="861005"/>
          </a:xfrm>
          <a:prstGeom prst="rect">
            <a:avLst/>
          </a:prstGeom>
        </p:spPr>
        <p:txBody>
          <a:bodyPr wrap="square">
            <a:spAutoFit/>
          </a:bodyPr>
          <a:lstStyle/>
          <a:p>
            <a:r>
              <a:rPr lang="ar-EG" sz="54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التصميم الداخلى المستلهم من </a:t>
            </a:r>
            <a:r>
              <a:rPr lang="ar-EG" sz="5400" b="1" u="sng"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المدرسة التجريدية</a:t>
            </a:r>
            <a:endParaRPr lang="ar-EG" sz="54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12290" name="Picture 2" descr="C:\Users\m\Desktop\2da12e67d2cb3a5cc40cece359a695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0676" y="2358219"/>
            <a:ext cx="2984500" cy="444509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m\Desktop\9904b3f5c26d2347994239fa4d37396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5176" y="3005125"/>
            <a:ext cx="2984500" cy="3798190"/>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C:\Users\m\Desktop\173ccda846de6da91d10962aafeb28e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58219"/>
            <a:ext cx="2997200" cy="4445096"/>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C:\Users\m\Desktop\f7fc510aed2d982cb080ab05db9227b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7200" y="3187700"/>
            <a:ext cx="2984500" cy="367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6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title"/>
          </p:nvPr>
        </p:nvSpPr>
        <p:spPr>
          <a:xfrm>
            <a:off x="1562670" y="943981"/>
            <a:ext cx="10515600" cy="861005"/>
          </a:xfrm>
          <a:prstGeom prst="rect">
            <a:avLst/>
          </a:prstGeom>
        </p:spPr>
        <p:txBody>
          <a:bodyPr wrap="square">
            <a:spAutoFit/>
          </a:bodyPr>
          <a:lstStyle/>
          <a:p>
            <a:r>
              <a:rPr lang="ar-EG" sz="54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الاعلان المستلهم من </a:t>
            </a:r>
            <a:r>
              <a:rPr lang="ar-EG" sz="5400" b="1" u="sng"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المدرسة التجريدية</a:t>
            </a:r>
            <a:endParaRPr lang="ar-EG" sz="54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12296" name="Picture 8" descr="C:\Users\m\Desktop\a53b24aefc1f976eb58b1aa14fe2e36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0997" y="3963467"/>
            <a:ext cx="3357443" cy="2657380"/>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descr="C:\Users\m\Desktop\6267036eb515b9469e7f99b8647c6f8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4800" y="2874347"/>
            <a:ext cx="2997200" cy="3746500"/>
          </a:xfrm>
          <a:prstGeom prst="rect">
            <a:avLst/>
          </a:prstGeom>
          <a:noFill/>
          <a:extLst>
            <a:ext uri="{909E8E84-426E-40DD-AFC4-6F175D3DCCD1}">
              <a14:hiddenFill xmlns:a14="http://schemas.microsoft.com/office/drawing/2010/main">
                <a:solidFill>
                  <a:srgbClr val="FFFFFF"/>
                </a:solidFill>
              </a14:hiddenFill>
            </a:ext>
          </a:extLst>
        </p:spPr>
      </p:pic>
      <p:pic>
        <p:nvPicPr>
          <p:cNvPr id="12299" name="Picture 11" descr="C:\Users\m\Desktop\e82f41e98016059412ec9b05ae0347d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146207"/>
            <a:ext cx="3370997" cy="4670831"/>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C:\Users\m\Desktop\3b2298f28f2469dc201649e7d40a83a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3428" y="2333767"/>
            <a:ext cx="2689669" cy="4447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862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title"/>
          </p:nvPr>
        </p:nvSpPr>
        <p:spPr>
          <a:xfrm>
            <a:off x="8681749" y="199591"/>
            <a:ext cx="2661314" cy="861005"/>
          </a:xfrm>
          <a:prstGeom prst="rect">
            <a:avLst/>
          </a:prstGeom>
        </p:spPr>
        <p:txBody>
          <a:bodyPr wrap="square">
            <a:spAutoFit/>
          </a:bodyPr>
          <a:lstStyle/>
          <a:p>
            <a:r>
              <a:rPr lang="ar-EG" sz="54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المراجع </a:t>
            </a:r>
            <a:endParaRPr lang="ar-EG" sz="54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 name="Rectangle 1"/>
          <p:cNvSpPr/>
          <p:nvPr/>
        </p:nvSpPr>
        <p:spPr>
          <a:xfrm>
            <a:off x="491320" y="1896240"/>
            <a:ext cx="11550555" cy="5262979"/>
          </a:xfrm>
          <a:prstGeom prst="rect">
            <a:avLst/>
          </a:prstGeom>
        </p:spPr>
        <p:txBody>
          <a:bodyPr wrap="square">
            <a:spAutoFit/>
          </a:bodyPr>
          <a:lstStyle/>
          <a:p>
            <a:pPr marL="342900" indent="-342900">
              <a:buFontTx/>
              <a:buChar char="-"/>
            </a:pPr>
            <a:r>
              <a:rPr lang="ar-EG" sz="1400" b="1" dirty="0"/>
              <a:t>معروف، إيمان خزعل عباس ,تطبيقات المثالية الإفلاطونية في الرسم الأوروبي الحديث : المدرسة التجريدية, جامعة بابل - مركز بابل للدراسات الحضارية والتاريخية.</a:t>
            </a:r>
          </a:p>
          <a:p>
            <a:pPr marL="342900" indent="-342900">
              <a:buFontTx/>
              <a:buChar char="-"/>
            </a:pPr>
            <a:r>
              <a:rPr lang="ar-EG" sz="1400" b="1" dirty="0"/>
              <a:t>إسماعٌل ،نعمت : فنون الغرب فً العصور الحدٌثة ،دار المعارف ،القاهرة ، ط1943،2.</a:t>
            </a:r>
          </a:p>
          <a:p>
            <a:pPr marL="342900" indent="-342900">
              <a:buFontTx/>
              <a:buChar char="-"/>
            </a:pPr>
            <a:r>
              <a:rPr lang="ar-EG" sz="1400" b="1" dirty="0"/>
              <a:t>باونٌس:الفن ألاوربًى الحدٌيث ،ت:فخري خلٌيل، مراجعة:جبرا إبراهٌم جبرا، دار المأ مون للطباعة والنشر ، بغداد ، 1991.</a:t>
            </a:r>
          </a:p>
          <a:p>
            <a:pPr marL="342900" indent="-342900">
              <a:buFontTx/>
              <a:buChar char="-"/>
            </a:pPr>
            <a:r>
              <a:rPr lang="ar-EG" sz="1400" b="1" dirty="0">
                <a:solidFill>
                  <a:srgbClr val="000000"/>
                </a:solidFill>
                <a:latin typeface="Tahoma"/>
              </a:rPr>
              <a:t>الأحول، جمال السيد علي</a:t>
            </a:r>
            <a:r>
              <a:rPr lang="ar-EG" sz="1400" b="1" dirty="0"/>
              <a:t> ،</a:t>
            </a:r>
            <a:r>
              <a:rPr lang="ar-EG" sz="1400" b="1" dirty="0">
                <a:solidFill>
                  <a:srgbClr val="000000"/>
                </a:solidFill>
                <a:latin typeface="Tahoma"/>
              </a:rPr>
              <a:t>استفادة من مقومات بناء الشكل في التجريدية التعبيرية لإثراء القيم الجمالية في تصميم الحلي.</a:t>
            </a:r>
            <a:endParaRPr lang="ar-EG" sz="1400" b="1" dirty="0"/>
          </a:p>
          <a:p>
            <a:pPr marL="342900" indent="-342900">
              <a:buFontTx/>
              <a:buChar char="-"/>
            </a:pPr>
            <a:r>
              <a:rPr lang="en-US" sz="1400" b="1" dirty="0">
                <a:hlinkClick r:id="rId3"/>
              </a:rPr>
              <a:t>https://www.marefa.org/%D8%A7%D9%84%D9%85%D8%AF%D8%B1%D8%B3%D8%A9_%D8%A7%D9%84%D8%AA%D8%AC%D8%B1%D9%8A%D8%AF%D9%8A%D8%A9</a:t>
            </a:r>
            <a:endParaRPr lang="en-US" sz="1400" b="1" dirty="0"/>
          </a:p>
          <a:p>
            <a:r>
              <a:rPr lang="ar-EG" sz="2800" dirty="0" smtClean="0"/>
              <a:t>أهم الملاحظات :-</a:t>
            </a:r>
          </a:p>
          <a:p>
            <a:r>
              <a:rPr lang="ar-EG" sz="2800" dirty="0" smtClean="0"/>
              <a:t>1- يتم تنسيق الشرائح مثل الثلاث شرائح الاولى .</a:t>
            </a:r>
          </a:p>
          <a:p>
            <a:r>
              <a:rPr lang="ar-EG" sz="2800" dirty="0" smtClean="0"/>
              <a:t>2- المطلوب من البحث ليست اللوحات والأشياء خارج التصميم ، ولكن احنا الى يهمنا هو تطور التصميم ، فنركز عليه .</a:t>
            </a:r>
          </a:p>
          <a:p>
            <a:r>
              <a:rPr lang="ar-EG" sz="2800" dirty="0" smtClean="0"/>
              <a:t>3- صور المنتجات هى الاصل فى الموضوع . فلا توضع وخلاص ، انما يوضع تحتها شرح للموضوع ، وياريت تحليل ولو سطر واحد . وهو ده الهدف .</a:t>
            </a:r>
          </a:p>
          <a:p>
            <a:r>
              <a:rPr lang="ar-EG" sz="2800" dirty="0" smtClean="0"/>
              <a:t>4- ياريت لو فى اخر البور نضع أهم السمات أو الخلاصة من تأثير المدرسة على تصميم المنتجات ولو فى نقاط . ده حيبقى كويس ليكم فى الامتحانات .</a:t>
            </a:r>
          </a:p>
          <a:p>
            <a:endParaRPr lang="en-US" sz="2800" dirty="0"/>
          </a:p>
        </p:txBody>
      </p:sp>
    </p:spTree>
    <p:extLst>
      <p:ext uri="{BB962C8B-B14F-4D97-AF65-F5344CB8AC3E}">
        <p14:creationId xmlns:p14="http://schemas.microsoft.com/office/powerpoint/2010/main" val="38848397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68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90286" y="2780160"/>
            <a:ext cx="11219542" cy="646331"/>
          </a:xfrm>
          <a:prstGeom prst="rect">
            <a:avLst/>
          </a:prstGeom>
        </p:spPr>
        <p:txBody>
          <a:bodyPr wrap="square">
            <a:spAutoFit/>
          </a:bodyPr>
          <a:lstStyle/>
          <a:p>
            <a:pPr rtl="0"/>
            <a:r>
              <a:rPr lang="ar-EG" sz="3600" dirty="0" smtClean="0"/>
              <a:t> </a:t>
            </a:r>
            <a:endParaRPr lang="ar-EG" sz="36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3" name="Rectangle 2"/>
          <p:cNvSpPr/>
          <p:nvPr/>
        </p:nvSpPr>
        <p:spPr>
          <a:xfrm>
            <a:off x="290286" y="1148944"/>
            <a:ext cx="11611427" cy="5478423"/>
          </a:xfrm>
          <a:prstGeom prst="rect">
            <a:avLst/>
          </a:prstGeom>
        </p:spPr>
        <p:txBody>
          <a:bodyPr wrap="square">
            <a:spAutoFit/>
          </a:bodyPr>
          <a:lstStyle/>
          <a:p>
            <a:r>
              <a:rPr lang="ar-EG" sz="6600" b="1" u="sng"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المدرسة </a:t>
            </a:r>
            <a:r>
              <a:rPr lang="ar-EG" sz="66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التجريديه </a:t>
            </a:r>
            <a:endParaRPr lang="ar-EG" sz="2800" dirty="0" smtClean="0"/>
          </a:p>
          <a:p>
            <a:endParaRPr lang="ar-EG" sz="2800" dirty="0" smtClean="0"/>
          </a:p>
          <a:p>
            <a:r>
              <a:rPr lang="ar-EG" sz="3200" b="1" dirty="0" smtClean="0"/>
              <a:t>الفن </a:t>
            </a:r>
            <a:r>
              <a:rPr lang="ar-EG" sz="3200" b="1" dirty="0"/>
              <a:t>التجريدي نوع من أنواع فن القرن العشرين ينبذ الموضوع المحدد المعالم. يسمى الفن التجريدي أحيانًا فن اللاهدف.</a:t>
            </a:r>
          </a:p>
          <a:p>
            <a:r>
              <a:rPr lang="ar-EG" sz="3200" b="1" dirty="0"/>
              <a:t>تمرد الفن التجريدي على تقاليد تاريخية عريقة في الثقافة الغربية كانت تعدُّ الفن نوعًا من الإيضاح الراقي. وكانت الأعمال الفنية تنال الإعجاب بسبب الاهتمام الذي توليه للقصة أو الموضوع الذي مثلته اللوحة. أخذت هذه الفكرة في التغيُّر في بداية القرن العشرين الميلادي. كان الفنانون وقتئذ قد سمحوا لأدوات صناعة الصورة ـ الفرشاة واللون والأشكال ـ بأن تعتِّم أو تشوِّه الموضوع مادة الرسم. فقد اكتشف الفنانون أن المواصفات الرسمية للرسم ممتعة بحد ذاتها</a:t>
            </a:r>
            <a:r>
              <a:rPr lang="ar-EG" sz="3200" b="1" dirty="0" smtClean="0"/>
              <a:t>.</a:t>
            </a:r>
            <a:endParaRPr lang="ar-EG" sz="3200" b="1" dirty="0"/>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l="-47715" t="65604" r="51270" b="-3380"/>
          <a:stretch/>
        </p:blipFill>
        <p:spPr>
          <a:xfrm>
            <a:off x="-4591288" y="4515720"/>
            <a:ext cx="8317187" cy="2995448"/>
          </a:xfrm>
          <a:prstGeom prst="rect">
            <a:avLst/>
          </a:prstGeom>
          <a:effectLst>
            <a:glow rad="1905000">
              <a:schemeClr val="accent1">
                <a:alpha val="0"/>
              </a:schemeClr>
            </a:glow>
            <a:softEdge rad="596900"/>
          </a:effectLst>
        </p:spPr>
      </p:pic>
    </p:spTree>
    <p:extLst>
      <p:ext uri="{BB962C8B-B14F-4D97-AF65-F5344CB8AC3E}">
        <p14:creationId xmlns:p14="http://schemas.microsoft.com/office/powerpoint/2010/main" val="482344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1"/>
          <p:cNvSpPr>
            <a:spLocks noChangeArrowheads="1"/>
          </p:cNvSpPr>
          <p:nvPr/>
        </p:nvSpPr>
        <p:spPr bwMode="auto">
          <a:xfrm>
            <a:off x="461648" y="412045"/>
            <a:ext cx="11451769" cy="6889718"/>
          </a:xfrm>
          <a:prstGeom prst="rect">
            <a:avLst/>
          </a:prstGeom>
          <a:noFill/>
          <a:ln>
            <a:noFill/>
          </a:ln>
          <a:effectLst/>
        </p:spPr>
        <p:txBody>
          <a:bodyPr vert="horz" wrap="square" lIns="0" tIns="-17457" rIns="0" bIns="-17457" numCol="1" anchor="ctr" anchorCtr="0" compatLnSpc="1">
            <a:prstTxWarp prst="textNoShape">
              <a:avLst/>
            </a:prstTxWarp>
            <a:spAutoFit/>
          </a:bodyPr>
          <a:lstStyle/>
          <a:p>
            <a:r>
              <a:rPr lang="ar-EG" sz="6600" b="1" u="sng"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تاريخ المدرسة التجريدية </a:t>
            </a:r>
            <a:endParaRPr lang="ar-EG" sz="66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endParaRPr lang="ar-EG" sz="2800" b="1" dirty="0" smtClean="0"/>
          </a:p>
          <a:p>
            <a:r>
              <a:rPr lang="ar-EG" sz="2800" b="1" dirty="0" smtClean="0"/>
              <a:t>- </a:t>
            </a:r>
            <a:r>
              <a:rPr lang="ar-EG" sz="3200" b="1" dirty="0" smtClean="0"/>
              <a:t>ظهرت </a:t>
            </a:r>
            <a:r>
              <a:rPr lang="ar-EG" sz="3200" b="1" dirty="0"/>
              <a:t>أول مرة في أعمال الفنانين البنائيين في روسيا نحو عام </a:t>
            </a:r>
            <a:r>
              <a:rPr lang="ar-EG" sz="3200" b="1" dirty="0">
                <a:hlinkClick r:id="rId3" tooltip="1915"/>
              </a:rPr>
              <a:t>1915م</a:t>
            </a:r>
            <a:r>
              <a:rPr lang="ar-EG" sz="3200" b="1" dirty="0"/>
              <a:t>. اهتم فنهم أساسًا بالجوهر والأشكال والألوان والأنماط. ورفضت رسوماتهم أسلوب الحكاية التجارب العاطفية. فقد أصروا على الأشكال الهندسية المسطحة والألوان غير المعدلة والمسعى المجهول نحو فنهم. تشمل قائمة الفنانيين البنائيين الرواد </a:t>
            </a:r>
            <a:r>
              <a:rPr lang="ar-EG" sz="3200" b="1" dirty="0">
                <a:hlinkClick r:id="rId4" tooltip="أليسيتسكي (الصفحة غير موجودة)"/>
              </a:rPr>
              <a:t>أليسيتسكي</a:t>
            </a:r>
            <a:r>
              <a:rPr lang="ar-EG" sz="3200" b="1" dirty="0"/>
              <a:t>، </a:t>
            </a:r>
            <a:r>
              <a:rPr lang="ar-EG" sz="3200" b="1" dirty="0">
                <a:hlinkClick r:id="rId5" tooltip="ألكسندر رودشينكو (الصفحة غير موجودة)"/>
              </a:rPr>
              <a:t>وألكسندر رودشينكو</a:t>
            </a:r>
            <a:r>
              <a:rPr lang="ar-EG" sz="3200" b="1" dirty="0"/>
              <a:t>.</a:t>
            </a:r>
          </a:p>
          <a:p>
            <a:r>
              <a:rPr lang="ar-EG" sz="3200" b="1" dirty="0"/>
              <a:t>-استُعْمِل المصطلح في نهاية </a:t>
            </a:r>
            <a:r>
              <a:rPr lang="ar-EG" sz="3200" b="1" dirty="0">
                <a:hlinkClick r:id="rId6" tooltip="الحرب العالمية الثانية"/>
              </a:rPr>
              <a:t>الحرب العالمية الثانية</a:t>
            </a:r>
            <a:r>
              <a:rPr lang="ar-EG" sz="3200" b="1" dirty="0"/>
              <a:t> عام </a:t>
            </a:r>
            <a:r>
              <a:rPr lang="ar-EG" sz="3200" b="1" dirty="0">
                <a:hlinkClick r:id="rId7" tooltip="1945"/>
              </a:rPr>
              <a:t>1945م</a:t>
            </a:r>
            <a:r>
              <a:rPr lang="ar-EG" sz="3200" b="1" dirty="0"/>
              <a:t> بصورة أولية مرادفًا لمعنى الفن الخالي تمامًا من المادة أو الموضوع .نال التجريد الكامل شهرة واسعة عبر أعمال التعبيريِّين التجريديين، أو مدرسة نيويورك على يد فنانين مثل </a:t>
            </a:r>
            <a:r>
              <a:rPr lang="ar-EG" sz="3200" b="1" dirty="0">
                <a:hlinkClick r:id="rId8"/>
              </a:rPr>
              <a:t>جاكسون بولوك</a:t>
            </a:r>
            <a:r>
              <a:rPr lang="ar-EG" sz="3200" b="1" dirty="0"/>
              <a:t>، </a:t>
            </a:r>
            <a:r>
              <a:rPr lang="ar-EG" sz="3200" b="1" dirty="0">
                <a:hlinkClick r:id="rId9" tooltip="ويلام دي كونينج"/>
              </a:rPr>
              <a:t>وويلام دي كونينج</a:t>
            </a:r>
            <a:r>
              <a:rPr lang="ar-EG" sz="3200" b="1" dirty="0" smtClean="0"/>
              <a:t>،</a:t>
            </a:r>
          </a:p>
          <a:p>
            <a:r>
              <a:rPr lang="ar-EG" sz="3200" b="1" dirty="0"/>
              <a:t> </a:t>
            </a:r>
            <a:r>
              <a:rPr lang="ar-EG" sz="3200" b="1" dirty="0">
                <a:hlinkClick r:id="rId10" tooltip="أرشيل جوركي (الصفحة غير موجودة)"/>
              </a:rPr>
              <a:t>وأرشيل جوركي</a:t>
            </a:r>
            <a:r>
              <a:rPr lang="ar-EG" sz="3200" b="1" dirty="0"/>
              <a:t>، </a:t>
            </a:r>
            <a:r>
              <a:rPr lang="ar-EG" sz="3200" b="1" dirty="0">
                <a:hlinkClick r:id="rId11" tooltip="فرانز كلاين (الصفحة غير موجودة)"/>
              </a:rPr>
              <a:t>وفرانز كلاين</a:t>
            </a:r>
            <a:r>
              <a:rPr lang="ar-EG" sz="3200" b="1" dirty="0"/>
              <a:t> </a:t>
            </a:r>
            <a:r>
              <a:rPr lang="ar-EG" sz="3200" b="1" dirty="0">
                <a:hlinkClick r:id="rId12" tooltip="روبرت مذرول (الصفحة غير موجودة)"/>
              </a:rPr>
              <a:t>وروبرت مذرول</a:t>
            </a:r>
            <a:r>
              <a:rPr lang="ar-EG" sz="3200" b="1" dirty="0" smtClean="0"/>
              <a:t>.</a:t>
            </a:r>
            <a:endParaRPr lang="ar-EG" sz="3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EG" altLang="ar-EG" sz="3600" b="1" i="0" u="none" strike="noStrike" cap="none" normalizeH="0" baseline="0" dirty="0" smtClean="0">
              <a:ln>
                <a:noFill/>
              </a:ln>
              <a:solidFill>
                <a:schemeClr val="tx1"/>
              </a:solidFill>
              <a:effectLst/>
              <a:latin typeface="Arabic Typesetting" panose="03020402040406030203" pitchFamily="66" charset="-78"/>
              <a:cs typeface="Arabic Typesetting" panose="03020402040406030203" pitchFamily="66" charset="-78"/>
            </a:endParaRPr>
          </a:p>
        </p:txBody>
      </p:sp>
      <p:pic>
        <p:nvPicPr>
          <p:cNvPr id="4" name="Picture 3"/>
          <p:cNvPicPr>
            <a:picLocks noChangeAspect="1"/>
          </p:cNvPicPr>
          <p:nvPr/>
        </p:nvPicPr>
        <p:blipFill rotWithShape="1">
          <a:blip r:embed="rId13">
            <a:extLst>
              <a:ext uri="{BEBA8EAE-BF5A-486C-A8C5-ECC9F3942E4B}">
                <a14:imgProps xmlns:a14="http://schemas.microsoft.com/office/drawing/2010/main">
                  <a14:imgLayer r:embed="rId14">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l="-47715" t="65604" r="51270" b="-3380"/>
          <a:stretch/>
        </p:blipFill>
        <p:spPr>
          <a:xfrm>
            <a:off x="-4632231" y="4462585"/>
            <a:ext cx="8317187" cy="2995448"/>
          </a:xfrm>
          <a:prstGeom prst="rect">
            <a:avLst/>
          </a:prstGeom>
          <a:effectLst>
            <a:glow rad="1905000">
              <a:schemeClr val="accent1">
                <a:alpha val="0"/>
              </a:schemeClr>
            </a:glow>
            <a:softEdge rad="596900"/>
          </a:effectLst>
        </p:spPr>
      </p:pic>
    </p:spTree>
    <p:extLst>
      <p:ext uri="{BB962C8B-B14F-4D97-AF65-F5344CB8AC3E}">
        <p14:creationId xmlns:p14="http://schemas.microsoft.com/office/powerpoint/2010/main" val="1982536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919415" y="1452457"/>
            <a:ext cx="5097327" cy="4801314"/>
          </a:xfrm>
          <a:prstGeom prst="rect">
            <a:avLst/>
          </a:prstGeom>
        </p:spPr>
        <p:txBody>
          <a:bodyPr wrap="square">
            <a:spAutoFit/>
          </a:bodyPr>
          <a:lstStyle/>
          <a:p>
            <a:r>
              <a:rPr lang="ar-EG" sz="6600" b="1" u="sng"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مؤسسو الفن </a:t>
            </a:r>
            <a:r>
              <a:rPr lang="ar-EG" sz="66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التجريدي</a:t>
            </a:r>
            <a:endParaRPr lang="ar-EG" sz="4000" dirty="0" smtClean="0"/>
          </a:p>
          <a:p>
            <a:endParaRPr lang="ar-EG" sz="1600" dirty="0" smtClean="0">
              <a:solidFill>
                <a:srgbClr val="0070C0"/>
              </a:solidFill>
            </a:endParaRPr>
          </a:p>
          <a:p>
            <a:endParaRPr lang="ar-EG" sz="1600" dirty="0">
              <a:solidFill>
                <a:srgbClr val="0070C0"/>
              </a:solidFill>
            </a:endParaRPr>
          </a:p>
          <a:p>
            <a:r>
              <a:rPr lang="ar-EG" sz="2800" dirty="0" smtClean="0">
                <a:solidFill>
                  <a:srgbClr val="0070C0"/>
                </a:solidFill>
              </a:rPr>
              <a:t>فاسيلي </a:t>
            </a:r>
            <a:r>
              <a:rPr lang="ar-EG" sz="2800" dirty="0">
                <a:solidFill>
                  <a:srgbClr val="0070C0"/>
                </a:solidFill>
              </a:rPr>
              <a:t>كاندينسكي (1866-1944)م</a:t>
            </a:r>
            <a:r>
              <a:rPr lang="ar-EG" sz="2800" dirty="0"/>
              <a:t>: يُعتبر من أهمّ مؤسسي الفن التجريدي في حركة الفنّ التّشكيليّ الحديث، إذ قام بالعديد من الاشتغلات الفنيّة التي تُعنى بالتّعامل مع الألوان، والخطوط، والمساحات، بالإضافة إلى إيصال الأشكال إلى صورتها </a:t>
            </a:r>
            <a:r>
              <a:rPr lang="ar-EG" sz="2800" dirty="0" smtClean="0"/>
              <a:t>المُجرّدة.</a:t>
            </a:r>
            <a:r>
              <a:rPr lang="ar-EG" sz="2800" dirty="0"/>
              <a:t/>
            </a:r>
            <a:br>
              <a:rPr lang="ar-EG" sz="2800" dirty="0"/>
            </a:br>
            <a:endParaRPr lang="ar-EG" sz="4000" b="1" dirty="0">
              <a:solidFill>
                <a:srgbClr val="FF66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3074" name="Picture 2" descr="C:\Users\m\Desktop\imageث.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4587"/>
            <a:ext cx="7222722" cy="417621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344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946712" y="1362170"/>
            <a:ext cx="5023241" cy="4739759"/>
          </a:xfrm>
          <a:prstGeom prst="rect">
            <a:avLst/>
          </a:prstGeom>
        </p:spPr>
        <p:txBody>
          <a:bodyPr wrap="square">
            <a:spAutoFit/>
          </a:bodyPr>
          <a:lstStyle/>
          <a:p>
            <a:r>
              <a:rPr lang="ar-EG" sz="6600" b="1" u="sng"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مؤسسو الفن </a:t>
            </a:r>
            <a:r>
              <a:rPr lang="ar-EG" sz="66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التجريدي</a:t>
            </a:r>
          </a:p>
          <a:p>
            <a:endParaRPr lang="ar-EG" sz="4000" dirty="0" smtClean="0"/>
          </a:p>
          <a:p>
            <a:r>
              <a:rPr lang="ar-EG" sz="2800" dirty="0">
                <a:solidFill>
                  <a:srgbClr val="0070C0"/>
                </a:solidFill>
              </a:rPr>
              <a:t>بيت موندريان (1872-1944)م: </a:t>
            </a:r>
            <a:r>
              <a:rPr lang="ar-EG" sz="2800" dirty="0"/>
              <a:t>من أشهر مُؤسّسي الفن التجريدي الهندسي في حركة الفن التشكيلي الحديث، ويُعدّ أول من اكتشف خصائص الشكل واللون الطبيعي، مع اعتباره أنّ حقيقة العمل الفنيّ تبقى دائماً وإن تحوّلت الأشكال فيها.</a:t>
            </a:r>
            <a:r>
              <a:rPr lang="ar-EG" sz="4000" dirty="0"/>
              <a:t/>
            </a:r>
            <a:br>
              <a:rPr lang="ar-EG" sz="4000" dirty="0"/>
            </a:br>
            <a:endParaRPr lang="ar-EG" sz="2800" b="1" dirty="0">
              <a:solidFill>
                <a:srgbClr val="FF66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2050" name="Picture 2" descr="C:\Users\m\Desktop\14963274806922797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77" y="2267465"/>
            <a:ext cx="7260609" cy="44577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344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41946" y="1457397"/>
            <a:ext cx="10804912" cy="5693866"/>
          </a:xfrm>
          <a:prstGeom prst="rect">
            <a:avLst/>
          </a:prstGeom>
        </p:spPr>
        <p:txBody>
          <a:bodyPr wrap="square">
            <a:spAutoFit/>
          </a:bodyPr>
          <a:lstStyle/>
          <a:p>
            <a:r>
              <a:rPr lang="ar-EG" sz="60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أشهر فناني الفن التجريدي ولوحاتهم</a:t>
            </a:r>
            <a:r>
              <a:rPr lang="ar-EG" sz="4000" dirty="0" smtClean="0"/>
              <a:t/>
            </a:r>
            <a:br>
              <a:rPr lang="ar-EG" sz="4000" dirty="0" smtClean="0"/>
            </a:br>
            <a:r>
              <a:rPr lang="ar-EG" sz="2800" dirty="0" smtClean="0"/>
              <a:t/>
            </a:r>
            <a:br>
              <a:rPr lang="ar-EG" sz="2800" dirty="0" smtClean="0"/>
            </a:br>
            <a:r>
              <a:rPr lang="ar-EG" sz="2800" dirty="0" smtClean="0">
                <a:solidFill>
                  <a:srgbClr val="0070C0"/>
                </a:solidFill>
              </a:rPr>
              <a:t>أمبرتو بوتشيني</a:t>
            </a:r>
            <a:r>
              <a:rPr lang="ar-EG" sz="2800" dirty="0" smtClean="0"/>
              <a:t>: </a:t>
            </a:r>
            <a:r>
              <a:rPr lang="ar-EG" sz="2800" dirty="0"/>
              <a:t>من أشهر الرّسامين الإيطاليّين وله العديد من اللوحات التي تعكس ديناميكية الحياة الحديثة، بالإضافة </a:t>
            </a:r>
            <a:r>
              <a:rPr lang="ar-EG" sz="2800" dirty="0" smtClean="0"/>
              <a:t>إلى أعماله المنحوتة</a:t>
            </a:r>
            <a:r>
              <a:rPr lang="ar-EG" sz="4000" dirty="0" smtClean="0"/>
              <a:t> و</a:t>
            </a:r>
            <a:r>
              <a:rPr lang="ar-EG" sz="2800" dirty="0" smtClean="0"/>
              <a:t>من أشهرلوحاته لوحة بعنوان “</a:t>
            </a:r>
            <a:r>
              <a:rPr lang="en-US" sz="2800" dirty="0" smtClean="0"/>
              <a:t>”</a:t>
            </a:r>
            <a:r>
              <a:rPr lang="en-US" sz="2400" dirty="0" smtClean="0"/>
              <a:t>The City Rises</a:t>
            </a:r>
            <a:r>
              <a:rPr lang="en-US" sz="4000" dirty="0" smtClean="0"/>
              <a:t/>
            </a:r>
            <a:br>
              <a:rPr lang="en-US" sz="4000" dirty="0" smtClean="0"/>
            </a:br>
            <a:r>
              <a:rPr lang="ar-EG" sz="2800" dirty="0" smtClean="0">
                <a:solidFill>
                  <a:srgbClr val="0070C0"/>
                </a:solidFill>
              </a:rPr>
              <a:t>كارلو كارا</a:t>
            </a:r>
            <a:r>
              <a:rPr lang="ar-EG" sz="2800" dirty="0" smtClean="0"/>
              <a:t>: من أهم الرسامين الإيطاليّين الذي ذاع صيتهم في أوائل القرن العشرين، والذين عُنوا بالفنّ التّجريديّ ومن لوحاته التي لاقت أثراً لدى أصحاب الفن التجريدي، لوحة “</a:t>
            </a:r>
            <a:r>
              <a:rPr lang="en-US" sz="2800" dirty="0" smtClean="0"/>
              <a:t>”Painting of Sounds, Noises and Smells</a:t>
            </a:r>
            <a:br>
              <a:rPr lang="en-US" sz="2800" dirty="0" smtClean="0"/>
            </a:br>
            <a:r>
              <a:rPr lang="ar-EG" sz="2800" dirty="0" smtClean="0">
                <a:solidFill>
                  <a:srgbClr val="0070C0"/>
                </a:solidFill>
              </a:rPr>
              <a:t>جاكسون</a:t>
            </a:r>
            <a:r>
              <a:rPr lang="ar-EG" sz="4000" dirty="0" smtClean="0">
                <a:solidFill>
                  <a:srgbClr val="0070C0"/>
                </a:solidFill>
              </a:rPr>
              <a:t> </a:t>
            </a:r>
            <a:r>
              <a:rPr lang="ar-EG" sz="2800" dirty="0">
                <a:solidFill>
                  <a:srgbClr val="0070C0"/>
                </a:solidFill>
              </a:rPr>
              <a:t>بولوك</a:t>
            </a:r>
            <a:r>
              <a:rPr lang="ar-EG" sz="2800" dirty="0"/>
              <a:t>: من الرّسامين أصحاب التأثير الكبير في الفن الحديث، </a:t>
            </a:r>
          </a:p>
          <a:p>
            <a:r>
              <a:rPr lang="ar-EG" sz="2800" dirty="0"/>
              <a:t>ويُعدّ رمزاً للمثاليّة في الفن التجريدي. لوحة “</a:t>
            </a:r>
            <a:r>
              <a:rPr lang="en-US" sz="2800" dirty="0"/>
              <a:t>”There Were Seven in </a:t>
            </a:r>
            <a:r>
              <a:rPr lang="en-US" sz="2800" dirty="0" err="1"/>
              <a:t>Eigh</a:t>
            </a:r>
            <a:r>
              <a:rPr lang="en-US" sz="2800" dirty="0"/>
              <a:t/>
            </a:r>
            <a:br>
              <a:rPr lang="en-US" sz="2800" dirty="0"/>
            </a:br>
            <a:r>
              <a:rPr lang="en-US" sz="2800" dirty="0"/>
              <a:t/>
            </a:r>
            <a:br>
              <a:rPr lang="en-US" sz="2800" dirty="0"/>
            </a:br>
            <a:endParaRPr lang="ar-EG" sz="2800" dirty="0"/>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l="-47715" t="65604" r="51270" b="-3380"/>
          <a:stretch/>
        </p:blipFill>
        <p:spPr>
          <a:xfrm>
            <a:off x="-4632231" y="4462585"/>
            <a:ext cx="8317187" cy="2995448"/>
          </a:xfrm>
          <a:prstGeom prst="rect">
            <a:avLst/>
          </a:prstGeom>
          <a:effectLst>
            <a:glow rad="1905000">
              <a:schemeClr val="accent1">
                <a:alpha val="0"/>
              </a:schemeClr>
            </a:glow>
            <a:softEdge rad="596900"/>
          </a:effectLst>
        </p:spPr>
      </p:pic>
    </p:spTree>
    <p:extLst>
      <p:ext uri="{BB962C8B-B14F-4D97-AF65-F5344CB8AC3E}">
        <p14:creationId xmlns:p14="http://schemas.microsoft.com/office/powerpoint/2010/main" val="482344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title"/>
          </p:nvPr>
        </p:nvSpPr>
        <p:spPr>
          <a:xfrm>
            <a:off x="1676400" y="1864886"/>
            <a:ext cx="10515600" cy="946413"/>
          </a:xfrm>
          <a:prstGeom prst="rect">
            <a:avLst/>
          </a:prstGeom>
        </p:spPr>
        <p:txBody>
          <a:bodyPr wrap="square">
            <a:spAutoFit/>
          </a:bodyPr>
          <a:lstStyle/>
          <a:p>
            <a:r>
              <a:rPr lang="ar-EG" sz="6000" b="1" u="sng" dirty="0">
                <a:solidFill>
                  <a:srgbClr val="FF0000"/>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rPr>
              <a:t>المذاهب والاتجاهات المتعددة في المدرسة التجريدية</a:t>
            </a:r>
          </a:p>
        </p:txBody>
      </p:sp>
      <p:sp>
        <p:nvSpPr>
          <p:cNvPr id="5" name="Text Placeholder 4"/>
          <p:cNvSpPr>
            <a:spLocks noGrp="1"/>
          </p:cNvSpPr>
          <p:nvPr>
            <p:ph type="body" sz="quarter" idx="3"/>
          </p:nvPr>
        </p:nvSpPr>
        <p:spPr>
          <a:xfrm>
            <a:off x="1636416" y="2538483"/>
            <a:ext cx="10332672" cy="4223982"/>
          </a:xfrm>
        </p:spPr>
        <p:txBody>
          <a:bodyPr>
            <a:noAutofit/>
          </a:bodyPr>
          <a:lstStyle/>
          <a:p>
            <a:r>
              <a:rPr lang="ar-EG" sz="2800" dirty="0"/>
              <a:t/>
            </a:r>
            <a:br>
              <a:rPr lang="ar-EG" sz="2800" dirty="0"/>
            </a:br>
            <a:endParaRPr lang="ar-EG" sz="2800" dirty="0" smtClean="0"/>
          </a:p>
          <a:p>
            <a:endParaRPr lang="ar-EG" sz="2800" dirty="0">
              <a:latin typeface="Arabic Typesetting" panose="03020402040406030203" pitchFamily="66" charset="-78"/>
              <a:cs typeface="Arabic Typesetting" panose="03020402040406030203" pitchFamily="66" charset="-78"/>
            </a:endParaRPr>
          </a:p>
          <a:p>
            <a:endParaRPr lang="ar-EG" sz="2800" dirty="0" smtClean="0">
              <a:latin typeface="Arabic Typesetting" panose="03020402040406030203" pitchFamily="66" charset="-78"/>
              <a:cs typeface="Arabic Typesetting" panose="03020402040406030203" pitchFamily="66" charset="-78"/>
            </a:endParaRPr>
          </a:p>
          <a:p>
            <a:endParaRPr lang="ar-EG" sz="2800" dirty="0">
              <a:latin typeface="Arabic Typesetting" panose="03020402040406030203" pitchFamily="66" charset="-78"/>
              <a:cs typeface="Arabic Typesetting" panose="03020402040406030203" pitchFamily="66" charset="-78"/>
            </a:endParaRPr>
          </a:p>
        </p:txBody>
      </p:sp>
      <p:sp>
        <p:nvSpPr>
          <p:cNvPr id="8" name="Rectangle 7"/>
          <p:cNvSpPr/>
          <p:nvPr/>
        </p:nvSpPr>
        <p:spPr>
          <a:xfrm>
            <a:off x="204718" y="3255048"/>
            <a:ext cx="11764370" cy="1938992"/>
          </a:xfrm>
          <a:prstGeom prst="rect">
            <a:avLst/>
          </a:prstGeom>
        </p:spPr>
        <p:txBody>
          <a:bodyPr wrap="square">
            <a:spAutoFit/>
          </a:bodyPr>
          <a:lstStyle/>
          <a:p>
            <a:r>
              <a:rPr lang="ar-EG" sz="2800" dirty="0">
                <a:solidFill>
                  <a:srgbClr val="0070C0"/>
                </a:solidFill>
              </a:rPr>
              <a:t>ا</a:t>
            </a:r>
            <a:r>
              <a:rPr lang="ar-EG" sz="2800" b="1" dirty="0">
                <a:solidFill>
                  <a:srgbClr val="0070C0"/>
                </a:solidFill>
              </a:rPr>
              <a:t>لقسم الأول : التجريدية </a:t>
            </a:r>
            <a:r>
              <a:rPr lang="ar-EG" sz="2800" b="1" dirty="0" smtClean="0">
                <a:solidFill>
                  <a:srgbClr val="0070C0"/>
                </a:solidFill>
              </a:rPr>
              <a:t>التعبيرية</a:t>
            </a:r>
            <a:r>
              <a:rPr lang="ar-EG" sz="2800" dirty="0" smtClean="0">
                <a:solidFill>
                  <a:srgbClr val="0070C0"/>
                </a:solidFill>
              </a:rPr>
              <a:t> </a:t>
            </a:r>
            <a:r>
              <a:rPr lang="en-US" sz="2800" dirty="0" smtClean="0"/>
              <a:t>Abstract </a:t>
            </a:r>
            <a:r>
              <a:rPr lang="en-US" sz="2800" dirty="0"/>
              <a:t>Expressionism </a:t>
            </a:r>
            <a:r>
              <a:rPr lang="ar-EG" sz="2800" dirty="0"/>
              <a:t>(كاندنسکی </a:t>
            </a:r>
            <a:r>
              <a:rPr lang="ar-EG" sz="2800" dirty="0" smtClean="0"/>
              <a:t>)</a:t>
            </a:r>
          </a:p>
          <a:p>
            <a:r>
              <a:rPr lang="ar-EG" sz="2800" dirty="0" smtClean="0"/>
              <a:t>.</a:t>
            </a:r>
            <a:endParaRPr lang="ar-EG" sz="2800" dirty="0"/>
          </a:p>
          <a:p>
            <a:r>
              <a:rPr lang="ar-EG" sz="2800" b="1" dirty="0"/>
              <a:t> </a:t>
            </a:r>
            <a:r>
              <a:rPr lang="ar-EG" sz="2800" b="1" dirty="0">
                <a:solidFill>
                  <a:srgbClr val="0070C0"/>
                </a:solidFill>
              </a:rPr>
              <a:t>القسم الثاني : التجريدية الهندسية </a:t>
            </a:r>
            <a:r>
              <a:rPr lang="en-US" sz="2800" dirty="0"/>
              <a:t>)Geometric Expressionism </a:t>
            </a:r>
            <a:r>
              <a:rPr lang="ar-EG" sz="2800" dirty="0"/>
              <a:t>بیت موندريان)</a:t>
            </a:r>
            <a:r>
              <a:rPr lang="ar-EG" sz="3600" dirty="0"/>
              <a:t/>
            </a:r>
            <a:br>
              <a:rPr lang="ar-EG" sz="3600" dirty="0"/>
            </a:br>
            <a:r>
              <a:rPr lang="ar-EG" sz="3600" dirty="0"/>
              <a:t> </a:t>
            </a:r>
            <a:r>
              <a:rPr lang="ar-EG" sz="2800" dirty="0" smtClean="0"/>
              <a:t>.</a:t>
            </a:r>
            <a:endParaRPr lang="ar-EG" sz="2800" dirty="0"/>
          </a:p>
        </p:txBody>
      </p:sp>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l="-47715" t="65604" r="51270" b="-3380"/>
          <a:stretch/>
        </p:blipFill>
        <p:spPr>
          <a:xfrm>
            <a:off x="-4632231" y="4462585"/>
            <a:ext cx="8317187" cy="2995448"/>
          </a:xfrm>
          <a:prstGeom prst="rect">
            <a:avLst/>
          </a:prstGeom>
          <a:effectLst>
            <a:glow rad="1905000">
              <a:schemeClr val="accent1">
                <a:alpha val="0"/>
              </a:schemeClr>
            </a:glow>
            <a:softEdge rad="596900"/>
          </a:effectLst>
        </p:spPr>
      </p:pic>
    </p:spTree>
    <p:extLst>
      <p:ext uri="{BB962C8B-B14F-4D97-AF65-F5344CB8AC3E}">
        <p14:creationId xmlns:p14="http://schemas.microsoft.com/office/powerpoint/2010/main" val="4125261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title"/>
          </p:nvPr>
        </p:nvSpPr>
        <p:spPr>
          <a:xfrm>
            <a:off x="1676400" y="1555616"/>
            <a:ext cx="10515600" cy="1321900"/>
          </a:xfrm>
          <a:prstGeom prst="rect">
            <a:avLst/>
          </a:prstGeom>
        </p:spPr>
        <p:txBody>
          <a:bodyPr wrap="square">
            <a:spAutoFit/>
          </a:bodyPr>
          <a:lstStyle/>
          <a:p>
            <a:r>
              <a:rPr lang="ar-EG" sz="6000" b="1" u="sng" dirty="0">
                <a:solidFill>
                  <a:srgbClr val="FF0000"/>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rPr>
              <a:t>المذاهب والاتجاهات المتعددة في المدرسة </a:t>
            </a:r>
            <a:r>
              <a:rPr lang="ar-EG" sz="60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rPr>
              <a:t>التجريدية</a:t>
            </a:r>
            <a:br>
              <a:rPr lang="ar-EG" sz="60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rPr>
            </a:br>
            <a:endParaRPr lang="ar-EG" sz="2800" b="1" u="sng" dirty="0">
              <a:solidFill>
                <a:srgbClr val="FF0000"/>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endParaRPr>
          </a:p>
        </p:txBody>
      </p:sp>
      <p:sp>
        <p:nvSpPr>
          <p:cNvPr id="5" name="Text Placeholder 4"/>
          <p:cNvSpPr>
            <a:spLocks noGrp="1"/>
          </p:cNvSpPr>
          <p:nvPr>
            <p:ph type="body" sz="quarter" idx="3"/>
          </p:nvPr>
        </p:nvSpPr>
        <p:spPr>
          <a:xfrm>
            <a:off x="1704655" y="2101755"/>
            <a:ext cx="10332672" cy="5288040"/>
          </a:xfrm>
        </p:spPr>
        <p:txBody>
          <a:bodyPr>
            <a:noAutofit/>
          </a:bodyPr>
          <a:lstStyle/>
          <a:p>
            <a:r>
              <a:rPr lang="ar-EG" sz="2800" b="0" dirty="0"/>
              <a:t/>
            </a:r>
            <a:br>
              <a:rPr lang="ar-EG" sz="2800" b="0" dirty="0"/>
            </a:br>
            <a:r>
              <a:rPr lang="ar-EG" sz="2800" b="0" dirty="0">
                <a:solidFill>
                  <a:srgbClr val="0070C0"/>
                </a:solidFill>
              </a:rPr>
              <a:t>التجريدية التعبيرية </a:t>
            </a:r>
            <a:r>
              <a:rPr lang="en-US" sz="2800" b="0" dirty="0">
                <a:solidFill>
                  <a:srgbClr val="0070C0"/>
                </a:solidFill>
              </a:rPr>
              <a:t>Abstract expressionism:</a:t>
            </a:r>
            <a:r>
              <a:rPr lang="en-US" sz="6000" b="0" dirty="0">
                <a:solidFill>
                  <a:srgbClr val="FF0000"/>
                </a:solidFill>
              </a:rPr>
              <a:t/>
            </a:r>
            <a:br>
              <a:rPr lang="en-US" sz="6000" b="0" dirty="0">
                <a:solidFill>
                  <a:srgbClr val="FF0000"/>
                </a:solidFill>
              </a:rPr>
            </a:br>
            <a:r>
              <a:rPr lang="ar-EG" b="0" dirty="0"/>
              <a:t>ظهرت في اوربا على يد " كاندنسكي" في اعماله الأولى منذ ع ۱۹۱0 ، كما ظهرت في الولايات . المتحدة الأمريكية على يد الفنانين المهاجرين من أوربا </a:t>
            </a:r>
            <a:r>
              <a:rPr lang="ar-EG" sz="3200" b="0" dirty="0"/>
              <a:t>، </a:t>
            </a:r>
            <a:r>
              <a:rPr lang="ar-EG" b="0" dirty="0"/>
              <a:t>ثم الفنانين الأمريكيين امثال "بول كلي </a:t>
            </a:r>
            <a:r>
              <a:rPr lang="ar-EG" sz="3200" b="0" dirty="0"/>
              <a:t>" </a:t>
            </a:r>
            <a:r>
              <a:rPr lang="ar-EG" b="0" dirty="0"/>
              <a:t>مارلي توبي" ، وقد تميز هذا الاتجاه بالتعبير عن المشاعر المختزنة في اللا شعور بطريقة تلقائية ، وبقلة وجود مساحات مجددة تمثل أشكالا بعينها ، او تعبر عن موضوع ما ، ويتداخل المساحات </a:t>
            </a:r>
            <a:r>
              <a:rPr lang="ar-EG" b="0" dirty="0" smtClean="0"/>
              <a:t>والألوان والتجريد </a:t>
            </a:r>
            <a:r>
              <a:rPr lang="ar-EG" b="0" dirty="0"/>
              <a:t>عنده لا يقوم على العقل وإنما يقوم على الحدس </a:t>
            </a:r>
            <a:r>
              <a:rPr lang="ar-EG" sz="2800" b="0" dirty="0" smtClean="0"/>
              <a:t>.</a:t>
            </a:r>
          </a:p>
          <a:p>
            <a:r>
              <a:rPr lang="ar-EG" sz="2800" b="0" dirty="0" smtClean="0"/>
              <a:t> </a:t>
            </a:r>
            <a:r>
              <a:rPr lang="ar-EG" sz="2800" b="0" dirty="0">
                <a:solidFill>
                  <a:srgbClr val="FF0000"/>
                </a:solidFill>
              </a:rPr>
              <a:t>مرت اعماله بثلاث </a:t>
            </a:r>
            <a:r>
              <a:rPr lang="ar-EG" sz="2800" b="0" dirty="0" smtClean="0">
                <a:solidFill>
                  <a:srgbClr val="FF0000"/>
                </a:solidFill>
              </a:rPr>
              <a:t>مراحل</a:t>
            </a:r>
            <a:r>
              <a:rPr lang="ar-EG" sz="2800" b="0" dirty="0" smtClean="0">
                <a:solidFill>
                  <a:srgbClr val="0070C0"/>
                </a:solidFill>
              </a:rPr>
              <a:t>:- الأولى </a:t>
            </a:r>
            <a:r>
              <a:rPr lang="ar-EG" sz="2800" b="0" dirty="0" smtClean="0"/>
              <a:t>:تميزت </a:t>
            </a:r>
            <a:r>
              <a:rPr lang="ar-EG" sz="2800" b="0" dirty="0"/>
              <a:t>بتصميمات تجريدية لأشكال </a:t>
            </a:r>
            <a:r>
              <a:rPr lang="ar-EG" sz="2800" b="0" dirty="0" smtClean="0"/>
              <a:t>تعبيرية</a:t>
            </a:r>
            <a:endParaRPr lang="ar-EG" sz="2800" dirty="0" smtClean="0">
              <a:latin typeface="Arabic Typesetting" panose="03020402040406030203" pitchFamily="66" charset="-78"/>
              <a:cs typeface="Arabic Typesetting" panose="03020402040406030203" pitchFamily="66" charset="-78"/>
            </a:endParaRPr>
          </a:p>
          <a:p>
            <a:r>
              <a:rPr lang="ar-EG" sz="2800" b="0" dirty="0">
                <a:solidFill>
                  <a:srgbClr val="0070C0"/>
                </a:solidFill>
              </a:rPr>
              <a:t>الثانية</a:t>
            </a:r>
            <a:r>
              <a:rPr lang="ar-EG" sz="2800" b="0" dirty="0"/>
              <a:t> </a:t>
            </a:r>
            <a:r>
              <a:rPr lang="ar-EG" sz="2800" b="0" dirty="0" smtClean="0"/>
              <a:t>:اخذت </a:t>
            </a:r>
            <a:r>
              <a:rPr lang="ar-EG" sz="2800" b="0" dirty="0"/>
              <a:t>الأعمال التجريدية طابعا هندسيا يعتمد على أحكام التصميم . </a:t>
            </a:r>
            <a:endParaRPr lang="ar-EG" sz="2800" b="0" dirty="0" smtClean="0"/>
          </a:p>
          <a:p>
            <a:r>
              <a:rPr lang="ar-EG" sz="2800" b="0" dirty="0" smtClean="0">
                <a:solidFill>
                  <a:srgbClr val="0070C0"/>
                </a:solidFill>
              </a:rPr>
              <a:t>الثالثة </a:t>
            </a:r>
            <a:r>
              <a:rPr lang="ar-EG" sz="2800" b="0" dirty="0"/>
              <a:t>: تميزاسلوبه فيها بحبكة التصميم بخطوط منغمة</a:t>
            </a:r>
          </a:p>
          <a:p>
            <a:endParaRPr lang="ar-EG" sz="2800" dirty="0" smtClean="0">
              <a:latin typeface="Arabic Typesetting" panose="03020402040406030203" pitchFamily="66" charset="-78"/>
              <a:cs typeface="Arabic Typesetting" panose="03020402040406030203" pitchFamily="66" charset="-78"/>
            </a:endParaRPr>
          </a:p>
          <a:p>
            <a:endParaRPr lang="ar-EG" sz="2800" dirty="0" smtClean="0">
              <a:latin typeface="Arabic Typesetting" panose="03020402040406030203" pitchFamily="66" charset="-78"/>
              <a:cs typeface="Arabic Typesetting" panose="03020402040406030203" pitchFamily="66" charset="-78"/>
            </a:endParaRPr>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l="-47715" t="65604" r="51270" b="-3380"/>
          <a:stretch/>
        </p:blipFill>
        <p:spPr>
          <a:xfrm>
            <a:off x="-4850597" y="4489881"/>
            <a:ext cx="8317187" cy="2995448"/>
          </a:xfrm>
          <a:prstGeom prst="rect">
            <a:avLst/>
          </a:prstGeom>
          <a:effectLst>
            <a:glow rad="1905000">
              <a:schemeClr val="accent1">
                <a:alpha val="0"/>
              </a:schemeClr>
            </a:glow>
            <a:softEdge rad="596900"/>
          </a:effectLst>
        </p:spPr>
      </p:pic>
    </p:spTree>
    <p:extLst>
      <p:ext uri="{BB962C8B-B14F-4D97-AF65-F5344CB8AC3E}">
        <p14:creationId xmlns:p14="http://schemas.microsoft.com/office/powerpoint/2010/main" val="4274570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1064</TotalTime>
  <Words>822</Words>
  <Application>Microsoft Office PowerPoint</Application>
  <PresentationFormat>Widescreen</PresentationFormat>
  <Paragraphs>110</Paragraphs>
  <Slides>26</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26</vt:i4>
      </vt:variant>
    </vt:vector>
  </HeadingPairs>
  <TitlesOfParts>
    <vt:vector size="39" baseType="lpstr">
      <vt:lpstr>Andalus</vt:lpstr>
      <vt:lpstr>Arabic Typesetting</vt:lpstr>
      <vt:lpstr>Arial</vt:lpstr>
      <vt:lpstr>Calibri</vt:lpstr>
      <vt:lpstr>Calibri Light</vt:lpstr>
      <vt:lpstr>Tahoma</vt:lpstr>
      <vt:lpstr>Times New Roman</vt:lpstr>
      <vt:lpstr>Theme1</vt:lpstr>
      <vt:lpstr>1_Office Theme</vt:lpstr>
      <vt:lpstr>2_Office Theme</vt:lpstr>
      <vt:lpstr>1_Theme1</vt:lpstr>
      <vt:lpstr>3_Office Theme</vt:lpstr>
      <vt:lpstr>4_Office Theme</vt:lpstr>
      <vt:lpstr>المدرسةالتجريدية  اعداد/بسمه عاطف  اشراف /ا.دالسيد أنور </vt:lpstr>
      <vt:lpstr>PowerPoint Presentation</vt:lpstr>
      <vt:lpstr>PowerPoint Presentation</vt:lpstr>
      <vt:lpstr>PowerPoint Presentation</vt:lpstr>
      <vt:lpstr>PowerPoint Presentation</vt:lpstr>
      <vt:lpstr>PowerPoint Presentation</vt:lpstr>
      <vt:lpstr>PowerPoint Presentation</vt:lpstr>
      <vt:lpstr>المذاهب والاتجاهات المتعددة في المدرسة التجريدية</vt:lpstr>
      <vt:lpstr>المذاهب والاتجاهات المتعددة في المدرسة التجريدية </vt:lpstr>
      <vt:lpstr>المذاهب والاتجاهات المتعددة في المدرسة التجريدية</vt:lpstr>
      <vt:lpstr>PowerPoint Presentation</vt:lpstr>
      <vt:lpstr>PowerPoint Presentation</vt:lpstr>
      <vt:lpstr>سمات الفن التجريدى </vt:lpstr>
      <vt:lpstr>PowerPoint Presentation</vt:lpstr>
      <vt:lpstr>من أهم لوحات المدرسة التجريديه </vt:lpstr>
      <vt:lpstr>من أهم لوحات المدرسة التجريديه </vt:lpstr>
      <vt:lpstr>من أهم لوحات المدرسة التجريديه </vt:lpstr>
      <vt:lpstr>التجريدية والتصميم </vt:lpstr>
      <vt:lpstr>الحلى المستلهمة من المدرسة التجريدية</vt:lpstr>
      <vt:lpstr>أدوات منزلىة مستلهمه من المدرسة التجريدية</vt:lpstr>
      <vt:lpstr>الاثاث المستلهمة من المدرسة التجريدية</vt:lpstr>
      <vt:lpstr>الازياء المستلهمة من المدرسة التجريدية</vt:lpstr>
      <vt:lpstr>التصميم الداخلى المستلهم من المدرسة التجريدية</vt:lpstr>
      <vt:lpstr>الاعلان المستلهم من المدرسة التجريدية</vt:lpstr>
      <vt:lpstr>المراجع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haidy</dc:creator>
  <cp:lastModifiedBy>El-Sayed</cp:lastModifiedBy>
  <cp:revision>83</cp:revision>
  <dcterms:created xsi:type="dcterms:W3CDTF">2020-03-17T20:43:53Z</dcterms:created>
  <dcterms:modified xsi:type="dcterms:W3CDTF">2020-04-07T21:50:57Z</dcterms:modified>
</cp:coreProperties>
</file>