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57"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81200" y="2667000"/>
            <a:ext cx="6400800" cy="3276600"/>
          </a:xfrm>
        </p:spPr>
        <p:txBody>
          <a:bodyPr>
            <a:normAutofit/>
          </a:bodyPr>
          <a:lstStyle/>
          <a:p>
            <a:r>
              <a:rPr lang="ar-EG" sz="6000" b="1" dirty="0" smtClean="0">
                <a:solidFill>
                  <a:schemeClr val="accent3">
                    <a:lumMod val="20000"/>
                    <a:lumOff val="80000"/>
                  </a:schemeClr>
                </a:solidFill>
                <a:latin typeface="Times New Roman" pitchFamily="18" charset="0"/>
                <a:cs typeface="Times New Roman" pitchFamily="18" charset="0"/>
              </a:rPr>
              <a:t>التسويق</a:t>
            </a:r>
            <a:r>
              <a:rPr lang="en-US" sz="4400" dirty="0" smtClean="0">
                <a:solidFill>
                  <a:schemeClr val="accent3">
                    <a:lumMod val="20000"/>
                    <a:lumOff val="80000"/>
                  </a:schemeClr>
                </a:solidFill>
                <a:latin typeface="Times New Roman" pitchFamily="18" charset="0"/>
                <a:cs typeface="Times New Roman" pitchFamily="18" charset="0"/>
              </a:rPr>
              <a:t/>
            </a:r>
            <a:br>
              <a:rPr lang="en-US" sz="4400" dirty="0" smtClean="0">
                <a:solidFill>
                  <a:schemeClr val="accent3">
                    <a:lumMod val="20000"/>
                    <a:lumOff val="80000"/>
                  </a:schemeClr>
                </a:solidFill>
                <a:latin typeface="Times New Roman" pitchFamily="18" charset="0"/>
                <a:cs typeface="Times New Roman" pitchFamily="18" charset="0"/>
              </a:rPr>
            </a:br>
            <a:r>
              <a:rPr lang="ar-EG" b="1" dirty="0" smtClean="0">
                <a:solidFill>
                  <a:schemeClr val="accent3">
                    <a:lumMod val="20000"/>
                    <a:lumOff val="80000"/>
                  </a:schemeClr>
                </a:solidFill>
                <a:latin typeface="Times New Roman" pitchFamily="18" charset="0"/>
                <a:cs typeface="Times New Roman" pitchFamily="18" charset="0"/>
              </a:rPr>
              <a:t>(المحاضرة التاسعة)</a:t>
            </a:r>
          </a:p>
          <a:p>
            <a:r>
              <a:rPr lang="ar-EG" sz="4400" b="1" dirty="0" smtClean="0">
                <a:solidFill>
                  <a:schemeClr val="accent3">
                    <a:lumMod val="20000"/>
                    <a:lumOff val="80000"/>
                  </a:schemeClr>
                </a:solidFill>
              </a:rPr>
              <a:t>الفرقة الثانية</a:t>
            </a:r>
            <a:r>
              <a:rPr lang="ar-EG" sz="2600" b="1" dirty="0" smtClean="0">
                <a:solidFill>
                  <a:schemeClr val="accent3">
                    <a:lumMod val="20000"/>
                    <a:lumOff val="80000"/>
                  </a:schemeClr>
                </a:solidFill>
              </a:rPr>
              <a:t>(قسم المنتجات المعدنية والحلي)</a:t>
            </a:r>
          </a:p>
          <a:p>
            <a:r>
              <a:rPr lang="ar-EG" sz="4400" b="1" dirty="0" smtClean="0">
                <a:solidFill>
                  <a:schemeClr val="accent3">
                    <a:lumMod val="20000"/>
                    <a:lumOff val="80000"/>
                  </a:schemeClr>
                </a:solidFill>
              </a:rPr>
              <a:t>أ.م.د/ محمد العوامي محمد</a:t>
            </a:r>
          </a:p>
          <a:p>
            <a:endParaRPr lang="en-US" dirty="0"/>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549194" y="304800"/>
            <a:ext cx="1213805" cy="1371600"/>
          </a:xfrm>
          <a:prstGeom prst="rect">
            <a:avLst/>
          </a:prstGeom>
        </p:spPr>
      </p:pic>
    </p:spTree>
    <p:extLst>
      <p:ext uri="{BB962C8B-B14F-4D97-AF65-F5344CB8AC3E}">
        <p14:creationId xmlns="" xmlns:p14="http://schemas.microsoft.com/office/powerpoint/2010/main"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228600"/>
            <a:ext cx="7010400" cy="5821363"/>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r" rtl="1">
              <a:buNone/>
            </a:pPr>
            <a:r>
              <a:rPr lang="ar-SA" sz="4000" b="1" i="1" dirty="0" smtClean="0"/>
              <a:t>رابعا : وظيفة التوجيه وتنمية الكفايات الإدارية</a:t>
            </a:r>
            <a:endParaRPr lang="en-US" sz="4000" b="1" i="1" dirty="0" smtClean="0"/>
          </a:p>
          <a:p>
            <a:pPr algn="r" rtl="1"/>
            <a:r>
              <a:rPr lang="ar-SA" dirty="0" smtClean="0"/>
              <a:t>تعرف الإدارة أحيانا على أنها ( إدارة الناس أو الأشخاص )</a:t>
            </a:r>
            <a:r>
              <a:rPr lang="ar-SA" b="1" dirty="0" smtClean="0"/>
              <a:t> </a:t>
            </a:r>
            <a:r>
              <a:rPr lang="ar-SA" dirty="0" smtClean="0"/>
              <a:t>وليست إدارة ( الأشياء أو الأعمال ) كما إن الإدارة يمكن تعريفها بأنها ( جعل الآخرين يعملون كما يحدد لهم ) .</a:t>
            </a:r>
            <a:endParaRPr lang="en-US" dirty="0" smtClean="0"/>
          </a:p>
          <a:p>
            <a:pPr algn="r" rtl="1"/>
            <a:r>
              <a:rPr lang="ar-SA" dirty="0" smtClean="0"/>
              <a:t>وتعتبر إدارة الأفراد اى توجيه من هم في مستوى أدنى من أهم أهداف الوظيفة الإدارية ، سواء كان المدير موظفا إداريا في شركة كبيرة أو كان رئيسا لقسم في شركة كبيرة ، فطبيعية التوجيه وجوهره واحدة في كلتا الحالتين .</a:t>
            </a:r>
            <a:endParaRPr lang="en-US" dirty="0" smtClean="0"/>
          </a:p>
          <a:p>
            <a:pPr algn="r" rtl="1"/>
            <a:r>
              <a:rPr lang="ar-SA" dirty="0" smtClean="0"/>
              <a:t>وبناء عليه فان المتوجه بجانب دوره في تعريف العاملين بالأعمال المنوطة بهم فانه يشمل ما يلي :</a:t>
            </a:r>
            <a:endParaRPr lang="en-US" dirty="0" smtClean="0"/>
          </a:p>
          <a:p>
            <a:pPr algn="r" rtl="1"/>
            <a:r>
              <a:rPr lang="ar-SA" dirty="0" smtClean="0"/>
              <a:t>- ضمان إلمام هؤلاء العاملين بوجباتهم وطريقة التصرف في كل موقف يواجهونه .</a:t>
            </a:r>
            <a:endParaRPr lang="en-US" dirty="0" smtClean="0"/>
          </a:p>
          <a:p>
            <a:pPr algn="r" rtl="1"/>
            <a:r>
              <a:rPr lang="ar-SA" dirty="0" smtClean="0"/>
              <a:t>- معاونتهم على تنمية مهاراتهم وزيادة كفاءتهم الإنتاجية .</a:t>
            </a:r>
            <a:endParaRPr lang="en-US" dirty="0" smtClean="0"/>
          </a:p>
          <a:p>
            <a:pPr algn="r" rtl="1"/>
            <a:r>
              <a:rPr lang="ar-SA" dirty="0" smtClean="0"/>
              <a:t>- رفع الروح المعنوية لهؤلاء لكي يبذلوا كل طاقاتهم في العمل .</a:t>
            </a:r>
            <a:endParaRPr lang="en-US" dirty="0" smtClean="0"/>
          </a:p>
          <a:p>
            <a:pPr algn="r" rtl="1"/>
            <a:r>
              <a:rPr lang="ar-SA" dirty="0" smtClean="0"/>
              <a:t>وبناء عليه فان التوجيه هو العمل المستمر للإدارة الذي يلازم تنفيذ الأعمال التي تقررها ، ولكي يتم على خير وجه بما يحقق الكفاية في العمل ، لابد وان تقوم به قيادة حكمية تستنير بآراء المنفذين في ظل نظام محكم للاتصالات بربط مختلف الوظائف الإدارية والعاملين والمنفذين .</a:t>
            </a:r>
            <a:endParaRPr lang="en-US"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9)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3840163"/>
          </a:xfrm>
        </p:spPr>
        <p:style>
          <a:lnRef idx="1">
            <a:schemeClr val="accent3"/>
          </a:lnRef>
          <a:fillRef idx="2">
            <a:schemeClr val="accent3"/>
          </a:fillRef>
          <a:effectRef idx="1">
            <a:schemeClr val="accent3"/>
          </a:effectRef>
          <a:fontRef idx="minor">
            <a:schemeClr val="dk1"/>
          </a:fontRef>
        </p:style>
        <p:txBody>
          <a:bodyPr/>
          <a:lstStyle/>
          <a:p>
            <a:pPr algn="r" rtl="1">
              <a:buNone/>
            </a:pPr>
            <a:r>
              <a:rPr lang="ar-SA" b="1" i="1" u="sng" dirty="0" smtClean="0"/>
              <a:t>خامسا : وظيفة الرقابة </a:t>
            </a:r>
            <a:endParaRPr lang="en-US" i="1" u="sng" dirty="0" smtClean="0"/>
          </a:p>
          <a:p>
            <a:pPr algn="r" rtl="1"/>
            <a:r>
              <a:rPr lang="ar-SA" dirty="0" smtClean="0"/>
              <a:t>في وظيفة الرقابة يتولى المدير تحديد مدى التقدم الذي حدث في سبيل تحقيق الأهداف المرجوة ، كما انه يتعرف على سير العمل ويصحح مساره ، ويتدخل في الوقت المناسب ليجرى التغييرات في البرامج إذا ما رأى إن هذه التغيرات ضرورية لضمان الوصول للأهداف .</a:t>
            </a:r>
            <a:endParaRPr lang="en-US"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9)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228600"/>
            <a:ext cx="6934200" cy="5897563"/>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r" rtl="1">
              <a:buNone/>
            </a:pPr>
            <a:r>
              <a:rPr lang="ar-SA" b="1" i="1" u="sng" dirty="0" smtClean="0"/>
              <a:t>سادسا : وظيفة الابتداع والابتكار </a:t>
            </a:r>
            <a:endParaRPr lang="en-US" i="1" u="sng" dirty="0" smtClean="0"/>
          </a:p>
          <a:p>
            <a:pPr algn="r" rtl="1"/>
            <a:r>
              <a:rPr lang="ar-SA" dirty="0" smtClean="0"/>
              <a:t>إن المدير يجب إلا يقتصر عمله فقط على أداء وإنجاز الوظائف الخمس السابقة ، إن إدارة الأنشطة أو الأعمال لا يمكن إن تكون مهمة إدارية فقط ولكناه يجب إن تتسم بالقدرة على الابتكار والتجديد والابتداع وبكلمات أخرى فان المدير الكفء يجب إن تكون لديه القدرة على التجديد والابتكار .</a:t>
            </a:r>
            <a:endParaRPr lang="en-US" dirty="0" smtClean="0"/>
          </a:p>
          <a:p>
            <a:pPr algn="r" rtl="1"/>
            <a:r>
              <a:rPr lang="ar-SA" dirty="0" smtClean="0"/>
              <a:t>ولهذا فان الابتكار والابتداع تعتبر وظائف جوهرية من وظائف الإدارة ، وفى جوهرها فهي تضمن تجديد وتطوير أساليب وطرق أداء العمل ، إن المدير يجب إن يبحث وينقب ويبتدع الأفكار الجديدة ويمزجها مع الأفكار القديمة ، ويحاول إدخال الأساليب والأفكار الجديدة في العمل ، كما إن من واجبه إن يحث العاملين على الابتكار وان ينمى فيهم روح المبادرة .</a:t>
            </a:r>
            <a:endParaRPr lang="en-US"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9)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1981200"/>
            <a:ext cx="8229600" cy="4144963"/>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r" rtl="1">
              <a:buNone/>
            </a:pPr>
            <a:r>
              <a:rPr lang="ar-SA" b="1" i="1" u="sng" dirty="0" smtClean="0"/>
              <a:t>سابعا : وظيفة تمثيل المنشاة أمام الغير </a:t>
            </a:r>
            <a:endParaRPr lang="en-US" i="1" u="sng" dirty="0" smtClean="0"/>
          </a:p>
          <a:p>
            <a:pPr algn="r" rtl="1"/>
            <a:r>
              <a:rPr lang="ar-SA" dirty="0" smtClean="0"/>
              <a:t>وفى النهاية فان مهمة المدير تشتمل على تمثيله المنشاة في تعاملها مع العديد من الجهات الخارجية مثل المصالح الحكومية ، الاتحادات الإقليمية ، أو العالمية ، مجالس المدن أو مصالحها ، حملة الأسهم ، المنشات المالية مثل البنوك وشركات التامين ، الشركات الأخرى في الصناعة ، الموردين العملاء ومع أفراد الجمهور ولكن للأسف هناك بعض المديرين الذين لا يعطون من وقتهم جزءا لأداء هذه الوظيفة .</a:t>
            </a:r>
            <a:endParaRPr lang="en-US"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9)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57773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2743200"/>
            <a:ext cx="8229600" cy="2849563"/>
          </a:xfrm>
        </p:spPr>
        <p:style>
          <a:lnRef idx="1">
            <a:schemeClr val="accent4"/>
          </a:lnRef>
          <a:fillRef idx="2">
            <a:schemeClr val="accent4"/>
          </a:fillRef>
          <a:effectRef idx="1">
            <a:schemeClr val="accent4"/>
          </a:effectRef>
          <a:fontRef idx="minor">
            <a:schemeClr val="dk1"/>
          </a:fontRef>
        </p:style>
        <p:txBody>
          <a:bodyPr/>
          <a:lstStyle/>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والى لقاء آخر في المحاضرة القادمة ان شاء الله</a:t>
            </a:r>
          </a:p>
          <a:p>
            <a:pPr algn="ctr">
              <a:buNone/>
            </a:pPr>
            <a:r>
              <a:rPr lang="ar-EG" b="1" u="sng" dirty="0" smtClean="0">
                <a:solidFill>
                  <a:srgbClr val="0070C0"/>
                </a:solidFill>
                <a:latin typeface="Andalus" pitchFamily="18" charset="-78"/>
                <a:cs typeface="Andalus" pitchFamily="18" charset="-78"/>
              </a:rPr>
              <a:t>والسلام عليكم ورحمة الله</a:t>
            </a:r>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9)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u="sng" dirty="0" smtClean="0">
                <a:solidFill>
                  <a:srgbClr val="FFC000"/>
                </a:solidFill>
              </a:rPr>
              <a:t>الإدارة وأهميتها للعملية التسويقية</a:t>
            </a:r>
            <a:endParaRPr lang="en-US" dirty="0"/>
          </a:p>
        </p:txBody>
      </p:sp>
      <p:sp>
        <p:nvSpPr>
          <p:cNvPr id="3" name="Content Placeholder 2"/>
          <p:cNvSpPr>
            <a:spLocks noGrp="1"/>
          </p:cNvSpPr>
          <p:nvPr>
            <p:ph idx="1"/>
          </p:nvPr>
        </p:nvSpPr>
        <p:spPr>
          <a:xfrm>
            <a:off x="457200" y="1981200"/>
            <a:ext cx="8229600" cy="4144963"/>
          </a:xfrm>
        </p:spPr>
        <p:style>
          <a:lnRef idx="1">
            <a:schemeClr val="accent3"/>
          </a:lnRef>
          <a:fillRef idx="2">
            <a:schemeClr val="accent3"/>
          </a:fillRef>
          <a:effectRef idx="1">
            <a:schemeClr val="accent3"/>
          </a:effectRef>
          <a:fontRef idx="minor">
            <a:schemeClr val="dk1"/>
          </a:fontRef>
        </p:style>
        <p:txBody>
          <a:bodyPr/>
          <a:lstStyle/>
          <a:p>
            <a:pPr algn="r" rtl="1">
              <a:buNone/>
            </a:pPr>
            <a:r>
              <a:rPr lang="ar-EG" b="1" i="1" u="sng" dirty="0" smtClean="0"/>
              <a:t>مقدمة</a:t>
            </a:r>
          </a:p>
          <a:p>
            <a:pPr algn="r" rtl="1">
              <a:buNone/>
            </a:pPr>
            <a:r>
              <a:rPr lang="ar-SA" dirty="0" smtClean="0"/>
              <a:t>ولابد </a:t>
            </a:r>
            <a:r>
              <a:rPr lang="ar-SA" dirty="0" smtClean="0"/>
              <a:t>لكي تتكامل القدرات والمواهب ويعمل الجميع في انسجام على طريق واحد ، من إن يتعاون الناس جميعا لبلوغ غايتهم في تحقيق الرفاهية ولا سبيل إلى الوصول إلى تلك الغاية إذا لم توجد فئة من الناس تنظر إلى مصلحة المجموع فتسخر مصالح الأفراد لتحقيقها ، وتستغل الطاقات المتباينة وتوجه كل فرد إلى العمل الذي ينتج فيه أكثر من غيره ، وتعمل على إن يسود العدل بين الجميع في إشباع الحاجات .</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9)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3"/>
          </a:lnRef>
          <a:fillRef idx="2">
            <a:schemeClr val="accent3"/>
          </a:fillRef>
          <a:effectRef idx="1">
            <a:schemeClr val="accent3"/>
          </a:effectRef>
          <a:fontRef idx="minor">
            <a:schemeClr val="dk1"/>
          </a:fontRef>
        </p:style>
        <p:txBody>
          <a:bodyPr>
            <a:normAutofit/>
          </a:bodyPr>
          <a:lstStyle/>
          <a:p>
            <a:pPr algn="r" rtl="1"/>
            <a:r>
              <a:rPr lang="ar-SA" dirty="0" smtClean="0"/>
              <a:t>وعلى ذلك فان الناس في اى تركيب اجتماعي ينقسمون إلى فئتين : </a:t>
            </a:r>
            <a:r>
              <a:rPr lang="ar-SA" b="1" i="1" dirty="0" smtClean="0"/>
              <a:t>مديرين ومنفذين </a:t>
            </a:r>
            <a:r>
              <a:rPr lang="ar-SA" dirty="0" smtClean="0"/>
              <a:t>، والعمل الذي يقوم به المديرون هو قيادة الآخرين ، وتنمية قدراتهم ورسم الطريق لهم وتوجيههم وتنظيم عملهم ومراقبة ما يقومون به من عمل ، كل ذلك في سبيل الوصول إلى الهدف المنشود للجماعة .</a:t>
            </a:r>
            <a:endParaRPr lang="en-US" dirty="0" smtClean="0"/>
          </a:p>
          <a:p>
            <a:pPr algn="r" rtl="1"/>
            <a:r>
              <a:rPr lang="ar-SA" dirty="0" smtClean="0"/>
              <a:t>وعلى </a:t>
            </a:r>
            <a:r>
              <a:rPr lang="ar-SA" dirty="0" smtClean="0"/>
              <a:t>هذا </a:t>
            </a:r>
            <a:r>
              <a:rPr lang="ar-SA" b="1" i="1" u="sng" dirty="0" smtClean="0"/>
              <a:t>فان الإدارة هي ذلك النشاط الموجه بوعي وأدراك لجعل الأفراد الذين يجمعهم عمل مشترك قادرين على تحقيق أهداف الجماعة بفاعلية وكفاءة .</a:t>
            </a:r>
            <a:endParaRPr lang="en-US" i="1"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9)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r" rtl="1">
              <a:buNone/>
            </a:pPr>
            <a:r>
              <a:rPr lang="ar-SA" dirty="0" smtClean="0"/>
              <a:t>وبناء على ما سبق يمكن القول إن </a:t>
            </a:r>
            <a:endParaRPr lang="en-US" dirty="0" smtClean="0"/>
          </a:p>
          <a:p>
            <a:pPr algn="r" rtl="1">
              <a:buNone/>
            </a:pPr>
            <a:r>
              <a:rPr lang="ar-SA" dirty="0" smtClean="0"/>
              <a:t>أ -  الإدارة نشاط هادف في كل أنواع المنظمات وعلى اختلاف أنشطتها وأهدافها .</a:t>
            </a:r>
            <a:endParaRPr lang="en-US" dirty="0" smtClean="0"/>
          </a:p>
          <a:p>
            <a:pPr algn="r" rtl="1">
              <a:buNone/>
            </a:pPr>
            <a:r>
              <a:rPr lang="ar-SA" dirty="0" smtClean="0"/>
              <a:t>ب – إن الإدارة دائم تسعى لا إلى تحقيق مصلحتها الذاتية فقط إنما مصلحة جميع الإطراف والتي لها صلة بوجود المنظمة واستمرارها مثل العاملين ، والموردون ، العملاء ، والجمهور العام .</a:t>
            </a:r>
            <a:endParaRPr lang="en-US" dirty="0" smtClean="0"/>
          </a:p>
          <a:p>
            <a:pPr algn="r" rtl="1">
              <a:buNone/>
            </a:pPr>
            <a:r>
              <a:rPr lang="ar-SA" dirty="0" smtClean="0"/>
              <a:t>ج- أن الوصول للأهداف يجب إن يقوم على عامل الكفاءة والذي يعنى حسن استثمار واستغلال كافة الموارد المادية والبشرية بحيث تتحقق الأهداف بأقل تكاليف مادية ومعنوية .</a:t>
            </a:r>
            <a:endParaRPr lang="en-US" dirty="0" smtClean="0"/>
          </a:p>
          <a:p>
            <a:pPr algn="r" rtl="1">
              <a:buNone/>
            </a:pPr>
            <a:r>
              <a:rPr lang="ar-SA" dirty="0" smtClean="0"/>
              <a:t>د – أن الإدارة في سعيها لتحديد الموارد وتدبيرها وحسن استثمارها تؤدى مجموعة من الوظائف الإدارية أو العملية الإدارية واتفق معظم الباحثين على إن أهم هذه الوظائف هي التخطيط والتنظيم والتوجيه والرقابة .</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9)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r" rtl="1">
              <a:buNone/>
            </a:pPr>
            <a:r>
              <a:rPr lang="ar-SA" b="1" i="1" u="sng" dirty="0" smtClean="0"/>
              <a:t>أهمية دراسة الإدارة:</a:t>
            </a:r>
            <a:endParaRPr lang="en-US" i="1" dirty="0" smtClean="0"/>
          </a:p>
          <a:p>
            <a:pPr algn="r" rtl="1"/>
            <a:r>
              <a:rPr lang="ar-SA" dirty="0" smtClean="0"/>
              <a:t>إن دراسة الإدارة لن تمكن احد من تولى المناصب الإدارية إلا إذا امتزجت هذه الدراسة بالخبرة في مجال العمل الذي سيديره وعندئذ يمكن إن يمارس  الوظائف الإدارية ، يمكن لك إن تخطط ويمكن لك إن تنظم ، ويمكن لك إن توجه ، ولكن عندما يحين وقت اختيار العاملين ، لابد من إن تحدد مدى معرفة هؤلاء الأفراد بالأعمال التي سيتولونها ،حيث إن المعرفة الأساسية والمتخصصة في مجال معين أو في أمر معين أمر لا غنى عنه لتحقيق الفاعلية والكفاءة .</a:t>
            </a:r>
            <a:endParaRPr lang="en-US"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9)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r" rtl="1">
              <a:buNone/>
            </a:pPr>
            <a:r>
              <a:rPr lang="ar-SA" b="1" u="sng" dirty="0" smtClean="0"/>
              <a:t>أهداف المدير :</a:t>
            </a:r>
            <a:endParaRPr lang="en-US" dirty="0" smtClean="0"/>
          </a:p>
          <a:p>
            <a:pPr algn="r" rtl="1"/>
            <a:r>
              <a:rPr lang="ar-SA" dirty="0" smtClean="0"/>
              <a:t>كما هو معروف فان الربح ما هو إلا معيار نقيس به فائض نتائج الأعمال عن تكاليف هذه الأعمال وفى كل وقت نجد إن هدف المدير هو تحقيق ذلك الفائض ، ويجب عليه أن يوجه كل جهوده نحو جعل الأفراد الذين يجمعهم عمل مشترك قادرون دائم على الإسهام بجهودهم نحو تحقيق أهداف الجماعة بفاعلية وكفاءة .</a:t>
            </a:r>
            <a:endParaRPr lang="en-US" dirty="0" smtClean="0"/>
          </a:p>
          <a:p>
            <a:pPr algn="r" rtl="1">
              <a:buNone/>
            </a:pPr>
            <a:r>
              <a:rPr lang="ar-SA" dirty="0" smtClean="0"/>
              <a:t>وهدف المدير السابق الإشارة إليه سيتحقق من خلال ما يلي :</a:t>
            </a:r>
            <a:endParaRPr lang="en-US" dirty="0" smtClean="0"/>
          </a:p>
          <a:p>
            <a:pPr algn="r" rtl="1"/>
            <a:r>
              <a:rPr lang="ar-SA" dirty="0" smtClean="0"/>
              <a:t>التحديد الدقيق والمعرفة الكاملة بواجباته .</a:t>
            </a:r>
            <a:endParaRPr lang="en-US" dirty="0" smtClean="0"/>
          </a:p>
          <a:p>
            <a:pPr algn="r" rtl="1">
              <a:buNone/>
            </a:pPr>
            <a:r>
              <a:rPr lang="ar-SA" dirty="0" smtClean="0"/>
              <a:t>المعرفة بكيفية توجيه جهود الآخرين نحو تحقيق أهداف الجماعة بأكبر كفاءة ممكنة</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9)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381000"/>
            <a:ext cx="7010400" cy="5745163"/>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ctr" rtl="1">
              <a:buNone/>
            </a:pPr>
            <a:r>
              <a:rPr lang="ar-SA" sz="3800" b="1" u="sng" dirty="0" smtClean="0"/>
              <a:t>وظائف الإدارة </a:t>
            </a:r>
            <a:endParaRPr lang="en-US" sz="3800" dirty="0" smtClean="0"/>
          </a:p>
          <a:p>
            <a:pPr algn="r" rtl="1"/>
            <a:r>
              <a:rPr lang="ar-SA" dirty="0" smtClean="0"/>
              <a:t>وعموما فان وظائف الإدارة هي عبارة عن العمليات التي يقوم به رجل الإدارة والتي يمكن تجميعها في عناصر تتميز بعضها عن بعض من حيث طبيعتها والترتيب الزمني للقيام بها </a:t>
            </a:r>
            <a:r>
              <a:rPr lang="ar-SA" dirty="0" smtClean="0"/>
              <a:t>.</a:t>
            </a:r>
            <a:endParaRPr lang="ar-EG" dirty="0" smtClean="0"/>
          </a:p>
          <a:p>
            <a:pPr algn="r" rtl="1">
              <a:buNone/>
            </a:pPr>
            <a:r>
              <a:rPr lang="ar-SA" b="1" i="1" u="sng" dirty="0" smtClean="0"/>
              <a:t>أولا : وظيفة التخطيط </a:t>
            </a:r>
            <a:endParaRPr lang="en-US" i="1" u="sng" dirty="0" smtClean="0"/>
          </a:p>
          <a:p>
            <a:pPr algn="r" rtl="1">
              <a:buNone/>
            </a:pPr>
            <a:r>
              <a:rPr lang="ar-SA" dirty="0" smtClean="0"/>
              <a:t>ويشمل التخطيط على ما يلي </a:t>
            </a:r>
            <a:endParaRPr lang="en-US" dirty="0" smtClean="0"/>
          </a:p>
          <a:p>
            <a:pPr algn="r" rtl="1">
              <a:buNone/>
            </a:pPr>
            <a:r>
              <a:rPr lang="ar-SA" dirty="0" smtClean="0"/>
              <a:t>- تحديد الأهداف وإجراء التنبؤات .</a:t>
            </a:r>
            <a:endParaRPr lang="en-US" dirty="0" smtClean="0"/>
          </a:p>
          <a:p>
            <a:pPr algn="r" rtl="1">
              <a:buNone/>
            </a:pPr>
            <a:r>
              <a:rPr lang="ar-SA" dirty="0" smtClean="0"/>
              <a:t>- رسم السياسات ( وهى القواعد والمبادئ التي سوف تحكم الأعمال جميعا حينما يبدأ العمل ) .</a:t>
            </a:r>
            <a:endParaRPr lang="en-US" dirty="0" smtClean="0"/>
          </a:p>
          <a:p>
            <a:pPr algn="r" rtl="1">
              <a:buNone/>
            </a:pPr>
            <a:r>
              <a:rPr lang="ar-SA" dirty="0" smtClean="0"/>
              <a:t>- وضع برامج العمل لكل نوع متميز على أساس من المراحل التي يكمل بعضها البعض الأخر .</a:t>
            </a:r>
            <a:endParaRPr lang="en-US" dirty="0" smtClean="0"/>
          </a:p>
          <a:p>
            <a:pPr algn="r" rtl="1">
              <a:buNone/>
            </a:pPr>
            <a:r>
              <a:rPr lang="ar-SA" dirty="0" smtClean="0"/>
              <a:t>- تقرير الإجراءات التي ينبغي إن يلتزم بها المنفذون ويسيروا على هداها بحيث يصير عمل كل منهم محدد .</a:t>
            </a:r>
            <a:endParaRPr lang="en-US" dirty="0" smtClean="0"/>
          </a:p>
          <a:p>
            <a:pPr algn="r" rtl="1"/>
            <a:endParaRPr lang="en-US"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9)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r" rtl="1">
              <a:buNone/>
            </a:pPr>
            <a:r>
              <a:rPr lang="ar-SA" b="1" i="1" u="sng" dirty="0" smtClean="0"/>
              <a:t>ثانيا : وظيفة التنظيم </a:t>
            </a:r>
            <a:endParaRPr lang="en-US" i="1" u="sng" dirty="0" smtClean="0"/>
          </a:p>
          <a:p>
            <a:pPr algn="r" rtl="1"/>
            <a:r>
              <a:rPr lang="ar-SA" dirty="0" smtClean="0"/>
              <a:t>وفى التنظيم يحدد المدير أعداد الوظائف المطلوب شغلها ، وكذلك واجبات ومسئوليات كل وظيفة ، والتنسيق في معناه الشامل هو تحقيق الانسجام بين وجوه النشاط جميعا ، بحيث تعمل جميع الأجهزة في انسجام تام ، وعلى هذا فان المشرفين على العمل ينسقون عمل هؤلاء العمال الذين تحت إشرافهم ويقوم المدير في المستوى الأعلى بتنسيق عمل هؤلاء المشرفين وهكذا نتصاعد إلى قمة التنظيم حيث يتولى رئيس المنشاة تنسيق أعمال أنشطة الإدارة العليا .</a:t>
            </a:r>
            <a:endParaRPr lang="en-US"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9)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533400"/>
            <a:ext cx="7010400" cy="5592763"/>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r" rtl="1">
              <a:buNone/>
            </a:pPr>
            <a:r>
              <a:rPr lang="ar-SA" sz="4000" b="1" i="1" u="sng" dirty="0" smtClean="0"/>
              <a:t>ثالثا : وظيفة الترتيب </a:t>
            </a:r>
            <a:endParaRPr lang="en-US" sz="4000" i="1" u="sng" dirty="0" smtClean="0"/>
          </a:p>
          <a:p>
            <a:pPr algn="r" rtl="1"/>
            <a:r>
              <a:rPr lang="ar-SA" dirty="0" smtClean="0"/>
              <a:t>وفى وظيفة الترتيب يتولى المدير اختيار الشخص المناسب الذي سيتولى شغل كل وظيفة من الوظائف السابق تحديدها ، وعلى هذا فان وظيفة الترتيب ليست عملا يؤدى لمرة واحدة وينتهي أمره ولكنه عمل مستمر طالما استمرت حياة المنشاة حيث يموت أفراد  ويستقيل البعض الأخر من المنشاة أو يحالون على المعاش ويتقاعدون. </a:t>
            </a:r>
            <a:endParaRPr lang="en-US" dirty="0" smtClean="0"/>
          </a:p>
          <a:p>
            <a:pPr algn="r" rtl="1"/>
            <a:r>
              <a:rPr lang="ar-SA" dirty="0" smtClean="0"/>
              <a:t>وبعبارة أخرى فان وظائف التنظيم والتنسيق والترتيب تشمل البنيان التنظيمي الذي يتكون منه العاملون من إداريين ومنفذين مع :</a:t>
            </a:r>
            <a:endParaRPr lang="en-US" dirty="0" smtClean="0"/>
          </a:p>
          <a:p>
            <a:pPr algn="r" rtl="1"/>
            <a:r>
              <a:rPr lang="ar-SA" dirty="0" smtClean="0"/>
              <a:t>- تحديد الأوصاف الملائمة لكل وظيفة .</a:t>
            </a:r>
            <a:endParaRPr lang="en-US" dirty="0" smtClean="0"/>
          </a:p>
          <a:p>
            <a:pPr algn="r" rtl="1"/>
            <a:r>
              <a:rPr lang="ar-SA" dirty="0" smtClean="0"/>
              <a:t>- الشروط اللازم توافرها فيمن يشغلها .</a:t>
            </a:r>
            <a:endParaRPr lang="en-US" dirty="0" smtClean="0"/>
          </a:p>
          <a:p>
            <a:pPr algn="r" rtl="1"/>
            <a:r>
              <a:rPr lang="ar-SA" dirty="0" smtClean="0"/>
              <a:t>- مقدار السلطات التي تخول لكل عامل في المجال الادارى .</a:t>
            </a:r>
            <a:endParaRPr lang="en-US" dirty="0" smtClean="0"/>
          </a:p>
          <a:p>
            <a:pPr algn="r" rtl="1"/>
            <a:r>
              <a:rPr lang="ar-SA" dirty="0" smtClean="0"/>
              <a:t>- المسئوليات الملقاة على عاتقه .</a:t>
            </a:r>
            <a:endParaRPr lang="en-US" dirty="0" smtClean="0"/>
          </a:p>
          <a:p>
            <a:pPr algn="r" rtl="1"/>
            <a:r>
              <a:rPr lang="ar-SA" dirty="0" smtClean="0"/>
              <a:t>- كيفية تفويض السلطة من المستوى الادارى الأعلى إلى المستويات الدنيا وحدود ذلك التفويض . </a:t>
            </a:r>
            <a:endParaRPr lang="en-US" dirty="0" smtClean="0"/>
          </a:p>
          <a:p>
            <a:pPr algn="r" rtl="1"/>
            <a:r>
              <a:rPr lang="ar-SA" dirty="0" smtClean="0"/>
              <a:t>- ترجمة كل ذلك على هيئة خريطة مرسومة توضح الوظائف والعلاقات بينها والسلطات والمسئوليات التي تتعلق بها بحيث يعمل الجميع في تناسق وانسجام نحو تحقيق الهدف المنشود للمنشاة أو المنظمة .</a:t>
            </a:r>
            <a:endParaRPr lang="en-US"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التسويق المحاضرة(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9)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1343</Words>
  <Application>Microsoft Office PowerPoint</Application>
  <PresentationFormat>On-screen Show (4:3)</PresentationFormat>
  <Paragraphs>71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الإدارة وأهميتها للعملية التسويقية</vt:lpstr>
      <vt:lpstr>Slide 3</vt:lpstr>
      <vt:lpstr>Slide 4</vt:lpstr>
      <vt:lpstr>Slide 5</vt:lpstr>
      <vt:lpstr>Slide 6</vt:lpstr>
      <vt:lpstr>Slide 7</vt:lpstr>
      <vt:lpstr>Slide 8</vt:lpstr>
      <vt:lpstr>Slide 9</vt:lpstr>
      <vt:lpstr>Slide 10</vt:lpstr>
      <vt:lpstr>Slide 11</vt:lpstr>
      <vt:lpstr>Slide 12</vt:lpstr>
      <vt:lpstr> </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13</cp:revision>
  <dcterms:created xsi:type="dcterms:W3CDTF">2006-08-16T00:00:00Z</dcterms:created>
  <dcterms:modified xsi:type="dcterms:W3CDTF">2020-04-09T20:55:13Z</dcterms:modified>
</cp:coreProperties>
</file>