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1" r:id="rId12"/>
    <p:sldId id="270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7771" y="1"/>
            <a:ext cx="9895472" cy="7253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2514600"/>
            <a:ext cx="5908730" cy="3124200"/>
          </a:xfrm>
        </p:spPr>
        <p:txBody>
          <a:bodyPr>
            <a:noAutofit/>
          </a:bodyPr>
          <a:lstStyle/>
          <a:p>
            <a:r>
              <a:rPr lang="ar-EG" sz="6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التسويق</a:t>
            </a:r>
            <a:r>
              <a:rPr lang="en-US" sz="4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EG" sz="3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(المحاضرة السادسة)</a:t>
            </a:r>
          </a:p>
          <a:p>
            <a:r>
              <a:rPr lang="ar-EG" sz="4400" b="1" dirty="0" smtClean="0">
                <a:solidFill>
                  <a:schemeClr val="tx2"/>
                </a:solidFill>
              </a:rPr>
              <a:t>الفرقة الثانية</a:t>
            </a:r>
            <a:endParaRPr lang="ar-EG" sz="3600" b="1" dirty="0" smtClean="0">
              <a:solidFill>
                <a:schemeClr val="tx2"/>
              </a:solidFill>
            </a:endParaRPr>
          </a:p>
          <a:p>
            <a:r>
              <a:rPr lang="ar-EG" sz="4400" b="1" dirty="0" smtClean="0">
                <a:solidFill>
                  <a:schemeClr val="accent4"/>
                </a:solidFill>
              </a:rPr>
              <a:t>أ.م.د/ محمد العوامي محمد</a:t>
            </a:r>
          </a:p>
          <a:p>
            <a:endParaRPr lang="ar-EG" sz="4400" b="1" dirty="0">
              <a:solidFill>
                <a:schemeClr val="accent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1000" y="360610"/>
            <a:ext cx="1143000" cy="143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644937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 fontScale="92500"/>
          </a:bodyPr>
          <a:lstStyle/>
          <a:p>
            <a:r>
              <a:rPr lang="ar-EG" sz="3500" b="1" u="sng" dirty="0" smtClean="0">
                <a:solidFill>
                  <a:srgbClr val="7030A0"/>
                </a:solidFill>
              </a:rPr>
              <a:t>عملية انتشار وتبنى المنتجات الجديدة :</a:t>
            </a:r>
            <a:r>
              <a:rPr lang="ar-EG" sz="3500" u="sng" dirty="0" smtClean="0">
                <a:solidFill>
                  <a:srgbClr val="7030A0"/>
                </a:solidFill>
              </a:rPr>
              <a:t>-</a:t>
            </a:r>
            <a:endParaRPr lang="en-US" sz="3500" u="sng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ar-EG" dirty="0" smtClean="0"/>
              <a:t>وتتضمن العناصر الأساسية في بحوث انتشار الابتكارات ما يلي :</a:t>
            </a:r>
            <a:endParaRPr lang="en-US" dirty="0" smtClean="0"/>
          </a:p>
          <a:p>
            <a:pPr lvl="0"/>
            <a:r>
              <a:rPr lang="ar-EG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الابتكار</a:t>
            </a:r>
            <a:r>
              <a:rPr lang="ar-EG" b="1" dirty="0" smtClean="0"/>
              <a:t> : </a:t>
            </a:r>
            <a:r>
              <a:rPr lang="ar-EG" dirty="0" smtClean="0"/>
              <a:t>وقد يكون فكرة جديدة ، أو خدمة جديدة ، أو سلعة جديدة .</a:t>
            </a:r>
            <a:endParaRPr lang="en-US" dirty="0" smtClean="0"/>
          </a:p>
          <a:p>
            <a:pPr lvl="0"/>
            <a:r>
              <a:rPr lang="ar-EG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طرق توصيل الابتكار </a:t>
            </a:r>
            <a:r>
              <a:rPr lang="ar-EG" b="1" dirty="0" smtClean="0"/>
              <a:t>: </a:t>
            </a:r>
            <a:r>
              <a:rPr lang="ar-EG" dirty="0" smtClean="0"/>
              <a:t>من فرد لآخر في المجتمع ، اى كيفية انتشاره بين أفراد المجتمع من مصدر الفكرة أو السلعة الجديدة حتى تصل إلى المتبنى النهائي لها .</a:t>
            </a:r>
            <a:r>
              <a:rPr lang="en-US" b="1" dirty="0" smtClean="0"/>
              <a:t> </a:t>
            </a:r>
            <a:endParaRPr lang="en-US" dirty="0" smtClean="0"/>
          </a:p>
          <a:p>
            <a:pPr lvl="0"/>
            <a:r>
              <a:rPr lang="ar-EG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النظام الاجتماعي </a:t>
            </a:r>
            <a:r>
              <a:rPr lang="ar-EG" b="1" dirty="0" smtClean="0"/>
              <a:t>: </a:t>
            </a:r>
            <a:r>
              <a:rPr lang="ar-EG" dirty="0" smtClean="0"/>
              <a:t>الذي يتم من خلاله انتشار المنتج الجديد : وهو يطلق على مجموعة</a:t>
            </a:r>
            <a:r>
              <a:rPr lang="ar-EG" b="1" dirty="0" smtClean="0"/>
              <a:t> </a:t>
            </a:r>
            <a:r>
              <a:rPr lang="ar-EG" dirty="0" smtClean="0"/>
              <a:t>من الأفراد تشترك في مواجهة مشكلة معينة ( حي من الأحياء ، قرية ، مدينة .... الخ ) وتؤثر المعايير الخاصة بهذا النظام على انتشار الابتكار .</a:t>
            </a:r>
            <a:endParaRPr lang="en-US" dirty="0" smtClean="0"/>
          </a:p>
          <a:p>
            <a:pPr lvl="0"/>
            <a:r>
              <a:rPr lang="ar-EG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الوقت المناسب </a:t>
            </a:r>
            <a:r>
              <a:rPr lang="ar-EG" b="1" dirty="0" smtClean="0"/>
              <a:t>: </a:t>
            </a:r>
            <a:r>
              <a:rPr lang="ar-EG" dirty="0" smtClean="0"/>
              <a:t>لإتمام عملية الانتشار .</a:t>
            </a:r>
            <a:endParaRPr lang="en-US" dirty="0" smtClean="0"/>
          </a:p>
          <a:p>
            <a:pPr lvl="0"/>
            <a:r>
              <a:rPr lang="ar-EG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عملية التبني </a:t>
            </a:r>
            <a:r>
              <a:rPr lang="ar-EG" b="1" dirty="0" smtClean="0"/>
              <a:t>: </a:t>
            </a:r>
            <a:r>
              <a:rPr lang="ar-EG" dirty="0" smtClean="0"/>
              <a:t>يقصد بالتبني قيام الفرد باتخاذ قرار باستخدام الابتكار بطريقة مستمرة ، أما عملية التبني ذاتها فهي العملية الذهنية التي يمر بها الفرد من وقت سماعه عن الابتكار حتى يتم قبوله له .</a:t>
            </a:r>
            <a:endParaRPr lang="en-US" dirty="0" smtClean="0"/>
          </a:p>
          <a:p>
            <a:endParaRPr lang="ar-EG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81000" y="6324600"/>
            <a:ext cx="8458200" cy="35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274320" lvl="0" indent="-274320" algn="r" rtl="1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lang="ar-EG" sz="1600" b="1" dirty="0" smtClean="0"/>
              <a:t>التسويق المحاضرة</a:t>
            </a: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( 6)                       (2020)                               أ.م.د/محمد العوامي محمد</a:t>
            </a:r>
            <a:endParaRPr kumimoji="0" lang="ar-EG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>
            <a:spLocks/>
          </p:cNvSpPr>
          <p:nvPr/>
        </p:nvSpPr>
        <p:spPr>
          <a:xfrm>
            <a:off x="381000" y="6324600"/>
            <a:ext cx="8458200" cy="35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274320" lvl="0" indent="-274320" algn="r" rtl="1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lang="ar-EG" sz="1600" b="1" dirty="0" smtClean="0"/>
              <a:t>التسويق المحاضرة</a:t>
            </a: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( 6)                       (2020)                               أ.م.د/محمد العوامي محمد</a:t>
            </a:r>
            <a:endParaRPr kumimoji="0" lang="ar-EG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pPr>
              <a:buNone/>
            </a:pPr>
            <a:r>
              <a:rPr lang="ar-EG" sz="3200" b="1" u="sng" dirty="0" smtClean="0">
                <a:solidFill>
                  <a:srgbClr val="7030A0"/>
                </a:solidFill>
              </a:rPr>
              <a:t>مراحل عملية تبنى وقبول المنتجات الجديدة :</a:t>
            </a:r>
            <a:endParaRPr lang="en-US" sz="3200" u="sng" dirty="0" smtClean="0">
              <a:solidFill>
                <a:srgbClr val="7030A0"/>
              </a:solidFill>
            </a:endParaRPr>
          </a:p>
          <a:p>
            <a:r>
              <a:rPr lang="ar-EG" b="1" dirty="0" smtClean="0"/>
              <a:t>1— المعرفة : </a:t>
            </a:r>
            <a:r>
              <a:rPr lang="ar-EG" dirty="0" smtClean="0"/>
              <a:t>وهى المرحلة التي يصبح فيها الفرد على علم بوجود المنتج الجديد ولكن لا تتوافر له المعلومات الكافية عنها .</a:t>
            </a:r>
            <a:endParaRPr lang="en-US" dirty="0" smtClean="0"/>
          </a:p>
          <a:p>
            <a:r>
              <a:rPr lang="ar-EG" b="1" dirty="0" smtClean="0"/>
              <a:t>2 – التقييم : </a:t>
            </a:r>
            <a:r>
              <a:rPr lang="ar-EG" dirty="0" smtClean="0"/>
              <a:t>يقوم الفرد في هذه المرحلة ، في ضوء المعلومات التي تتوافر له عن المنتج الجديد ومزاياه وعيوبه ، باتخاذ قرار بتجربة المنتج الجديد أم الانصراف عنه .</a:t>
            </a:r>
            <a:endParaRPr lang="en-US" dirty="0" smtClean="0"/>
          </a:p>
          <a:p>
            <a:r>
              <a:rPr lang="ar-EG" b="1" dirty="0" smtClean="0"/>
              <a:t>3 – التجربة : </a:t>
            </a:r>
            <a:r>
              <a:rPr lang="ar-EG" dirty="0" smtClean="0"/>
              <a:t>إذا توصل الفرد إلى هناك مزايا في المنتج الجديد تدفعه إلى استعماله ، فانه يقوم بشراء كمية صغيرة منه على سبيل التجربة للحكم على مدى الإشباع الذي يحققه .</a:t>
            </a:r>
            <a:endParaRPr lang="en-US" dirty="0" smtClean="0"/>
          </a:p>
          <a:p>
            <a:r>
              <a:rPr lang="ar-EG" b="1" dirty="0" smtClean="0"/>
              <a:t>4 – التبني : </a:t>
            </a:r>
            <a:r>
              <a:rPr lang="ar-EG" dirty="0" smtClean="0"/>
              <a:t>ويعنى اتخاذ الفرد قرار بالاستخدام المستمر والمنتظم للمنتج الجديد .</a:t>
            </a:r>
            <a:endParaRPr lang="en-US" dirty="0" smtClean="0"/>
          </a:p>
          <a:p>
            <a:endParaRPr lang="ar-EG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>
            <a:spLocks/>
          </p:cNvSpPr>
          <p:nvPr/>
        </p:nvSpPr>
        <p:spPr>
          <a:xfrm>
            <a:off x="381000" y="6324600"/>
            <a:ext cx="8458200" cy="35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274320" lvl="0" indent="-274320" algn="r" rtl="1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</a:t>
            </a:r>
            <a:r>
              <a:rPr lang="ar-EG" sz="1600" b="1" dirty="0" smtClean="0"/>
              <a:t>التسويق المحاضرة</a:t>
            </a: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( 6)                       (2020)                               أ.م.د/محمد العوامي محمد</a:t>
            </a:r>
            <a:endParaRPr kumimoji="0" lang="ar-EG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62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ar-EG" sz="3200" b="1" u="sng" dirty="0" smtClean="0">
                <a:solidFill>
                  <a:srgbClr val="7030A0"/>
                </a:solidFill>
              </a:rPr>
              <a:t>خصائص الأفراد في عملية تبنى المنتجات الجديدة :</a:t>
            </a:r>
            <a:endParaRPr lang="en-US" sz="3200" u="sng" dirty="0" smtClean="0">
              <a:solidFill>
                <a:srgbClr val="7030A0"/>
              </a:solidFill>
            </a:endParaRPr>
          </a:p>
          <a:p>
            <a:r>
              <a:rPr lang="ar-EG" dirty="0" smtClean="0"/>
              <a:t>يذكر الأستاذ "روجرز"   انه يمكن التمييز بين خمس فئات من الأفراد أثناء عملية تبنى المنتجات الجديدة هي : </a:t>
            </a:r>
            <a:endParaRPr lang="en-US" dirty="0" smtClean="0"/>
          </a:p>
          <a:p>
            <a:r>
              <a:rPr lang="ar-EG" dirty="0" smtClean="0"/>
              <a:t>(1) القادة في استعمال المنتجات الجديدة ويمثلون 2,5 % من اجمالى المتبنين للمنتج الجديد</a:t>
            </a:r>
            <a:r>
              <a:rPr lang="ar-SA" dirty="0" smtClean="0"/>
              <a:t>. </a:t>
            </a:r>
            <a:endParaRPr lang="en-US" dirty="0" smtClean="0"/>
          </a:p>
          <a:p>
            <a:r>
              <a:rPr lang="ar-EG" dirty="0" smtClean="0"/>
              <a:t>(2) المبكرون في استعمال المنتجات الجديدة ويمثلون 13,5 % من اجمالى المتبنين </a:t>
            </a:r>
            <a:endParaRPr lang="en-US" dirty="0" smtClean="0"/>
          </a:p>
          <a:p>
            <a:r>
              <a:rPr lang="ar-EG" dirty="0" smtClean="0"/>
              <a:t>(3) الأغلبية المتقدمة والتي تستخدم المنتج قبل غيرها ، وتمثل 34 % من اجمالى المتبنين </a:t>
            </a:r>
            <a:r>
              <a:rPr lang="ar-SA" dirty="0" smtClean="0"/>
              <a:t>.</a:t>
            </a:r>
            <a:endParaRPr lang="en-US" dirty="0" smtClean="0"/>
          </a:p>
          <a:p>
            <a:r>
              <a:rPr lang="ar-EG" dirty="0" smtClean="0"/>
              <a:t>(4) الأغلبية المتأخرة التي تقوم باستعمال المنتج في وقت متأخر ، وتمثل 34 % من اجمالى المتبنين</a:t>
            </a:r>
            <a:r>
              <a:rPr lang="ar-SA" dirty="0" smtClean="0"/>
              <a:t>. </a:t>
            </a:r>
            <a:endParaRPr lang="en-US" dirty="0" smtClean="0"/>
          </a:p>
          <a:p>
            <a:r>
              <a:rPr lang="ar-EG" dirty="0" smtClean="0"/>
              <a:t>(5) المتقاعسون (المتأخرون)  الذين يتميزون بالتأخير في استعمال المنتج الجديد ويمثلون 16 % من اجمالى المتبنين .</a:t>
            </a:r>
            <a:endParaRPr lang="en-US" dirty="0" smtClean="0"/>
          </a:p>
          <a:p>
            <a:endParaRPr lang="ar-EG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292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ar-EG" sz="3600" b="1" u="sng" dirty="0" smtClean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  <a:p>
            <a:pPr algn="ctr">
              <a:buNone/>
            </a:pPr>
            <a:endParaRPr lang="ar-EG" sz="3600" b="1" u="sng" dirty="0" smtClean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  <a:p>
            <a:pPr algn="ctr">
              <a:buNone/>
            </a:pPr>
            <a:endParaRPr lang="ar-EG" sz="3600" b="1" u="sng" dirty="0" smtClean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  <a:p>
            <a:pPr algn="ctr">
              <a:buNone/>
            </a:pPr>
            <a:r>
              <a:rPr lang="ar-EG" sz="3600" b="1" u="sng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والى </a:t>
            </a:r>
            <a:r>
              <a:rPr lang="ar-EG" sz="3600" b="1" u="sng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لقاء آخر في المحاضرة القادمة ان شاء الله</a:t>
            </a:r>
          </a:p>
          <a:p>
            <a:pPr algn="ctr">
              <a:buNone/>
            </a:pPr>
            <a:r>
              <a:rPr lang="ar-EG" sz="3600" b="1" u="sng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والسلام عليكم ورحمة الله</a:t>
            </a:r>
            <a:endParaRPr lang="ar-EG" sz="3600" b="1" u="sng" dirty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81000" y="6324600"/>
            <a:ext cx="8458200" cy="35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274320" lvl="0" indent="-274320" algn="r" rtl="1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ar-EG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</a:t>
            </a:r>
            <a:r>
              <a:rPr lang="ar-EG" sz="1600" b="1" smtClean="0"/>
              <a:t>التسويق المحاضرة</a:t>
            </a: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( 6)                       (2020)                               أ.م.د/محمد العوامي محمد</a:t>
            </a:r>
            <a:endParaRPr kumimoji="0" lang="ar-EG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 txBox="1">
            <a:spLocks/>
          </p:cNvSpPr>
          <p:nvPr/>
        </p:nvSpPr>
        <p:spPr>
          <a:xfrm>
            <a:off x="381000" y="6324600"/>
            <a:ext cx="8458200" cy="35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التسويق المحاضرة( 6)                       (2020)                               أ.م.د/محمد العوامي محمد</a:t>
            </a:r>
            <a:endParaRPr kumimoji="0" lang="ar-EG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ar-SA" sz="4000" b="1" u="sng" dirty="0" smtClean="0">
                <a:latin typeface="Courier New" pitchFamily="49" charset="0"/>
                <a:ea typeface="BatangChe" pitchFamily="49" charset="-127"/>
              </a:rPr>
              <a:t>تطوير المنتجات</a:t>
            </a:r>
            <a:endParaRPr lang="ar-EG" sz="4000" b="1" u="sng" dirty="0" smtClean="0">
              <a:latin typeface="Courier New" pitchFamily="49" charset="0"/>
              <a:ea typeface="BatangChe" pitchFamily="49" charset="-127"/>
            </a:endParaRPr>
          </a:p>
          <a:p>
            <a:pPr>
              <a:buNone/>
            </a:pPr>
            <a:r>
              <a:rPr lang="ar-EG" sz="3200" u="sng" dirty="0" smtClean="0"/>
              <a:t>أهمية تطوير المنتجات </a:t>
            </a:r>
            <a:r>
              <a:rPr lang="ar-SA" sz="3200" u="sng" dirty="0" smtClean="0"/>
              <a:t>للحصول على منتجات </a:t>
            </a:r>
            <a:r>
              <a:rPr lang="ar-EG" sz="3200" u="sng" dirty="0" smtClean="0"/>
              <a:t>جديدة</a:t>
            </a:r>
            <a:endParaRPr lang="en-US" sz="3200" dirty="0" smtClean="0"/>
          </a:p>
          <a:p>
            <a:pPr>
              <a:buNone/>
            </a:pPr>
            <a:r>
              <a:rPr lang="ar-SA" sz="4000" dirty="0" smtClean="0"/>
              <a:t> </a:t>
            </a:r>
            <a:r>
              <a:rPr lang="ar-SA" sz="3200" dirty="0" smtClean="0"/>
              <a:t>يجب </a:t>
            </a:r>
            <a:r>
              <a:rPr lang="ar-EG" sz="3200" dirty="0" smtClean="0"/>
              <a:t>على الشركات والمصانع أن تسعى باستمرار إلى تقديم الجديد من المنتجات  والخدمات من اجل الآتي:-</a:t>
            </a:r>
            <a:endParaRPr lang="en-US" sz="3200" b="1" dirty="0" smtClean="0"/>
          </a:p>
          <a:p>
            <a:pPr lvl="0">
              <a:buFont typeface="Wingdings" pitchFamily="2" charset="2"/>
              <a:buChar char="ü"/>
            </a:pPr>
            <a:r>
              <a:rPr lang="ar-SA" sz="3000" b="1" dirty="0" smtClean="0"/>
              <a:t>ال</a:t>
            </a:r>
            <a:r>
              <a:rPr lang="ar-EG" sz="3000" b="1" dirty="0" smtClean="0"/>
              <a:t>مزيد من إرضاء عملائها.</a:t>
            </a:r>
            <a:endParaRPr lang="en-US" sz="3000" b="1" dirty="0" smtClean="0"/>
          </a:p>
          <a:p>
            <a:pPr lvl="0">
              <a:buFont typeface="Wingdings" pitchFamily="2" charset="2"/>
              <a:buChar char="ü"/>
            </a:pPr>
            <a:r>
              <a:rPr lang="ar-EG" sz="3000" b="1" dirty="0" smtClean="0"/>
              <a:t> لمواجهة المنافسة الشرسة.</a:t>
            </a:r>
            <a:endParaRPr lang="en-US" sz="3000" b="1" dirty="0" smtClean="0"/>
          </a:p>
          <a:p>
            <a:pPr lvl="0">
              <a:buFont typeface="Wingdings" pitchFamily="2" charset="2"/>
              <a:buChar char="ü"/>
            </a:pPr>
            <a:r>
              <a:rPr lang="ar-EG" sz="3000" b="1" dirty="0" smtClean="0"/>
              <a:t>تحسين ربحيتها.</a:t>
            </a:r>
            <a:endParaRPr lang="en-US" sz="3000" b="1" dirty="0" smtClean="0"/>
          </a:p>
          <a:p>
            <a:pPr lvl="0">
              <a:buFont typeface="Wingdings" pitchFamily="2" charset="2"/>
              <a:buChar char="ü"/>
            </a:pPr>
            <a:r>
              <a:rPr lang="ar-EG" sz="3000" b="1" dirty="0" smtClean="0"/>
              <a:t>ضمان استمرارها وبقائها في السوق .</a:t>
            </a:r>
            <a:endParaRPr lang="en-US" sz="3000" b="1" dirty="0" smtClean="0"/>
          </a:p>
          <a:p>
            <a:pPr>
              <a:buNone/>
            </a:pPr>
            <a:endParaRPr lang="ar-EG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ar-EG" sz="3200" b="1" u="sng" dirty="0" smtClean="0"/>
              <a:t>مراحل تطوير المنتجات </a:t>
            </a:r>
            <a:endParaRPr lang="en-US" sz="3200" dirty="0" smtClean="0"/>
          </a:p>
          <a:p>
            <a:r>
              <a:rPr lang="ar-SA" dirty="0" smtClean="0"/>
              <a:t>هناك عدة مراحل وخطوات هامة يجب إتباعها عند تطوير منتج ما للحصول على أفضل النتائج التي تؤدي إلى انسب أرباح وأفضل إرضاء للعميل وهذه المراحل هي :-</a:t>
            </a:r>
            <a:endParaRPr lang="en-US" dirty="0" smtClean="0"/>
          </a:p>
          <a:p>
            <a:pPr>
              <a:buNone/>
            </a:pPr>
            <a:r>
              <a:rPr lang="ar-EG" sz="2800" b="1" u="sng" dirty="0" smtClean="0">
                <a:solidFill>
                  <a:schemeClr val="accent5">
                    <a:lumMod val="75000"/>
                  </a:schemeClr>
                </a:solidFill>
              </a:rPr>
              <a:t>أولا – البحث عن الأفكار الجديدة : </a:t>
            </a:r>
            <a:endParaRPr lang="ar-EG" sz="2800" b="1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ar-EG" dirty="0" smtClean="0"/>
              <a:t>ينبغي أن يكون البحث عن أفكار لمنتجات جديدة بطريقة منظمة عن أن يكون بالمصادفة أو بصورة تلقائية وتتمثل مصادر أفكار المنتجات الجديدة في مصدرين هما :</a:t>
            </a:r>
          </a:p>
          <a:p>
            <a:pPr lvl="0">
              <a:buNone/>
            </a:pPr>
            <a:r>
              <a:rPr lang="ar-EG" u="sng" dirty="0" smtClean="0"/>
              <a:t>1-المصادر </a:t>
            </a:r>
            <a:r>
              <a:rPr lang="ar-EG" u="sng" dirty="0" smtClean="0"/>
              <a:t>الداخلية بالشركة </a:t>
            </a:r>
            <a:r>
              <a:rPr lang="ar-EG" dirty="0" smtClean="0"/>
              <a:t>: مثل العاملين بالمنشاة ، وإدارات البحوث والتطوير ، والعاملين في الأقسام الفنية ومندوبي المبيعات ، والعاملين في خدمة العملاء ، ورجال الإدارة العليا .</a:t>
            </a:r>
            <a:endParaRPr lang="en-US" dirty="0" smtClean="0"/>
          </a:p>
          <a:p>
            <a:pPr>
              <a:buNone/>
            </a:pPr>
            <a:r>
              <a:rPr lang="ar-EG" u="sng" dirty="0" smtClean="0"/>
              <a:t>2-المصادر </a:t>
            </a:r>
            <a:r>
              <a:rPr lang="ar-EG" u="sng" dirty="0" smtClean="0"/>
              <a:t>الخارجية </a:t>
            </a:r>
            <a:r>
              <a:rPr lang="ar-EG" dirty="0" smtClean="0"/>
              <a:t>: مثل العملاء و المنافسين والموزعين والموردين والمعارض ومراكز البحوث في الجامعات والمعاهد ،</a:t>
            </a:r>
            <a:endParaRPr lang="en-US" dirty="0" smtClean="0"/>
          </a:p>
          <a:p>
            <a:endParaRPr lang="ar-EG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81000" y="6324600"/>
            <a:ext cx="8458200" cy="35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التسويق المحاضرة( 6)                       (2020)                               أ.م.د/محمد العوامي محمد</a:t>
            </a:r>
            <a:endParaRPr kumimoji="0" lang="ar-EG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 txBox="1">
            <a:spLocks/>
          </p:cNvSpPr>
          <p:nvPr/>
        </p:nvSpPr>
        <p:spPr>
          <a:xfrm>
            <a:off x="381000" y="6324600"/>
            <a:ext cx="8458200" cy="35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التسويق المحاضرة( 6)                       (2020)                               أ.م.د/محمد العوامي محمد</a:t>
            </a:r>
            <a:endParaRPr kumimoji="0" lang="ar-EG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ar-EG" u="sng" dirty="0" smtClean="0"/>
              <a:t>خطوات </a:t>
            </a:r>
            <a:r>
              <a:rPr lang="ar-EG" u="sng" dirty="0" smtClean="0"/>
              <a:t>الحصول </a:t>
            </a:r>
            <a:r>
              <a:rPr lang="ar-EG" u="sng" dirty="0" smtClean="0"/>
              <a:t>على الأفكار الجديدة </a:t>
            </a:r>
            <a:r>
              <a:rPr lang="ar-EG" u="sng" dirty="0" smtClean="0"/>
              <a:t>هي</a:t>
            </a:r>
            <a:r>
              <a:rPr lang="ar-EG" dirty="0" smtClean="0"/>
              <a:t>:-</a:t>
            </a:r>
          </a:p>
          <a:p>
            <a:r>
              <a:rPr lang="ar-SA" dirty="0" smtClean="0"/>
              <a:t>-</a:t>
            </a:r>
            <a:r>
              <a:rPr lang="ar-EG" dirty="0" smtClean="0"/>
              <a:t> تحليل مشكلات المستهلكين مع المنتجات ، </a:t>
            </a:r>
            <a:endParaRPr lang="en-US" dirty="0" smtClean="0"/>
          </a:p>
          <a:p>
            <a:r>
              <a:rPr lang="ar-EG" dirty="0" smtClean="0"/>
              <a:t>- تحديد التعديلات الواجب إدخالها على المنتج الحالي ، </a:t>
            </a:r>
            <a:endParaRPr lang="en-US" dirty="0" smtClean="0"/>
          </a:p>
          <a:p>
            <a:r>
              <a:rPr lang="ar-EG" dirty="0" smtClean="0"/>
              <a:t>- جلسات العصف الذهني ، ودوائر الجودة وغيرها.</a:t>
            </a:r>
            <a:endParaRPr lang="en-US" dirty="0" smtClean="0"/>
          </a:p>
          <a:p>
            <a:pPr>
              <a:buNone/>
            </a:pPr>
            <a:r>
              <a:rPr lang="ar-EG" b="1" u="sng" dirty="0" smtClean="0">
                <a:solidFill>
                  <a:schemeClr val="accent5">
                    <a:lumMod val="75000"/>
                  </a:schemeClr>
                </a:solidFill>
              </a:rPr>
              <a:t>ثانيا </a:t>
            </a:r>
            <a:r>
              <a:rPr lang="ar-EG" b="1" u="sng" dirty="0" smtClean="0">
                <a:solidFill>
                  <a:schemeClr val="accent5">
                    <a:lumMod val="75000"/>
                  </a:schemeClr>
                </a:solidFill>
              </a:rPr>
              <a:t>– فحص الأفكار </a:t>
            </a:r>
            <a:r>
              <a:rPr lang="ar-EG" b="1" u="sng" dirty="0" smtClean="0">
                <a:solidFill>
                  <a:schemeClr val="accent5">
                    <a:lumMod val="75000"/>
                  </a:schemeClr>
                </a:solidFill>
              </a:rPr>
              <a:t>وتصفيتها  </a:t>
            </a:r>
          </a:p>
          <a:p>
            <a:pPr>
              <a:buNone/>
            </a:pPr>
            <a:r>
              <a:rPr lang="ar-SA" b="1" dirty="0" smtClean="0"/>
              <a:t>1- </a:t>
            </a:r>
            <a:r>
              <a:rPr lang="ar-EG" b="1" dirty="0" smtClean="0"/>
              <a:t>التصفية المبدئية للأفكار</a:t>
            </a:r>
            <a:r>
              <a:rPr lang="ar-EG" b="1" dirty="0" smtClean="0"/>
              <a:t>:</a:t>
            </a:r>
          </a:p>
          <a:p>
            <a:pPr>
              <a:buNone/>
            </a:pPr>
            <a:r>
              <a:rPr lang="ar-EG" dirty="0" smtClean="0"/>
              <a:t>- التأكد </a:t>
            </a:r>
            <a:r>
              <a:rPr lang="ar-EG" dirty="0" smtClean="0"/>
              <a:t>من مدى توافق كل فكرة مع رسالة الشركة وأهدافها الرئيسية </a:t>
            </a:r>
            <a:r>
              <a:rPr lang="ar-EG" dirty="0" smtClean="0"/>
              <a:t>واستراتيجياتها ومواردها </a:t>
            </a:r>
            <a:r>
              <a:rPr lang="ar-EG" dirty="0" smtClean="0"/>
              <a:t>وإمكانياتها الإنتاجية والتسويقية والمالية والإدارية .</a:t>
            </a:r>
            <a:r>
              <a:rPr lang="ar-EG" b="1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ar-SA" b="1" dirty="0" smtClean="0"/>
              <a:t>2</a:t>
            </a:r>
            <a:r>
              <a:rPr lang="ar-EG" b="1" dirty="0" smtClean="0"/>
              <a:t>-التصفية النهائية </a:t>
            </a:r>
            <a:r>
              <a:rPr lang="ar-EG" b="1" dirty="0" smtClean="0"/>
              <a:t>للأفكار: </a:t>
            </a:r>
          </a:p>
          <a:p>
            <a:pPr>
              <a:buNone/>
            </a:pPr>
            <a:r>
              <a:rPr lang="ar-EG" dirty="0" smtClean="0"/>
              <a:t>ويمكن الاعتماد في هذه الخطوة على بعض </a:t>
            </a:r>
            <a:r>
              <a:rPr lang="ar-EG" dirty="0" smtClean="0"/>
              <a:t>المعايير منها:-</a:t>
            </a:r>
          </a:p>
          <a:p>
            <a:pPr>
              <a:buNone/>
            </a:pPr>
            <a:r>
              <a:rPr lang="ar-EG" dirty="0" smtClean="0"/>
              <a:t>- معايير </a:t>
            </a:r>
            <a:r>
              <a:rPr lang="ar-EG" dirty="0" smtClean="0"/>
              <a:t>ترتبط بأهداف الشركة </a:t>
            </a:r>
            <a:r>
              <a:rPr lang="ar-EG" dirty="0" smtClean="0"/>
              <a:t>الرئيسية</a:t>
            </a:r>
          </a:p>
          <a:p>
            <a:pPr>
              <a:buNone/>
            </a:pPr>
            <a:r>
              <a:rPr lang="ar-EG" dirty="0" smtClean="0"/>
              <a:t>- معايير </a:t>
            </a:r>
            <a:r>
              <a:rPr lang="ar-EG" dirty="0" smtClean="0"/>
              <a:t>ترتبط بإمكانيات وموارد الشركة</a:t>
            </a:r>
            <a:endParaRPr lang="ar-EG" dirty="0" smtClean="0"/>
          </a:p>
          <a:p>
            <a:pPr>
              <a:buNone/>
            </a:pPr>
            <a:endParaRPr lang="ar-EG" u="sn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ar-EG" sz="3000" b="1" u="sng" dirty="0" smtClean="0">
                <a:solidFill>
                  <a:schemeClr val="accent5">
                    <a:lumMod val="75000"/>
                  </a:schemeClr>
                </a:solidFill>
              </a:rPr>
              <a:t>ثالثا </a:t>
            </a:r>
            <a:r>
              <a:rPr lang="ar-EG" sz="3000" b="1" u="sng" dirty="0" smtClean="0">
                <a:solidFill>
                  <a:schemeClr val="accent5">
                    <a:lumMod val="75000"/>
                  </a:schemeClr>
                </a:solidFill>
              </a:rPr>
              <a:t>– التحليل الاقتصادي </a:t>
            </a:r>
            <a:r>
              <a:rPr lang="ar-EG" sz="3000" b="1" u="sng" dirty="0" smtClean="0">
                <a:solidFill>
                  <a:schemeClr val="accent5">
                    <a:lumMod val="75000"/>
                  </a:schemeClr>
                </a:solidFill>
              </a:rPr>
              <a:t>:  </a:t>
            </a:r>
          </a:p>
          <a:p>
            <a:r>
              <a:rPr lang="ar-EG" dirty="0" smtClean="0"/>
              <a:t>يعتمد التحليل الاقتصادي على عدة عوامل مثل:-</a:t>
            </a:r>
            <a:endParaRPr lang="en-US" dirty="0" smtClean="0"/>
          </a:p>
          <a:p>
            <a:pPr>
              <a:buNone/>
            </a:pPr>
            <a:r>
              <a:rPr lang="ar-EG" dirty="0" smtClean="0"/>
              <a:t> </a:t>
            </a:r>
            <a:r>
              <a:rPr lang="ar-SA" dirty="0" smtClean="0"/>
              <a:t>- </a:t>
            </a:r>
            <a:r>
              <a:rPr lang="ar-EG" dirty="0" smtClean="0"/>
              <a:t>دراسة وتقييم احتمالات البيع </a:t>
            </a:r>
            <a:endParaRPr lang="en-US" dirty="0" smtClean="0"/>
          </a:p>
          <a:p>
            <a:pPr>
              <a:buNone/>
            </a:pPr>
            <a:r>
              <a:rPr lang="ar-EG" dirty="0" smtClean="0"/>
              <a:t>- تقديرات التكاليف و الربحية لتحديد العائد المالي المحتمل للمنتج الجديد </a:t>
            </a:r>
            <a:endParaRPr lang="en-US" dirty="0" smtClean="0"/>
          </a:p>
          <a:p>
            <a:pPr>
              <a:buNone/>
            </a:pPr>
            <a:r>
              <a:rPr lang="ar-EG" dirty="0" smtClean="0"/>
              <a:t>- ومعرفة ما إذا كان سيساهم في تحقيق أهداف المنشاة أم لا .</a:t>
            </a:r>
            <a:endParaRPr lang="en-US" dirty="0" smtClean="0"/>
          </a:p>
          <a:p>
            <a:pPr>
              <a:buNone/>
            </a:pPr>
            <a:r>
              <a:rPr lang="ar-EG" dirty="0" smtClean="0"/>
              <a:t>وبالتالي تركز هذه المرحلة على</a:t>
            </a:r>
            <a:r>
              <a:rPr lang="ar-SA" dirty="0" smtClean="0"/>
              <a:t> عنصرين هما</a:t>
            </a:r>
            <a:r>
              <a:rPr lang="ar-EG" dirty="0" smtClean="0"/>
              <a:t> :-</a:t>
            </a:r>
            <a:endParaRPr lang="en-US" dirty="0" smtClean="0"/>
          </a:p>
          <a:p>
            <a:pPr>
              <a:buNone/>
            </a:pPr>
            <a:r>
              <a:rPr lang="ar-EG" b="1" dirty="0" smtClean="0"/>
              <a:t>-</a:t>
            </a:r>
            <a:r>
              <a:rPr lang="ar-EG" dirty="0" smtClean="0"/>
              <a:t>تقدير </a:t>
            </a:r>
            <a:r>
              <a:rPr lang="ar-EG" dirty="0" smtClean="0"/>
              <a:t>المبيعات </a:t>
            </a:r>
            <a:r>
              <a:rPr lang="ar-EG" dirty="0" smtClean="0"/>
              <a:t>:</a:t>
            </a:r>
          </a:p>
          <a:p>
            <a:pPr>
              <a:buNone/>
            </a:pPr>
            <a:r>
              <a:rPr lang="ar-EG" dirty="0" smtClean="0"/>
              <a:t>-تقدير </a:t>
            </a:r>
            <a:r>
              <a:rPr lang="ar-EG" dirty="0" smtClean="0"/>
              <a:t>التكاليف </a:t>
            </a:r>
            <a:r>
              <a:rPr lang="ar-EG" dirty="0" smtClean="0"/>
              <a:t>والأرباح:  </a:t>
            </a:r>
          </a:p>
          <a:p>
            <a:pPr>
              <a:buNone/>
            </a:pPr>
            <a:r>
              <a:rPr lang="ar-EG" sz="3000" b="1" u="sng" dirty="0" smtClean="0">
                <a:solidFill>
                  <a:schemeClr val="accent5">
                    <a:lumMod val="75000"/>
                  </a:schemeClr>
                </a:solidFill>
              </a:rPr>
              <a:t>رابعا – تصميم المنتج وإعداد النماذج المقترحة :</a:t>
            </a:r>
            <a:r>
              <a:rPr lang="ar-SA" sz="3000" b="1" u="sng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endParaRPr lang="en-US" sz="3000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ar-SA" dirty="0" smtClean="0"/>
              <a:t>وهذه المرحلة بها عدة خطوات هي</a:t>
            </a:r>
            <a:r>
              <a:rPr lang="ar-SA" dirty="0" smtClean="0"/>
              <a:t>:-</a:t>
            </a:r>
            <a:r>
              <a:rPr lang="ar-EG" dirty="0" smtClean="0"/>
              <a:t>   </a:t>
            </a:r>
          </a:p>
          <a:p>
            <a:pPr lvl="0"/>
            <a:r>
              <a:rPr lang="ar-EG" dirty="0" smtClean="0"/>
              <a:t>تصميم المنتج وتحديد المواصفات</a:t>
            </a:r>
            <a:r>
              <a:rPr lang="ar-EG" b="1" dirty="0" smtClean="0"/>
              <a:t> :</a:t>
            </a:r>
            <a:r>
              <a:rPr lang="ar-EG" dirty="0" smtClean="0"/>
              <a:t> والتي تشمل الطعم واللون والوزن والحجم والشكل ودرجة التعمير ، الخ</a:t>
            </a:r>
            <a:r>
              <a:rPr lang="ar-EG" b="1" dirty="0" smtClean="0"/>
              <a:t> </a:t>
            </a:r>
            <a:r>
              <a:rPr lang="ar-EG" dirty="0" smtClean="0"/>
              <a:t>.</a:t>
            </a:r>
            <a:endParaRPr lang="en-US" dirty="0" smtClean="0"/>
          </a:p>
          <a:p>
            <a:pPr lvl="0"/>
            <a:r>
              <a:rPr lang="ar-EG" dirty="0" smtClean="0"/>
              <a:t>إعداد النماذج المقترحة</a:t>
            </a:r>
            <a:r>
              <a:rPr lang="ar-EG" b="1" dirty="0" smtClean="0"/>
              <a:t> : </a:t>
            </a:r>
            <a:r>
              <a:rPr lang="ar-EG" dirty="0" smtClean="0"/>
              <a:t>حيث تبدأ إدارة الإنتاج في تصنيع العدد الكافي من النماذج المقترحة من اجل اختبارها بواسطة عينة من المستهلكين .</a:t>
            </a:r>
            <a:endParaRPr lang="en-US" dirty="0" smtClean="0"/>
          </a:p>
          <a:p>
            <a:pPr>
              <a:buNone/>
            </a:pPr>
            <a:endParaRPr lang="ar-EG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81000" y="6324600"/>
            <a:ext cx="8458200" cy="35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274320" lvl="0" indent="-274320" algn="r" rtl="1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lang="ar-EG" sz="1600" b="1" dirty="0" smtClean="0"/>
              <a:t>التسويق المحاضرة</a:t>
            </a: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( 6)                       (2020)                               أ.م.د/محمد العوامي محمد</a:t>
            </a:r>
            <a:endParaRPr kumimoji="0" lang="ar-EG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34000"/>
          </a:xfrm>
        </p:spPr>
        <p:txBody>
          <a:bodyPr>
            <a:normAutofit/>
          </a:bodyPr>
          <a:lstStyle/>
          <a:p>
            <a:pPr lvl="0"/>
            <a:r>
              <a:rPr lang="ar-EG" dirty="0" smtClean="0"/>
              <a:t>إجراء الاختبارات الفنية على النماذج المقترحة .</a:t>
            </a:r>
            <a:endParaRPr lang="en-US" dirty="0" smtClean="0"/>
          </a:p>
          <a:p>
            <a:pPr lvl="0"/>
            <a:r>
              <a:rPr lang="ar-EG" dirty="0" smtClean="0"/>
              <a:t>رسم الخطوط العريضة لإستراتيجية التسويق التي ستصاحب المنتج الجديد عند نزوله السوق .</a:t>
            </a:r>
            <a:endParaRPr lang="en-US" dirty="0" smtClean="0"/>
          </a:p>
          <a:p>
            <a:pPr>
              <a:buNone/>
            </a:pPr>
            <a:r>
              <a:rPr lang="ar-EG" b="1" u="sng" dirty="0" smtClean="0">
                <a:solidFill>
                  <a:schemeClr val="accent5">
                    <a:lumMod val="75000"/>
                  </a:schemeClr>
                </a:solidFill>
              </a:rPr>
              <a:t>خامسا – الاختبارات ال</a:t>
            </a:r>
            <a:r>
              <a:rPr lang="ar-SA" b="1" u="sng" dirty="0" smtClean="0">
                <a:solidFill>
                  <a:schemeClr val="accent5">
                    <a:lumMod val="75000"/>
                  </a:schemeClr>
                </a:solidFill>
              </a:rPr>
              <a:t>ت</a:t>
            </a:r>
            <a:r>
              <a:rPr lang="ar-EG" b="1" u="sng" dirty="0" smtClean="0">
                <a:solidFill>
                  <a:schemeClr val="accent5">
                    <a:lumMod val="75000"/>
                  </a:schemeClr>
                </a:solidFill>
              </a:rPr>
              <a:t>سو</a:t>
            </a:r>
            <a:r>
              <a:rPr lang="ar-SA" b="1" u="sng" dirty="0" smtClean="0">
                <a:solidFill>
                  <a:schemeClr val="accent5">
                    <a:lumMod val="75000"/>
                  </a:schemeClr>
                </a:solidFill>
              </a:rPr>
              <a:t>ي</a:t>
            </a:r>
            <a:r>
              <a:rPr lang="ar-EG" b="1" u="sng" dirty="0" smtClean="0">
                <a:solidFill>
                  <a:schemeClr val="accent5">
                    <a:lumMod val="75000"/>
                  </a:schemeClr>
                </a:solidFill>
              </a:rPr>
              <a:t>قية </a:t>
            </a:r>
            <a:r>
              <a:rPr lang="ar-EG" b="1" u="sng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</a:p>
          <a:p>
            <a:pPr>
              <a:buNone/>
            </a:pPr>
            <a:r>
              <a:rPr lang="ar-EG" dirty="0" smtClean="0"/>
              <a:t>يتم في هذه المرحلة اختبار النماذج المقترحة في السوق من خلال عدة أساليب من أهمها ما يلي :</a:t>
            </a:r>
            <a:endParaRPr lang="en-US" dirty="0" smtClean="0"/>
          </a:p>
          <a:p>
            <a:pPr lvl="0"/>
            <a:r>
              <a:rPr lang="ar-EG" dirty="0" smtClean="0"/>
              <a:t>الاختبار من خلال المستهلكين</a:t>
            </a:r>
            <a:r>
              <a:rPr lang="ar-EG" b="1" dirty="0" smtClean="0"/>
              <a:t> </a:t>
            </a:r>
            <a:r>
              <a:rPr lang="ar-EG" b="1" dirty="0" smtClean="0"/>
              <a:t>.</a:t>
            </a:r>
            <a:endParaRPr lang="en-US" dirty="0" smtClean="0"/>
          </a:p>
          <a:p>
            <a:pPr lvl="0"/>
            <a:r>
              <a:rPr lang="ar-EG" dirty="0" smtClean="0"/>
              <a:t>الاختبار من خلال متاجر التجزئة</a:t>
            </a:r>
            <a:r>
              <a:rPr lang="ar-EG" b="1" dirty="0" smtClean="0"/>
              <a:t> </a:t>
            </a:r>
            <a:r>
              <a:rPr lang="ar-EG" b="1" dirty="0" smtClean="0"/>
              <a:t>.</a:t>
            </a:r>
            <a:endParaRPr lang="en-US" dirty="0" smtClean="0"/>
          </a:p>
          <a:p>
            <a:pPr lvl="0"/>
            <a:r>
              <a:rPr lang="ar-EG" dirty="0" smtClean="0"/>
              <a:t>الاختبار من خلال مندوبي المبيعات</a:t>
            </a:r>
            <a:r>
              <a:rPr lang="ar-EG" b="1" dirty="0" smtClean="0"/>
              <a:t> </a:t>
            </a:r>
            <a:r>
              <a:rPr lang="ar-EG" b="1" dirty="0" smtClean="0"/>
              <a:t>.</a:t>
            </a:r>
            <a:endParaRPr lang="en-US" dirty="0" smtClean="0"/>
          </a:p>
          <a:p>
            <a:pPr lvl="0"/>
            <a:r>
              <a:rPr lang="ar-EG" dirty="0" smtClean="0"/>
              <a:t>الاختبار من خلال المناطق التجريبية</a:t>
            </a:r>
            <a:r>
              <a:rPr lang="ar-EG" b="1" dirty="0" smtClean="0"/>
              <a:t> </a:t>
            </a:r>
            <a:r>
              <a:rPr lang="ar-EG" b="1" dirty="0" smtClean="0"/>
              <a:t>.</a:t>
            </a:r>
            <a:endParaRPr lang="en-US" dirty="0" smtClean="0"/>
          </a:p>
          <a:p>
            <a:pPr>
              <a:buNone/>
            </a:pPr>
            <a:endParaRPr lang="ar-EG" u="sng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81000" y="6324600"/>
            <a:ext cx="8458200" cy="35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التسويق المحاضرة( 6)                       (2020)                               أ.م.د/محمد العوامي محمد</a:t>
            </a:r>
            <a:endParaRPr kumimoji="0" lang="ar-EG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 txBox="1">
            <a:spLocks/>
          </p:cNvSpPr>
          <p:nvPr/>
        </p:nvSpPr>
        <p:spPr>
          <a:xfrm>
            <a:off x="381000" y="6324600"/>
            <a:ext cx="8458200" cy="35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274320" lvl="0" indent="-274320" algn="r" rtl="1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lang="ar-EG" sz="1600" b="1" dirty="0" smtClean="0"/>
              <a:t>التسويق المحاضرة</a:t>
            </a: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( 6)                       (2020)                               أ.م.د/محمد العوامي محمد</a:t>
            </a:r>
            <a:endParaRPr kumimoji="0" lang="ar-EG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pPr>
              <a:buNone/>
            </a:pPr>
            <a:r>
              <a:rPr lang="ar-EG" b="1" u="sng" dirty="0" smtClean="0">
                <a:solidFill>
                  <a:schemeClr val="accent5">
                    <a:lumMod val="75000"/>
                  </a:schemeClr>
                </a:solidFill>
              </a:rPr>
              <a:t>سادسا – إنزال المنتج إلى السوق </a:t>
            </a:r>
            <a:r>
              <a:rPr lang="ar-EG" b="1" u="sng" dirty="0" smtClean="0">
                <a:solidFill>
                  <a:schemeClr val="accent5">
                    <a:lumMod val="75000"/>
                  </a:schemeClr>
                </a:solidFill>
              </a:rPr>
              <a:t>:-  </a:t>
            </a:r>
          </a:p>
          <a:p>
            <a:pPr>
              <a:buNone/>
            </a:pPr>
            <a:r>
              <a:rPr lang="ar-EG" dirty="0" smtClean="0"/>
              <a:t>يتعين على المنشاة في هذه المرحلة اتخاذ أربعة قرارات رئيسية هي :</a:t>
            </a:r>
            <a:endParaRPr lang="en-US" dirty="0" smtClean="0"/>
          </a:p>
          <a:p>
            <a:pPr>
              <a:buNone/>
            </a:pPr>
            <a:r>
              <a:rPr lang="ar-EG" b="1" dirty="0" smtClean="0"/>
              <a:t>1</a:t>
            </a:r>
            <a:r>
              <a:rPr lang="ar-EG" dirty="0" smtClean="0"/>
              <a:t>— توقيت إنزال المنتج إلى السوق</a:t>
            </a:r>
            <a:r>
              <a:rPr lang="ar-EG" b="1" dirty="0" smtClean="0"/>
              <a:t> :</a:t>
            </a:r>
            <a:r>
              <a:rPr lang="ar-EG" dirty="0" smtClean="0"/>
              <a:t> ويتوقف التوقيت على عوامل عديدة من أهمها : طبيعة المنتج ونوعه واستخداماته وظروف السوق .</a:t>
            </a:r>
            <a:endParaRPr lang="en-US" dirty="0" smtClean="0"/>
          </a:p>
          <a:p>
            <a:pPr>
              <a:buNone/>
            </a:pPr>
            <a:r>
              <a:rPr lang="ar-EG" b="1" dirty="0" smtClean="0"/>
              <a:t>2— </a:t>
            </a:r>
            <a:r>
              <a:rPr lang="ar-EG" dirty="0" smtClean="0"/>
              <a:t>المناطق التي يتم إنزال المنتج فيها</a:t>
            </a:r>
            <a:r>
              <a:rPr lang="ar-EG" b="1" dirty="0" smtClean="0"/>
              <a:t> : </a:t>
            </a:r>
            <a:r>
              <a:rPr lang="ar-EG" dirty="0" smtClean="0"/>
              <a:t>ويوجد هنا بديلان : أولهما يتمثل في طرح المنتج دفعه واحدة في جميع أنحاء السوق ، وثانيهما يقضى بالتدرج في التوزيع.</a:t>
            </a:r>
            <a:endParaRPr lang="en-US" dirty="0" smtClean="0"/>
          </a:p>
          <a:p>
            <a:pPr>
              <a:buNone/>
            </a:pPr>
            <a:r>
              <a:rPr lang="ar-EG" b="1" dirty="0" smtClean="0"/>
              <a:t>3</a:t>
            </a:r>
            <a:r>
              <a:rPr lang="ar-EG" dirty="0" smtClean="0"/>
              <a:t>— تحديد العملاء المستهدفين</a:t>
            </a:r>
            <a:r>
              <a:rPr lang="ar-EG" b="1" dirty="0" smtClean="0"/>
              <a:t> : </a:t>
            </a:r>
            <a:r>
              <a:rPr lang="ar-EG" dirty="0" smtClean="0"/>
              <a:t>حتى يمكن تركيز جهود الشركة في التوزيع والترويج على أفضل العملاء المحتملين .</a:t>
            </a:r>
            <a:endParaRPr lang="en-US" dirty="0" smtClean="0"/>
          </a:p>
          <a:p>
            <a:pPr>
              <a:buNone/>
            </a:pPr>
            <a:r>
              <a:rPr lang="ar-EG" b="1" dirty="0" smtClean="0"/>
              <a:t>4— </a:t>
            </a:r>
            <a:r>
              <a:rPr lang="ar-EG" dirty="0" smtClean="0"/>
              <a:t>وضع الإستراتيجية التسويقية المناسبة لتقديم المنتج للسوق</a:t>
            </a:r>
            <a:r>
              <a:rPr lang="ar-EG" b="1" dirty="0" smtClean="0"/>
              <a:t> . </a:t>
            </a:r>
            <a:endParaRPr lang="en-US" dirty="0" smtClean="0"/>
          </a:p>
          <a:p>
            <a:pPr>
              <a:buNone/>
            </a:pPr>
            <a:endParaRPr lang="ar-EG" u="sng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81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ar-EG" sz="3800" b="1" u="sng" dirty="0" smtClean="0">
                <a:solidFill>
                  <a:srgbClr val="7030A0"/>
                </a:solidFill>
              </a:rPr>
              <a:t>أسباب نجاح المنتجات الجديدة </a:t>
            </a:r>
            <a:endParaRPr lang="en-US" sz="3800" u="sng" dirty="0" smtClean="0">
              <a:solidFill>
                <a:srgbClr val="7030A0"/>
              </a:solidFill>
            </a:endParaRPr>
          </a:p>
          <a:p>
            <a:pPr lvl="0"/>
            <a:r>
              <a:rPr lang="ar-EG" dirty="0" smtClean="0"/>
              <a:t>إشباع المنتج لحاجة أو أكثر من حاجات العملاء بالسوق .</a:t>
            </a:r>
            <a:endParaRPr lang="en-US" dirty="0" smtClean="0"/>
          </a:p>
          <a:p>
            <a:pPr lvl="0"/>
            <a:r>
              <a:rPr lang="ar-EG" dirty="0" smtClean="0"/>
              <a:t>ارتفاع مستوى جودة المنتج الجديد وانخفاض تكلفته بالمقارنة بالمنتجات البديلة المنافسة له في السوق .</a:t>
            </a:r>
            <a:endParaRPr lang="en-US" dirty="0" smtClean="0"/>
          </a:p>
          <a:p>
            <a:pPr lvl="0"/>
            <a:r>
              <a:rPr lang="ar-EG" dirty="0" smtClean="0"/>
              <a:t>توافق المنتج وانسجامه مع الإمكانيات والموارد الإنتاجية والتسويقية والإدارية للشركة .</a:t>
            </a:r>
            <a:endParaRPr lang="en-US" dirty="0" smtClean="0"/>
          </a:p>
          <a:p>
            <a:pPr lvl="0"/>
            <a:r>
              <a:rPr lang="ar-EG" dirty="0" smtClean="0"/>
              <a:t>قيام الإدارة بوضع خطة طويلة الأجل لتنمية المنتجات وتطويرها واستفادتها من خبراتها المتراكمة عبر الزمن.</a:t>
            </a:r>
            <a:endParaRPr lang="en-US" dirty="0" smtClean="0"/>
          </a:p>
          <a:p>
            <a:pPr lvl="0"/>
            <a:r>
              <a:rPr lang="ar-EG" dirty="0" smtClean="0"/>
              <a:t>وضع استراتيجيات المنتجات الجديدة بدقة وعناية بصورة تمكن الشركة من التوفيق بين إمكانياتها ومواردها وحاجات السوق .</a:t>
            </a:r>
            <a:endParaRPr lang="en-US" dirty="0" smtClean="0"/>
          </a:p>
          <a:p>
            <a:pPr lvl="0"/>
            <a:r>
              <a:rPr lang="ar-EG" dirty="0" smtClean="0"/>
              <a:t>التنظيم الفعال والممارسة الإدارية الجيدة . </a:t>
            </a:r>
            <a:endParaRPr lang="en-US" dirty="0" smtClean="0"/>
          </a:p>
          <a:p>
            <a:pPr lvl="0"/>
            <a:r>
              <a:rPr lang="ar-EG" dirty="0" smtClean="0"/>
              <a:t>العمل على تقديم منتجات خضراء صديقة للبيئة من خلال قواعد وشروط التسويق البيئي .</a:t>
            </a:r>
            <a:endParaRPr lang="en-US" dirty="0" smtClean="0"/>
          </a:p>
          <a:p>
            <a:pPr lvl="0"/>
            <a:r>
              <a:rPr lang="ar-EG" dirty="0" smtClean="0"/>
              <a:t>التحديد الدقيق للسوق المحتملة ، تقدير فرص البيع فيها .</a:t>
            </a:r>
            <a:endParaRPr lang="en-US" dirty="0" smtClean="0"/>
          </a:p>
          <a:p>
            <a:pPr lvl="0"/>
            <a:r>
              <a:rPr lang="ar-EG" dirty="0" smtClean="0"/>
              <a:t>العناية بتصميم المنتج ، واختباره على نطاق ضيق قبل نزوله السوق على نطاق واسع .</a:t>
            </a:r>
            <a:endParaRPr lang="en-US" dirty="0" smtClean="0"/>
          </a:p>
          <a:p>
            <a:endParaRPr lang="ar-EG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81000" y="6324600"/>
            <a:ext cx="8458200" cy="35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274320" lvl="0" indent="-274320" algn="r" rtl="1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lang="ar-EG" sz="1600" b="1" dirty="0" smtClean="0"/>
              <a:t>التسويق المحاضرة</a:t>
            </a: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( 6)                       (2020)                               أ.م.د/محمد العوامي محمد</a:t>
            </a:r>
            <a:endParaRPr kumimoji="0" lang="ar-EG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ar-EG" sz="3200" b="1" u="sng" dirty="0" smtClean="0">
                <a:solidFill>
                  <a:srgbClr val="7030A0"/>
                </a:solidFill>
              </a:rPr>
              <a:t>أسباب فشل المنتجات الجديدة </a:t>
            </a:r>
            <a:endParaRPr lang="en-US" sz="3200" u="sng" dirty="0" smtClean="0">
              <a:solidFill>
                <a:srgbClr val="7030A0"/>
              </a:solidFill>
            </a:endParaRPr>
          </a:p>
          <a:p>
            <a:pPr lvl="0"/>
            <a:r>
              <a:rPr lang="ar-EG" dirty="0" smtClean="0"/>
              <a:t>القصور في أنشطة بحوث التسويق</a:t>
            </a:r>
            <a:r>
              <a:rPr lang="ar-EG" b="1" dirty="0" smtClean="0"/>
              <a:t> :</a:t>
            </a:r>
            <a:r>
              <a:rPr lang="ar-EG" dirty="0" smtClean="0"/>
              <a:t> مما يؤدى إلى عدم التحديد السليم لاحتياجات السوق ، أو التقدير المبالغ فيه بالنسبة للمبيعات .</a:t>
            </a:r>
            <a:endParaRPr lang="en-US" dirty="0" smtClean="0"/>
          </a:p>
          <a:p>
            <a:pPr lvl="0"/>
            <a:r>
              <a:rPr lang="ar-EG" dirty="0" smtClean="0"/>
              <a:t>المشكلات الفنية في تصميم المنتج أو إنتاجه</a:t>
            </a:r>
            <a:r>
              <a:rPr lang="ar-EG" b="1" dirty="0" smtClean="0"/>
              <a:t> : </a:t>
            </a:r>
            <a:r>
              <a:rPr lang="ar-EG" dirty="0" smtClean="0"/>
              <a:t>مما قد يتسبب في صعوبة استخدامه أو إلحاق الضرر بمستخدمه .</a:t>
            </a:r>
            <a:endParaRPr lang="en-US" dirty="0" smtClean="0"/>
          </a:p>
          <a:p>
            <a:pPr lvl="0"/>
            <a:r>
              <a:rPr lang="ar-EG" dirty="0" smtClean="0"/>
              <a:t>صغر وضيق السوق المستهدف</a:t>
            </a:r>
            <a:r>
              <a:rPr lang="ar-EG" b="1" dirty="0" smtClean="0"/>
              <a:t> : </a:t>
            </a:r>
            <a:r>
              <a:rPr lang="ar-EG" dirty="0" smtClean="0"/>
              <a:t>مما يتسبب في عدم الوصول إلى حجم مبيعات مربح .</a:t>
            </a:r>
            <a:endParaRPr lang="en-US" dirty="0" smtClean="0"/>
          </a:p>
          <a:p>
            <a:pPr lvl="0"/>
            <a:r>
              <a:rPr lang="ar-EG" dirty="0" smtClean="0"/>
              <a:t>الممارسات الإدارية الخاطئة</a:t>
            </a:r>
            <a:r>
              <a:rPr lang="ar-EG" b="1" dirty="0" smtClean="0"/>
              <a:t> : </a:t>
            </a:r>
            <a:r>
              <a:rPr lang="ar-EG" dirty="0" smtClean="0"/>
              <a:t>فالافتقار إلى تحديد الأهداف الرئيسية الشركة بدقة ووضوح ، والافتقار إلى وجود استراتيجيه جيدة للمنتج الجديد ، كل هذا قد يؤدى فشل المنتجات الجديدة .</a:t>
            </a:r>
            <a:endParaRPr lang="en-US" dirty="0" smtClean="0"/>
          </a:p>
          <a:p>
            <a:pPr lvl="0"/>
            <a:r>
              <a:rPr lang="ar-EG" dirty="0" smtClean="0"/>
              <a:t>الافتقار إلى الخبرات اللازمة لإنتاج وتسويق المنتج الجديد .</a:t>
            </a:r>
            <a:endParaRPr lang="en-US" dirty="0" smtClean="0"/>
          </a:p>
          <a:p>
            <a:pPr lvl="0"/>
            <a:r>
              <a:rPr lang="ar-EG" dirty="0" smtClean="0"/>
              <a:t>الافتقار إلى الإستراتيجية التسويقية الفعالة التي تمكن من وضع المنتج الجديد في مركزه التنافسي السليم في السوق .</a:t>
            </a: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81000" y="6324600"/>
            <a:ext cx="8458200" cy="35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274320" lvl="0" indent="-274320" algn="r" rtl="1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</a:t>
            </a:r>
            <a:r>
              <a:rPr lang="ar-EG" sz="1600" b="1" dirty="0" smtClean="0"/>
              <a:t>التسويق المحاضرة</a:t>
            </a: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( 6)                       (2020)                               أ.م.د/محمد العوامي محمد</a:t>
            </a:r>
            <a:endParaRPr kumimoji="0" lang="ar-EG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1711</TotalTime>
  <Words>1293</Words>
  <Application>Microsoft Office PowerPoint</Application>
  <PresentationFormat>On-screen Show (4:3)</PresentationFormat>
  <Paragraphs>106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تقنيات متقدمه في التصنيع</dc:title>
  <dc:creator>SAMSUNG</dc:creator>
  <cp:lastModifiedBy>awamy</cp:lastModifiedBy>
  <cp:revision>76</cp:revision>
  <dcterms:created xsi:type="dcterms:W3CDTF">2006-08-16T00:00:00Z</dcterms:created>
  <dcterms:modified xsi:type="dcterms:W3CDTF">2020-03-23T20:44:50Z</dcterms:modified>
</cp:coreProperties>
</file>