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771" y="1"/>
            <a:ext cx="9895472" cy="725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514600"/>
            <a:ext cx="5908730" cy="3124200"/>
          </a:xfrm>
        </p:spPr>
        <p:txBody>
          <a:bodyPr>
            <a:noAutofit/>
          </a:bodyPr>
          <a:lstStyle/>
          <a:p>
            <a:r>
              <a:rPr lang="ar-EG" sz="6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التسويق</a:t>
            </a:r>
            <a:r>
              <a:rPr lang="en-US" sz="4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(المحاضرة السابعة)</a:t>
            </a:r>
          </a:p>
          <a:p>
            <a:r>
              <a:rPr lang="ar-EG" sz="4400" b="1" dirty="0" smtClean="0">
                <a:solidFill>
                  <a:schemeClr val="tx2"/>
                </a:solidFill>
              </a:rPr>
              <a:t>الفرقة الثانية</a:t>
            </a:r>
            <a:endParaRPr lang="ar-EG" sz="3600" b="1" dirty="0" smtClean="0">
              <a:solidFill>
                <a:schemeClr val="tx2"/>
              </a:solidFill>
            </a:endParaRPr>
          </a:p>
          <a:p>
            <a:r>
              <a:rPr lang="ar-EG" sz="4400" b="1" dirty="0" smtClean="0">
                <a:solidFill>
                  <a:schemeClr val="accent4"/>
                </a:solidFill>
              </a:rPr>
              <a:t>أ.م.د/ محمد العوامي محمد</a:t>
            </a:r>
          </a:p>
          <a:p>
            <a:endParaRPr lang="ar-EG" sz="4400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360610"/>
            <a:ext cx="1143000" cy="14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4493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تسعير المنتجات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ar-SA" sz="4000" b="1" i="1" u="sng" dirty="0" smtClean="0">
                <a:solidFill>
                  <a:srgbClr val="C00000"/>
                </a:solidFill>
              </a:rPr>
              <a:t>(تحديد أسعار المنتجات)</a:t>
            </a:r>
            <a:r>
              <a:rPr lang="ar-EG" sz="4000" b="1" i="1" u="sng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ar-EG" sz="4000" b="1" i="1" u="sng" dirty="0" smtClean="0"/>
          </a:p>
          <a:p>
            <a:pPr>
              <a:buNone/>
            </a:pPr>
            <a:r>
              <a:rPr lang="ar-EG" sz="3800" dirty="0" smtClean="0"/>
              <a:t>   يعرف الاقتصاديون </a:t>
            </a:r>
            <a:r>
              <a:rPr lang="ar-EG" sz="3800" b="1" u="sng" dirty="0" smtClean="0">
                <a:solidFill>
                  <a:schemeClr val="bg2">
                    <a:lumMod val="50000"/>
                  </a:schemeClr>
                </a:solidFill>
              </a:rPr>
              <a:t>السعر</a:t>
            </a:r>
            <a:r>
              <a:rPr lang="ar-EG" sz="3800" dirty="0" smtClean="0"/>
              <a:t>  على انه القيمة المتبادلة للسلعة أو الخدمة معبرا عنها في صورة نقدية ، وبمعنى أخر فان </a:t>
            </a:r>
            <a:r>
              <a:rPr lang="ar-EG" sz="3800" b="1" u="sng" dirty="0" smtClean="0">
                <a:solidFill>
                  <a:schemeClr val="bg2">
                    <a:lumMod val="50000"/>
                  </a:schemeClr>
                </a:solidFill>
              </a:rPr>
              <a:t>السعر</a:t>
            </a:r>
            <a:r>
              <a:rPr lang="ar-EG" sz="3800" dirty="0" smtClean="0"/>
              <a:t> يمثل قيمة المنتج معبرا عنها في صورة نقدية ، فالمنفعة تخلق القيمة والقيمة تقاس من خلال السعر</a:t>
            </a:r>
            <a:r>
              <a:rPr lang="ar-SA" sz="3800" dirty="0" smtClean="0"/>
              <a:t>. </a:t>
            </a:r>
            <a:endParaRPr lang="en-US" sz="3800" dirty="0" smtClean="0"/>
          </a:p>
          <a:p>
            <a:r>
              <a:rPr lang="ar-EG" sz="4000" dirty="0" smtClean="0"/>
              <a:t>ومن </a:t>
            </a:r>
            <a:r>
              <a:rPr lang="ar-EG" sz="4000" u="sng" dirty="0" smtClean="0">
                <a:solidFill>
                  <a:schemeClr val="accent5">
                    <a:lumMod val="75000"/>
                  </a:schemeClr>
                </a:solidFill>
              </a:rPr>
              <a:t>وجهة نظر المستهلك</a:t>
            </a:r>
            <a:r>
              <a:rPr lang="ar-EG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EG" sz="4000" dirty="0" smtClean="0"/>
              <a:t>يمثل السعر اتفاقا بين البائع والمشترى ويتعلق بما سيأخذه كل منهما من الأخر . </a:t>
            </a:r>
            <a:endParaRPr lang="en-US" sz="4000" dirty="0" smtClean="0"/>
          </a:p>
          <a:p>
            <a:r>
              <a:rPr lang="ar-EG" sz="4000" dirty="0" smtClean="0"/>
              <a:t>أما </a:t>
            </a:r>
            <a:r>
              <a:rPr lang="ar-EG" sz="4000" u="sng" dirty="0" smtClean="0">
                <a:solidFill>
                  <a:schemeClr val="accent5">
                    <a:lumMod val="75000"/>
                  </a:schemeClr>
                </a:solidFill>
              </a:rPr>
              <a:t>وجهة نظر السوق</a:t>
            </a:r>
            <a:r>
              <a:rPr lang="ar-EG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EG" sz="4000" dirty="0" smtClean="0"/>
              <a:t>فان السعر يغطى اجمالى العرض الذي يقدمه للسوق</a:t>
            </a:r>
            <a:r>
              <a:rPr lang="ar-SA" sz="4000" dirty="0" smtClean="0"/>
              <a:t>.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endParaRPr lang="ar-EG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500" b="1" u="sng" dirty="0" smtClean="0"/>
              <a:t>القوى المؤثرة في قرار السعر</a:t>
            </a:r>
            <a:endParaRPr lang="en-US" sz="3500" u="sng" dirty="0" smtClean="0"/>
          </a:p>
          <a:p>
            <a:pPr>
              <a:buNone/>
            </a:pPr>
            <a:r>
              <a:rPr lang="ar-SA" dirty="0" smtClean="0"/>
              <a:t>يعد التسعير وظيفة إدارية هامة إذ تتضمن وظيفة تحديد السعر العديد من المتغيرات وعناصر داخلية وخارجية</a:t>
            </a:r>
            <a:endParaRPr lang="en-US" dirty="0" smtClean="0"/>
          </a:p>
          <a:p>
            <a:pPr>
              <a:buNone/>
            </a:pPr>
            <a:r>
              <a:rPr lang="ar-SA" u="sng" dirty="0" smtClean="0"/>
              <a:t>العناصر الداخلية مثل:-</a:t>
            </a:r>
            <a:endParaRPr lang="en-US" u="sng" dirty="0" smtClean="0"/>
          </a:p>
          <a:p>
            <a:r>
              <a:rPr lang="ar-SA" dirty="0" smtClean="0"/>
              <a:t>أ- أهداف وموارد الشركة</a:t>
            </a:r>
            <a:endParaRPr lang="en-US" dirty="0" smtClean="0"/>
          </a:p>
          <a:p>
            <a:r>
              <a:rPr lang="ar-SA" dirty="0" smtClean="0"/>
              <a:t>ب- التنظيم والتكاليف</a:t>
            </a:r>
            <a:endParaRPr lang="en-US" dirty="0" smtClean="0"/>
          </a:p>
          <a:p>
            <a:r>
              <a:rPr lang="ar-SA" dirty="0" smtClean="0"/>
              <a:t>ج- تميز المنتجات والتكنولوجي</a:t>
            </a:r>
            <a:endParaRPr lang="en-US" dirty="0" smtClean="0"/>
          </a:p>
          <a:p>
            <a:pPr>
              <a:buNone/>
            </a:pPr>
            <a:r>
              <a:rPr lang="ar-SA" u="sng" dirty="0" smtClean="0"/>
              <a:t>العناصر الخارجية مثل:-</a:t>
            </a:r>
            <a:endParaRPr lang="en-US" u="sng" dirty="0" smtClean="0"/>
          </a:p>
          <a:p>
            <a:r>
              <a:rPr lang="ar-SA" dirty="0" smtClean="0"/>
              <a:t>1-الطلب على المنتج</a:t>
            </a:r>
            <a:endParaRPr lang="en-US" dirty="0" smtClean="0"/>
          </a:p>
          <a:p>
            <a:r>
              <a:rPr lang="ar-SA" dirty="0" smtClean="0"/>
              <a:t>2-الظروف الاقتصادية والاجتماعية والثقافية</a:t>
            </a:r>
            <a:endParaRPr lang="en-US" dirty="0" smtClean="0"/>
          </a:p>
          <a:p>
            <a:r>
              <a:rPr lang="ar-SA" dirty="0" smtClean="0"/>
              <a:t>3-المنافسة</a:t>
            </a:r>
            <a:endParaRPr lang="en-US" dirty="0" smtClean="0"/>
          </a:p>
          <a:p>
            <a:r>
              <a:rPr lang="ar-SA" dirty="0" smtClean="0"/>
              <a:t>4-القوانين والقرارات الحكومية</a:t>
            </a:r>
            <a:endParaRPr lang="en-US" dirty="0" smtClean="0"/>
          </a:p>
          <a:p>
            <a:r>
              <a:rPr lang="ar-SA" dirty="0" smtClean="0"/>
              <a:t>5-خصائص واتجاهات المشترين</a:t>
            </a:r>
            <a:endParaRPr lang="en-US" dirty="0" smtClean="0"/>
          </a:p>
          <a:p>
            <a:r>
              <a:rPr lang="ar-SA" dirty="0" smtClean="0"/>
              <a:t>6-الموردين وقنوات التوزيع</a:t>
            </a:r>
            <a:endParaRPr lang="en-US" dirty="0" smtClean="0"/>
          </a:p>
          <a:p>
            <a:r>
              <a:rPr lang="ar-SA" dirty="0" smtClean="0"/>
              <a:t>7-الاعتبارات الأخلاقية والقيم الدينية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ar-EG" sz="3200" b="1" u="sng" dirty="0" smtClean="0"/>
              <a:t>أهداف </a:t>
            </a:r>
            <a:r>
              <a:rPr lang="ar-EG" sz="3200" b="1" u="sng" dirty="0" smtClean="0"/>
              <a:t>التسعير</a:t>
            </a:r>
            <a:endParaRPr lang="en-US" sz="3200" u="sng" dirty="0" smtClean="0"/>
          </a:p>
          <a:p>
            <a:pPr>
              <a:buNone/>
            </a:pPr>
            <a:r>
              <a:rPr lang="ar-SA" dirty="0" smtClean="0"/>
              <a:t>هناك ثلاثة أهداف أساسية لعملية التسعير هي </a:t>
            </a:r>
            <a:r>
              <a:rPr lang="ar-SA" dirty="0" smtClean="0"/>
              <a:t>:-</a:t>
            </a:r>
            <a:endParaRPr lang="ar-EG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ar-SA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أهداف الربح</a:t>
            </a:r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</a:t>
            </a:r>
            <a:r>
              <a:rPr lang="ar-SA" dirty="0" smtClean="0"/>
              <a:t>سواء كان في الأجل القصير أو في الأجل الطويل أو زيادة ونمو في الوجود داخل السوق</a:t>
            </a:r>
            <a:r>
              <a:rPr lang="ar-SA" dirty="0" smtClean="0"/>
              <a:t>.</a:t>
            </a:r>
            <a:endParaRPr lang="ar-EG" dirty="0" smtClean="0"/>
          </a:p>
          <a:p>
            <a:pPr lvl="0"/>
            <a:endParaRPr lang="en-US" dirty="0" smtClean="0"/>
          </a:p>
          <a:p>
            <a:pPr lvl="0"/>
            <a:r>
              <a:rPr lang="ar-SA" b="1" u="sng" dirty="0" smtClean="0">
                <a:solidFill>
                  <a:schemeClr val="accent5">
                    <a:lumMod val="75000"/>
                  </a:schemeClr>
                </a:solidFill>
              </a:rPr>
              <a:t>أهدف النمو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ar-SA" dirty="0" smtClean="0"/>
              <a:t>مثل تحقيق نمو في المبيعات او نمو وزيادة في عدد العملاء</a:t>
            </a:r>
            <a:r>
              <a:rPr lang="ar-SA" dirty="0" smtClean="0"/>
              <a:t>.</a:t>
            </a:r>
            <a:r>
              <a:rPr lang="ar-EG" dirty="0" smtClean="0"/>
              <a:t> </a:t>
            </a:r>
          </a:p>
          <a:p>
            <a:pPr lvl="0">
              <a:buNone/>
            </a:pPr>
            <a:endParaRPr lang="en-US" dirty="0" smtClean="0"/>
          </a:p>
          <a:p>
            <a:r>
              <a:rPr lang="ar-SA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أهداف مراجعة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ar-SA" dirty="0" smtClean="0"/>
              <a:t>لمواجهة المنافسة والمحافظة على الوجود داخل السوق </a:t>
            </a:r>
            <a:r>
              <a:rPr lang="ar-SA" dirty="0" smtClean="0"/>
              <a:t>والمحافظة </a:t>
            </a:r>
            <a:r>
              <a:rPr lang="ar-SA" dirty="0" smtClean="0"/>
              <a:t>على استقرار الأسعار وتدفق النقدية بمعدلات معينة وتعزيز صورة الشركة ومنتجاتها .</a:t>
            </a:r>
            <a:endParaRPr lang="ar-EG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EG" sz="3200" b="1" u="sng" dirty="0" smtClean="0"/>
              <a:t>طرق تحديد الأسعار</a:t>
            </a:r>
            <a:endParaRPr lang="en-US" sz="3200" u="sng" dirty="0" smtClean="0"/>
          </a:p>
          <a:p>
            <a:pPr>
              <a:buNone/>
            </a:pPr>
            <a:r>
              <a:rPr lang="ar-EG" dirty="0" smtClean="0"/>
              <a:t>تستخدم الشركات عدة طرق مختلفة لتحديد أسعار منتجاتها ، ومن أهم هذه الطرق ما يلي :</a:t>
            </a:r>
          </a:p>
          <a:p>
            <a:pPr>
              <a:buNone/>
            </a:pPr>
            <a:r>
              <a:rPr lang="ar-EG" u="sng" dirty="0" smtClean="0"/>
              <a:t>أولا : التسعير على أساس التكلفة</a:t>
            </a:r>
            <a:r>
              <a:rPr lang="ar-EG" b="1" dirty="0" smtClean="0"/>
              <a:t> </a:t>
            </a:r>
          </a:p>
          <a:p>
            <a:pPr>
              <a:buNone/>
            </a:pPr>
            <a:r>
              <a:rPr lang="ar-EG" dirty="0" smtClean="0"/>
              <a:t>- التسعير على أساس التكلفة الكلية</a:t>
            </a:r>
            <a:r>
              <a:rPr lang="ar-EG" b="1" dirty="0" smtClean="0"/>
              <a:t> .</a:t>
            </a:r>
            <a:endParaRPr lang="ar-EG" dirty="0" smtClean="0"/>
          </a:p>
          <a:p>
            <a:pPr>
              <a:buNone/>
            </a:pPr>
            <a:r>
              <a:rPr lang="ar-EG" dirty="0" smtClean="0"/>
              <a:t>- التسعير على أساس التكلفة الحدية .</a:t>
            </a:r>
          </a:p>
          <a:p>
            <a:pPr>
              <a:buNone/>
            </a:pPr>
            <a:r>
              <a:rPr lang="ar-EG" dirty="0" smtClean="0"/>
              <a:t>- التسعير على أساس العائد المستهدف  .</a:t>
            </a:r>
            <a:r>
              <a:rPr lang="ar-SA" dirty="0" smtClean="0"/>
              <a:t> </a:t>
            </a:r>
            <a:endParaRPr lang="ar-EG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ar-EG" u="sng" dirty="0" smtClean="0"/>
              <a:t>ثانيا : التسعير على أساس الطلب</a:t>
            </a:r>
            <a:r>
              <a:rPr lang="ar-EG" b="1" dirty="0" smtClean="0"/>
              <a:t> :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وهناك طريقتين للتسعير بهذا الاسلوب هما :-</a:t>
            </a:r>
            <a:endParaRPr lang="en-US" dirty="0" smtClean="0"/>
          </a:p>
          <a:p>
            <a:r>
              <a:rPr lang="ar-SA" u="sng" dirty="0" smtClean="0"/>
              <a:t>طرق وصفية</a:t>
            </a:r>
            <a:r>
              <a:rPr lang="ar-SA" dirty="0" smtClean="0"/>
              <a:t>: </a:t>
            </a:r>
            <a:r>
              <a:rPr lang="ar-EG" dirty="0" smtClean="0"/>
              <a:t>(</a:t>
            </a:r>
            <a:r>
              <a:rPr lang="ar-SA" dirty="0" smtClean="0"/>
              <a:t>حصر) أهداف ومقاصد المشترين</a:t>
            </a:r>
            <a:r>
              <a:rPr lang="ar-EG" dirty="0" smtClean="0"/>
              <a:t>-</a:t>
            </a:r>
            <a:r>
              <a:rPr lang="ar-SA" dirty="0" smtClean="0"/>
              <a:t>آراء رجال البيع </a:t>
            </a:r>
            <a:r>
              <a:rPr lang="ar-EG" dirty="0" smtClean="0"/>
              <a:t>-</a:t>
            </a:r>
            <a:r>
              <a:rPr lang="ar-SA" dirty="0" smtClean="0"/>
              <a:t>آراء الخبراء الاقتصاديين</a:t>
            </a:r>
            <a:r>
              <a:rPr lang="ar-EG" dirty="0" smtClean="0"/>
              <a:t>-</a:t>
            </a:r>
            <a:r>
              <a:rPr lang="ar-SA" dirty="0" smtClean="0"/>
              <a:t>آراء رجال الإدارة</a:t>
            </a:r>
            <a:r>
              <a:rPr lang="ar-EG" dirty="0" smtClean="0"/>
              <a:t>)</a:t>
            </a:r>
            <a:endParaRPr lang="en-US" dirty="0" smtClean="0"/>
          </a:p>
          <a:p>
            <a:r>
              <a:rPr lang="ar-SA" u="sng" dirty="0" smtClean="0"/>
              <a:t>طرق إحصائية:</a:t>
            </a:r>
            <a:r>
              <a:rPr lang="ar-EG" u="sng" dirty="0" smtClean="0"/>
              <a:t>(</a:t>
            </a:r>
            <a:r>
              <a:rPr lang="ar-SA" dirty="0" smtClean="0"/>
              <a:t>تعتمد على البيانات التاريخية للمبيعات عن سنوات سابقة </a:t>
            </a:r>
            <a:r>
              <a:rPr lang="ar-EG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ar-EG" u="sng" dirty="0" smtClean="0"/>
              <a:t>ثالثا : التسعير على أساس المنافسة:</a:t>
            </a:r>
            <a:endParaRPr lang="ar-E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EG" sz="3200" b="1" u="sng" dirty="0" smtClean="0"/>
              <a:t>القرارات الإستراتيجية في التسعير:</a:t>
            </a:r>
            <a:endParaRPr lang="en-US" sz="3200" u="sng" dirty="0" smtClean="0"/>
          </a:p>
          <a:p>
            <a:pPr>
              <a:buNone/>
            </a:pPr>
            <a:r>
              <a:rPr lang="ar-EG" b="1" dirty="0" smtClean="0"/>
              <a:t>1</a:t>
            </a:r>
            <a:r>
              <a:rPr lang="ar-EG" b="1" u="sng" dirty="0" smtClean="0"/>
              <a:t>— تسعير المنتجات الجديدة :</a:t>
            </a:r>
            <a:r>
              <a:rPr lang="ar-EG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ar-EG" dirty="0" smtClean="0"/>
              <a:t>ويمكن للشركة ، عند تسعير سلعتها الجديدة . أن تختار ما بين إستراتيجيتين هما : </a:t>
            </a:r>
            <a:endParaRPr lang="en-US" dirty="0" smtClean="0"/>
          </a:p>
          <a:p>
            <a:pPr>
              <a:buNone/>
            </a:pPr>
            <a:r>
              <a:rPr lang="ar-EG" dirty="0" smtClean="0"/>
              <a:t>-إستراتيجية كشط السوق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-</a:t>
            </a:r>
            <a:r>
              <a:rPr lang="ar-EG" dirty="0" smtClean="0"/>
              <a:t>إستراتيجية غزو السوق أو التمكن منه </a:t>
            </a:r>
            <a:endParaRPr lang="en-US" dirty="0" smtClean="0"/>
          </a:p>
          <a:p>
            <a:pPr>
              <a:buNone/>
            </a:pPr>
            <a:r>
              <a:rPr lang="ar-EG" b="1" u="sng" dirty="0" smtClean="0"/>
              <a:t>2— تسعير خط المنتجات</a:t>
            </a:r>
            <a:r>
              <a:rPr lang="ar-EG" b="1" dirty="0" smtClean="0"/>
              <a:t> : </a:t>
            </a:r>
            <a:endParaRPr lang="en-US" b="1" dirty="0" smtClean="0"/>
          </a:p>
          <a:p>
            <a:pPr>
              <a:buNone/>
            </a:pPr>
            <a:r>
              <a:rPr lang="ar-EG" dirty="0" smtClean="0"/>
              <a:t>تقوم غالبية الشركات بتسويق عدد من المنتجات وليس منتجا واحدا ، ومما يعقد من مشكلة التسعير وجود ترابط بين هذه المنتجات من حيث الإنتاج والتوزيع والطلب ، وضرورة أن يحقق تسعير مجموعة السلع في هذه الحالة أقصى ربح ممكن في الأجل الطويل .</a:t>
            </a:r>
          </a:p>
          <a:p>
            <a:pPr>
              <a:buNone/>
            </a:pPr>
            <a:r>
              <a:rPr lang="ar-EG" b="1" u="sng" dirty="0" smtClean="0"/>
              <a:t>3 – التسعير النفسي</a:t>
            </a:r>
            <a:r>
              <a:rPr lang="ar-EG" b="1" dirty="0" smtClean="0"/>
              <a:t> : </a:t>
            </a:r>
            <a:endParaRPr lang="en-US" b="1" dirty="0" smtClean="0"/>
          </a:p>
          <a:p>
            <a:r>
              <a:rPr lang="ar-EG" dirty="0" smtClean="0"/>
              <a:t>يعتمد التسعير النفسي على دفع المستهلك إلى اتخاذ قرار الشراء كنتيجة للاستجابة لردود فعل عاطفية وليست عقلية أو منطقية .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EG" dirty="0" smtClean="0"/>
              <a:t>ومن أهم أشكال التسعير النفسي ما يلي : </a:t>
            </a:r>
            <a:endParaRPr lang="en-US" dirty="0" smtClean="0"/>
          </a:p>
          <a:p>
            <a:r>
              <a:rPr lang="ar-SA" dirty="0" smtClean="0"/>
              <a:t>- </a:t>
            </a:r>
            <a:r>
              <a:rPr lang="ar-EG" dirty="0" smtClean="0"/>
              <a:t>الأسعار الكسرية</a:t>
            </a:r>
            <a:r>
              <a:rPr lang="ar-EG" b="1" dirty="0" smtClean="0"/>
              <a:t> :</a:t>
            </a:r>
            <a:r>
              <a:rPr lang="ar-EG" dirty="0" smtClean="0"/>
              <a:t> </a:t>
            </a:r>
          </a:p>
          <a:p>
            <a:r>
              <a:rPr lang="ar-SA" dirty="0" smtClean="0"/>
              <a:t>- </a:t>
            </a:r>
            <a:r>
              <a:rPr lang="ar-EG" dirty="0" smtClean="0"/>
              <a:t>الأسعار المعتادة </a:t>
            </a:r>
            <a:r>
              <a:rPr lang="ar-EG" b="1" dirty="0" smtClean="0"/>
              <a:t>:</a:t>
            </a:r>
            <a:r>
              <a:rPr lang="ar-EG" dirty="0" smtClean="0"/>
              <a:t> </a:t>
            </a:r>
          </a:p>
          <a:p>
            <a:r>
              <a:rPr lang="ar-SA" dirty="0" smtClean="0"/>
              <a:t>- </a:t>
            </a:r>
            <a:r>
              <a:rPr lang="ar-EG" dirty="0" smtClean="0"/>
              <a:t>أسعار التفاخر </a:t>
            </a:r>
            <a:r>
              <a:rPr lang="ar-EG" b="1" dirty="0" smtClean="0"/>
              <a:t>:</a:t>
            </a:r>
            <a:r>
              <a:rPr lang="ar-EG" dirty="0" smtClean="0"/>
              <a:t> </a:t>
            </a:r>
          </a:p>
          <a:p>
            <a:r>
              <a:rPr lang="ar-SA" dirty="0" smtClean="0"/>
              <a:t>- </a:t>
            </a:r>
            <a:r>
              <a:rPr lang="ar-EG" dirty="0" smtClean="0"/>
              <a:t>أسعار مجموعات السلع </a:t>
            </a:r>
            <a:r>
              <a:rPr lang="ar-EG" b="1" dirty="0" smtClean="0"/>
              <a:t>:</a:t>
            </a:r>
            <a:r>
              <a:rPr lang="ar-EG" dirty="0" smtClean="0"/>
              <a:t> </a:t>
            </a:r>
          </a:p>
          <a:p>
            <a:pPr>
              <a:buNone/>
            </a:pPr>
            <a:r>
              <a:rPr lang="ar-EG" b="1" u="sng" dirty="0" smtClean="0"/>
              <a:t>3—التسعير الترويجي : </a:t>
            </a:r>
            <a:endParaRPr lang="en-US" b="1" dirty="0" smtClean="0"/>
          </a:p>
          <a:p>
            <a:pPr>
              <a:buNone/>
            </a:pPr>
            <a:r>
              <a:rPr lang="ar-EG" dirty="0" smtClean="0"/>
              <a:t>   يستهدف هذا النوع من التسعير ترويج أو تنشيط المبيعات ، ومن أهم أشكاله ما يلي : </a:t>
            </a:r>
          </a:p>
          <a:p>
            <a:pPr>
              <a:buNone/>
            </a:pPr>
            <a:r>
              <a:rPr lang="ar-EG" dirty="0" smtClean="0"/>
              <a:t>- أسعار الاستدراج </a:t>
            </a:r>
            <a:r>
              <a:rPr lang="ar-EG" b="1" dirty="0" smtClean="0"/>
              <a:t>:</a:t>
            </a:r>
          </a:p>
          <a:p>
            <a:pPr>
              <a:buNone/>
            </a:pPr>
            <a:r>
              <a:rPr lang="ar-SA" dirty="0" smtClean="0"/>
              <a:t>- </a:t>
            </a:r>
            <a:r>
              <a:rPr lang="ar-EG" dirty="0" smtClean="0"/>
              <a:t>أسعار المناسبات الخاصة </a:t>
            </a:r>
            <a:r>
              <a:rPr lang="ar-EG" b="1" dirty="0" smtClean="0"/>
              <a:t>:</a:t>
            </a:r>
            <a:r>
              <a:rPr lang="ar-EG" dirty="0" smtClean="0"/>
              <a:t> </a:t>
            </a:r>
          </a:p>
          <a:p>
            <a:pPr>
              <a:buNone/>
            </a:pPr>
            <a:r>
              <a:rPr lang="ar-SA" dirty="0" smtClean="0"/>
              <a:t>- </a:t>
            </a:r>
            <a:r>
              <a:rPr lang="ar-EG" dirty="0" smtClean="0"/>
              <a:t>الخصم السيكولوجي</a:t>
            </a:r>
            <a:r>
              <a:rPr lang="ar-EG" b="1" dirty="0" smtClean="0"/>
              <a:t> : </a:t>
            </a:r>
          </a:p>
          <a:p>
            <a:pPr>
              <a:buNone/>
            </a:pPr>
            <a:r>
              <a:rPr lang="ar-SA" dirty="0" smtClean="0"/>
              <a:t>- </a:t>
            </a:r>
            <a:r>
              <a:rPr lang="ar-EG" dirty="0" smtClean="0"/>
              <a:t>التسعير الجغرافي </a:t>
            </a:r>
            <a:r>
              <a:rPr lang="ar-EG" b="1" dirty="0" smtClean="0"/>
              <a:t>:</a:t>
            </a:r>
            <a:r>
              <a:rPr lang="ar-EG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endParaRPr lang="ar-EG" b="1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ar-EG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التسويق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EG" sz="3600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ar-EG" sz="3600" b="1" u="sng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EG" sz="3600" b="1" u="sng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والى </a:t>
            </a:r>
            <a:r>
              <a:rPr lang="ar-EG" sz="36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لقاء آخر في المحاضرة القادمة ان شاء الله</a:t>
            </a:r>
          </a:p>
          <a:p>
            <a:pPr algn="ctr">
              <a:buNone/>
            </a:pPr>
            <a:r>
              <a:rPr lang="ar-EG" sz="36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والسلام عليكم ورحمة الله</a:t>
            </a:r>
            <a:endParaRPr lang="ar-EG" sz="3600" b="1" u="sng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lang="ar-EG" sz="1600" b="1" dirty="0" smtClean="0"/>
              <a:t>التسويق المحاضرة</a:t>
            </a: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811</TotalTime>
  <Words>580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تقنيات متقدمه في التصنيع</dc:title>
  <dc:creator>SAMSUNG</dc:creator>
  <cp:lastModifiedBy>awamy</cp:lastModifiedBy>
  <cp:revision>71</cp:revision>
  <dcterms:created xsi:type="dcterms:W3CDTF">2006-08-16T00:00:00Z</dcterms:created>
  <dcterms:modified xsi:type="dcterms:W3CDTF">2020-03-24T14:57:14Z</dcterms:modified>
</cp:coreProperties>
</file>