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3124200"/>
          </a:xfrm>
        </p:spPr>
        <p:txBody>
          <a:bodyPr>
            <a:noAutofit/>
          </a:bodyPr>
          <a:lstStyle/>
          <a:p>
            <a:r>
              <a:rPr lang="ar-EG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تك التغطية والترسيب</a:t>
            </a:r>
            <a:r>
              <a:rPr lang="en-US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EG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(المحاضرة التاسعة)</a:t>
            </a:r>
          </a:p>
          <a:p>
            <a:pPr rtl="1"/>
            <a:r>
              <a:rPr lang="ar-EG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الفرقة الثانية</a:t>
            </a:r>
            <a:r>
              <a:rPr lang="ar-EG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(قسم المنتجات المعدنية </a:t>
            </a:r>
            <a:r>
              <a:rPr lang="ar-EG" sz="2400" b="1" dirty="0" smtClean="0">
                <a:solidFill>
                  <a:schemeClr val="bg2"/>
                </a:solidFill>
              </a:rPr>
              <a:t>والحلي</a:t>
            </a:r>
            <a:r>
              <a:rPr lang="ar-EG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ar-EG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أ.م.د/ محمد العوامي محمد</a:t>
            </a:r>
          </a:p>
          <a:p>
            <a:endParaRPr lang="ar-EG" sz="4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705600" cy="1066800"/>
          </a:xfrm>
        </p:spPr>
        <p:txBody>
          <a:bodyPr>
            <a:normAutofit/>
          </a:bodyPr>
          <a:lstStyle/>
          <a:p>
            <a:pPr rtl="1"/>
            <a:r>
              <a:rPr lang="ar-SA" sz="36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الطلاء بالروديوم </a:t>
            </a:r>
            <a:r>
              <a:rPr lang="ar-EG" sz="36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و</a:t>
            </a:r>
            <a:r>
              <a:rPr lang="ar-SA" sz="36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البلاديوم</a:t>
            </a:r>
            <a:r>
              <a:rPr lang="ar-EG" sz="36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و</a:t>
            </a:r>
            <a:r>
              <a:rPr lang="ar-SA" sz="36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البلاتين</a:t>
            </a:r>
            <a:endParaRPr lang="en-US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143000"/>
            <a:ext cx="6629400" cy="49831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 rtl="1">
              <a:buNone/>
            </a:pPr>
            <a:r>
              <a:rPr lang="ar-SA" b="1" u="sng" dirty="0" smtClean="0"/>
              <a:t>الطلاء بالروديوم  </a:t>
            </a:r>
            <a:r>
              <a:rPr lang="en-US" b="1" u="sng" dirty="0" smtClean="0"/>
              <a:t>Rhodium Plating </a:t>
            </a:r>
            <a:endParaRPr lang="en-US" dirty="0" smtClean="0"/>
          </a:p>
          <a:p>
            <a:pPr algn="r" rtl="1"/>
            <a:r>
              <a:rPr lang="ar-SA" dirty="0" smtClean="0"/>
              <a:t>يعتبر الروديوم هو أشهر معدن في مجموعة البلاتين والمنتشر بشكل كبير في طلاء المعادن .</a:t>
            </a:r>
            <a:endParaRPr lang="en-US" dirty="0" smtClean="0"/>
          </a:p>
          <a:p>
            <a:pPr algn="r" rtl="1"/>
            <a:r>
              <a:rPr lang="ar-SA" dirty="0" smtClean="0"/>
              <a:t>يستخدم طلاء الروديوم في الحلي والمجوهرات والفضيات وذلك لأنه يتمتع بدرجة لمعان وبريق عالية جداً ومقاومة لفقدان اللمعان . </a:t>
            </a:r>
            <a:endParaRPr lang="en-US" dirty="0" smtClean="0"/>
          </a:p>
          <a:p>
            <a:pPr algn="r" rtl="1"/>
            <a:r>
              <a:rPr lang="ar-SA" dirty="0" smtClean="0"/>
              <a:t>يستخدم أيضاً في بعض عواكس الضوء .</a:t>
            </a:r>
            <a:endParaRPr lang="en-US" dirty="0" smtClean="0"/>
          </a:p>
          <a:p>
            <a:pPr algn="r" rtl="1"/>
            <a:r>
              <a:rPr lang="ar-SA" dirty="0" smtClean="0"/>
              <a:t>يستخدم في بعض التطبيقات الإلكترونية والكهربية نظراً لأنه موصل جيد للكهرباء ومقاوم لفعل البيئات الكيميائية ومقاوم للاحتكاك وله مقاومة ممتازة للتآكل وفقدان اللمعان ، وهو ذو صلادة عالية جداً .</a:t>
            </a: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المحاضرة( 9)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Mayfly Ring, White, Rhodium plated ✧ Swarovski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34971">
            <a:off x="329374" y="2767774"/>
            <a:ext cx="1835682" cy="1835682"/>
          </a:xfrm>
          <a:prstGeom prst="rect">
            <a:avLst/>
          </a:prstGeom>
          <a:noFill/>
        </p:spPr>
      </p:pic>
      <p:pic>
        <p:nvPicPr>
          <p:cNvPr id="11268" name="Picture 4" descr="Attract Swirl Ring, White, Rhodium plating ✧ Swarovski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05677">
            <a:off x="1222184" y="1907984"/>
            <a:ext cx="1133476" cy="1133476"/>
          </a:xfrm>
          <a:prstGeom prst="rect">
            <a:avLst/>
          </a:prstGeom>
          <a:noFill/>
        </p:spPr>
      </p:pic>
      <p:pic>
        <p:nvPicPr>
          <p:cNvPr id="11270" name="Picture 6" descr="The Chemical Composition of White Go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19600"/>
            <a:ext cx="2133600" cy="16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540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609600"/>
            <a:ext cx="5562600" cy="5516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buNone/>
            </a:pPr>
            <a:r>
              <a:rPr lang="ar-SA" b="1" i="1" u="sng" dirty="0" smtClean="0"/>
              <a:t>مكونات المحلول :-</a:t>
            </a:r>
            <a:endParaRPr lang="en-US" i="1" u="sng" dirty="0" smtClean="0"/>
          </a:p>
          <a:p>
            <a:pPr algn="r" rtl="1"/>
            <a:r>
              <a:rPr lang="ar-SA" dirty="0" smtClean="0"/>
              <a:t>روديوم كمعدن " بودرة "                     2 جم / لتر </a:t>
            </a:r>
            <a:endParaRPr lang="en-US" dirty="0" smtClean="0"/>
          </a:p>
          <a:p>
            <a:pPr algn="r" rtl="1"/>
            <a:r>
              <a:rPr lang="ar-SA" dirty="0" smtClean="0"/>
              <a:t>حمض كبريتيك      26 مللي / لتر </a:t>
            </a:r>
            <a:endParaRPr lang="en-US" dirty="0" smtClean="0"/>
          </a:p>
          <a:p>
            <a:pPr algn="r" rtl="1"/>
            <a:r>
              <a:rPr lang="ar-SA" dirty="0" smtClean="0"/>
              <a:t>الحرارة             من  38 إلى 50 ْ م </a:t>
            </a:r>
            <a:endParaRPr lang="en-US" dirty="0" smtClean="0"/>
          </a:p>
          <a:p>
            <a:pPr algn="r" rtl="1"/>
            <a:r>
              <a:rPr lang="ar-SA" dirty="0" smtClean="0"/>
              <a:t>التيار                 من  5 إلى 20 أمبير </a:t>
            </a:r>
            <a:endParaRPr lang="en-US" dirty="0" smtClean="0"/>
          </a:p>
          <a:p>
            <a:pPr algn="r" rtl="1"/>
            <a:r>
              <a:rPr lang="ar-SA" dirty="0" smtClean="0"/>
              <a:t>الحوض                   بولي بروبلين </a:t>
            </a:r>
            <a:endParaRPr lang="en-US" dirty="0" smtClean="0"/>
          </a:p>
          <a:p>
            <a:pPr algn="r" rtl="1"/>
            <a:r>
              <a:rPr lang="ar-SA" dirty="0" smtClean="0"/>
              <a:t>الآنود   بلاتين أو تيتانيوم بنسبة 1 : 1</a:t>
            </a: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المحاضرة( 9)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4" name="Picture 4" descr="Rhodium Plating - Your Questions Answered - Stuller B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2886167" cy="1562101"/>
          </a:xfrm>
          <a:prstGeom prst="rect">
            <a:avLst/>
          </a:prstGeom>
          <a:noFill/>
        </p:spPr>
      </p:pic>
      <p:pic>
        <p:nvPicPr>
          <p:cNvPr id="10246" name="Picture 6" descr="Engagement Ring Manufacturing Process | James Allen Education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800600"/>
            <a:ext cx="2091691" cy="1371601"/>
          </a:xfrm>
          <a:prstGeom prst="rect">
            <a:avLst/>
          </a:prstGeom>
          <a:noFill/>
        </p:spPr>
      </p:pic>
      <p:pic>
        <p:nvPicPr>
          <p:cNvPr id="10248" name="Picture 8" descr="Tanzanite Ring Restoration | Modern Goldsmi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981200"/>
            <a:ext cx="1642913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540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81000"/>
            <a:ext cx="6781800" cy="5745163"/>
          </a:xfr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 rtl="1">
              <a:buNone/>
            </a:pPr>
            <a:r>
              <a:rPr lang="ar-SA" b="1" u="sng" dirty="0" smtClean="0"/>
              <a:t>طلاء البلاديوم   </a:t>
            </a:r>
            <a:r>
              <a:rPr lang="en-US" b="1" u="sng" dirty="0" smtClean="0"/>
              <a:t>Palladium Plating </a:t>
            </a:r>
            <a:endParaRPr lang="en-US" dirty="0" smtClean="0"/>
          </a:p>
          <a:p>
            <a:pPr algn="r" rtl="1"/>
            <a:r>
              <a:rPr lang="ar-SA" dirty="0" smtClean="0"/>
              <a:t>يعتبر البلاديوم بديل رخيص للطلاء بالذهب وخاصة في التطبيقات الغير زخرفية </a:t>
            </a:r>
            <a:endParaRPr lang="en-US" dirty="0" smtClean="0"/>
          </a:p>
          <a:p>
            <a:pPr algn="r" rtl="1"/>
            <a:r>
              <a:rPr lang="ar-SA" dirty="0" smtClean="0"/>
              <a:t>فهو يستخدم في الدوائر الإلكترونية والموصلات الكهربية .</a:t>
            </a:r>
            <a:endParaRPr lang="en-US" dirty="0" smtClean="0"/>
          </a:p>
          <a:p>
            <a:pPr algn="r" rtl="1"/>
            <a:r>
              <a:rPr lang="ar-SA" dirty="0" smtClean="0"/>
              <a:t>طبقات طلاء البلاديوم ذات مقاومة كبيرة للتآكل والاحتكاك ويستخدم طلاء البلاديوم ك </a:t>
            </a:r>
            <a:r>
              <a:rPr lang="en-US" dirty="0" smtClean="0"/>
              <a:t>under coat </a:t>
            </a:r>
            <a:r>
              <a:rPr lang="ar-SA" dirty="0" smtClean="0"/>
              <a:t> لطلاء الروديوم .</a:t>
            </a:r>
            <a:endParaRPr lang="en-US" dirty="0" smtClean="0"/>
          </a:p>
          <a:p>
            <a:pPr algn="r" rtl="1"/>
            <a:r>
              <a:rPr lang="ar-SA" dirty="0" smtClean="0"/>
              <a:t>لا يستخدم البلاديوم للطلاءات الزخرفية لأنه ذو مظهر قاتم ( غامق ) .</a:t>
            </a: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المحاضرة( 9)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Spectron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61610">
            <a:off x="218424" y="2249723"/>
            <a:ext cx="2171700" cy="1447800"/>
          </a:xfrm>
          <a:prstGeom prst="rect">
            <a:avLst/>
          </a:prstGeom>
          <a:noFill/>
        </p:spPr>
      </p:pic>
      <p:pic>
        <p:nvPicPr>
          <p:cNvPr id="9220" name="Picture 4" descr="Chromium-free Etching and Palladium-free Plating of Plastic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91000"/>
            <a:ext cx="2133600" cy="1570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540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457200"/>
            <a:ext cx="5562600" cy="5668963"/>
          </a:xfr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r" rtl="1">
              <a:buNone/>
            </a:pPr>
            <a:r>
              <a:rPr lang="ar-SA" b="1" i="1" u="sng" dirty="0" smtClean="0"/>
              <a:t>مكونات المحلول :-</a:t>
            </a:r>
            <a:endParaRPr lang="en-US" i="1" u="sng" dirty="0" smtClean="0"/>
          </a:p>
          <a:p>
            <a:pPr algn="r" rtl="1"/>
            <a:r>
              <a:rPr lang="ar-SA" dirty="0" smtClean="0"/>
              <a:t>كلوريد بلاديوم         50 جم / لتر </a:t>
            </a:r>
            <a:endParaRPr lang="en-US" dirty="0" smtClean="0"/>
          </a:p>
          <a:p>
            <a:pPr algn="r" rtl="1"/>
            <a:r>
              <a:rPr lang="ar-SA" dirty="0" smtClean="0"/>
              <a:t>كلوريد أمونيوم    </a:t>
            </a:r>
            <a:r>
              <a:rPr lang="ar-EG" dirty="0" smtClean="0"/>
              <a:t>  </a:t>
            </a:r>
            <a:r>
              <a:rPr lang="ar-SA" dirty="0" smtClean="0"/>
              <a:t> 30 جم / لتر </a:t>
            </a:r>
            <a:endParaRPr lang="en-US" dirty="0" smtClean="0"/>
          </a:p>
          <a:p>
            <a:pPr algn="r" rtl="1"/>
            <a:r>
              <a:rPr lang="ar-SA" dirty="0" smtClean="0"/>
              <a:t>حمض هيدروكلوريك لضبط الحامضية </a:t>
            </a:r>
            <a:endParaRPr lang="en-US" dirty="0" smtClean="0"/>
          </a:p>
          <a:p>
            <a:pPr algn="r" rtl="1"/>
            <a:r>
              <a:rPr lang="ar-SA" dirty="0" smtClean="0"/>
              <a:t>حرارة               من 40 إلى 50 ْ م </a:t>
            </a:r>
            <a:endParaRPr lang="en-US" dirty="0" smtClean="0"/>
          </a:p>
          <a:p>
            <a:pPr algn="r" rtl="1"/>
            <a:r>
              <a:rPr lang="ar-SA" dirty="0" smtClean="0"/>
              <a:t>التيار                  من 0.1 إلى 1 أمبير </a:t>
            </a:r>
            <a:endParaRPr lang="en-US" dirty="0" smtClean="0"/>
          </a:p>
          <a:p>
            <a:pPr algn="r" rtl="1"/>
            <a:r>
              <a:rPr lang="ar-SA" dirty="0" smtClean="0"/>
              <a:t>آنود                     بلاديوم نقى </a:t>
            </a:r>
            <a:endParaRPr lang="en-US" dirty="0" smtClean="0"/>
          </a:p>
          <a:p>
            <a:pPr algn="r">
              <a:buNone/>
            </a:pPr>
            <a:r>
              <a:rPr lang="ar-SA" dirty="0" smtClean="0"/>
              <a:t>الحامضية                 من 0.1 إلى 0.5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المحاضرة( 9)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PALLADIUM PLATING Service | Industrial Electropla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814">
            <a:off x="707739" y="2750164"/>
            <a:ext cx="3109682" cy="1317662"/>
          </a:xfrm>
          <a:prstGeom prst="rect">
            <a:avLst/>
          </a:prstGeom>
          <a:noFill/>
        </p:spPr>
      </p:pic>
      <p:pic>
        <p:nvPicPr>
          <p:cNvPr id="8196" name="Picture 4" descr="Palladium - Winstar Chemicals Co., Ltd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536" y="4343401"/>
            <a:ext cx="1854064" cy="1600200"/>
          </a:xfrm>
          <a:prstGeom prst="rect">
            <a:avLst/>
          </a:prstGeom>
          <a:noFill/>
        </p:spPr>
      </p:pic>
      <p:pic>
        <p:nvPicPr>
          <p:cNvPr id="8198" name="Picture 6" descr="Amazon | Caperciメンズ8 mmブラックタングステン指紋ウェディング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46651">
            <a:off x="453510" y="3730111"/>
            <a:ext cx="1400176" cy="1400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540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81000"/>
            <a:ext cx="6934200" cy="57451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buNone/>
            </a:pPr>
            <a:r>
              <a:rPr lang="ar-SA" b="1" u="sng" dirty="0" smtClean="0"/>
              <a:t>الطلاء بالبلاتين  </a:t>
            </a:r>
            <a:r>
              <a:rPr lang="en-US" b="1" u="sng" dirty="0" smtClean="0"/>
              <a:t>Platinum Plating </a:t>
            </a:r>
            <a:endParaRPr lang="en-US" dirty="0" smtClean="0"/>
          </a:p>
          <a:p>
            <a:pPr algn="r" rtl="1"/>
            <a:r>
              <a:rPr lang="ar-SA" dirty="0" smtClean="0"/>
              <a:t>يستخدم طلاء البلاتين بشكل واضح في المجوهرات وصناعة الأدوات الفضية .</a:t>
            </a:r>
            <a:endParaRPr lang="en-US" dirty="0" smtClean="0"/>
          </a:p>
          <a:p>
            <a:pPr algn="r" rtl="1"/>
            <a:r>
              <a:rPr lang="ar-SA" dirty="0" smtClean="0"/>
              <a:t>وكذلك منتشر الاستخدام في الأجهزة العلمية والأجهزة الكهربية .</a:t>
            </a:r>
            <a:endParaRPr lang="en-US" dirty="0" smtClean="0"/>
          </a:p>
          <a:p>
            <a:pPr algn="r" rtl="1"/>
            <a:r>
              <a:rPr lang="ar-SA" dirty="0" smtClean="0"/>
              <a:t>من أهم استخداماته اليوم هو طلاء التيتانيوم لإنتاج تيتانيوم مطلي بالبلاتين لاستخدامه كآنود في طلاء الذهب والروديوم وخاصة في المحاليل المحتوية على الكلوريد .</a:t>
            </a: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المحاضرة( 9)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Austrian Crystal &amp; Rhinestone Penguin Stud Earrings Women'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3048000" cy="1752600"/>
          </a:xfrm>
          <a:prstGeom prst="rect">
            <a:avLst/>
          </a:prstGeom>
          <a:noFill/>
        </p:spPr>
      </p:pic>
      <p:pic>
        <p:nvPicPr>
          <p:cNvPr id="7172" name="Picture 4" descr="ᗖNeoglory AAA Zircon Nonadjustable Wedding Rings for Women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621530"/>
            <a:ext cx="2743200" cy="1645920"/>
          </a:xfrm>
          <a:prstGeom prst="rect">
            <a:avLst/>
          </a:prstGeom>
          <a:noFill/>
        </p:spPr>
      </p:pic>
      <p:sp>
        <p:nvSpPr>
          <p:cNvPr id="7174" name="AutoShape 6" descr="Women Platinum Plated Wedding Rings: Buy Online at Best Prices in ...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7176" name="AutoShape 8" descr="Women Platinum Plated Wedding Rings: Buy Online at Best Prices in ...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7178" name="Picture 10" descr="Heart Shaped Platinum Plated Ring For Women With CZ Inlaid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19567">
            <a:off x="248980" y="2534980"/>
            <a:ext cx="1569633" cy="1569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540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609600"/>
            <a:ext cx="6629400" cy="50593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ar-SA" b="1" i="1" u="sng" dirty="0" smtClean="0"/>
              <a:t>مكونات المحلول :-</a:t>
            </a:r>
            <a:endParaRPr lang="en-US" b="1" i="1" u="sng" dirty="0" smtClean="0"/>
          </a:p>
          <a:p>
            <a:pPr algn="r" rtl="1">
              <a:buNone/>
            </a:pPr>
            <a:r>
              <a:rPr lang="ar-SA" dirty="0" smtClean="0"/>
              <a:t>البلاتين </a:t>
            </a:r>
            <a:r>
              <a:rPr lang="ar-EG" sz="2600" dirty="0" smtClean="0"/>
              <a:t>(</a:t>
            </a:r>
            <a:r>
              <a:rPr lang="ar-SA" sz="2600" dirty="0" smtClean="0"/>
              <a:t>داى أمينو داى نيترايتو</a:t>
            </a:r>
            <a:r>
              <a:rPr lang="ar-EG" sz="2600" dirty="0" smtClean="0"/>
              <a:t>) </a:t>
            </a:r>
            <a:r>
              <a:rPr lang="en-US" sz="2600" dirty="0" err="1" smtClean="0"/>
              <a:t>diamino</a:t>
            </a:r>
            <a:r>
              <a:rPr lang="en-US" sz="2600" dirty="0" smtClean="0"/>
              <a:t> </a:t>
            </a:r>
            <a:r>
              <a:rPr lang="en-US" sz="2600" dirty="0" err="1" smtClean="0"/>
              <a:t>dinitrito</a:t>
            </a:r>
            <a:r>
              <a:rPr lang="en-US" sz="2600" dirty="0" smtClean="0"/>
              <a:t> </a:t>
            </a:r>
            <a:r>
              <a:rPr lang="ar-SA" dirty="0" smtClean="0"/>
              <a:t> </a:t>
            </a:r>
            <a:r>
              <a:rPr lang="ar-EG" dirty="0" smtClean="0"/>
              <a:t>    </a:t>
            </a:r>
            <a:r>
              <a:rPr lang="ar-SA" dirty="0" smtClean="0"/>
              <a:t>10 جم / لتر </a:t>
            </a:r>
            <a:endParaRPr lang="en-US" dirty="0" smtClean="0"/>
          </a:p>
          <a:p>
            <a:pPr algn="r" rtl="1">
              <a:buNone/>
            </a:pPr>
            <a:r>
              <a:rPr lang="ar-SA" dirty="0" smtClean="0"/>
              <a:t>نترات أمونيوم                 100 جم / لتر </a:t>
            </a:r>
            <a:endParaRPr lang="en-US" dirty="0" smtClean="0"/>
          </a:p>
          <a:p>
            <a:pPr algn="r" rtl="1">
              <a:buNone/>
            </a:pPr>
            <a:r>
              <a:rPr lang="ar-SA" dirty="0" smtClean="0"/>
              <a:t>نترات صوديوم                 10 جم / لتر </a:t>
            </a:r>
            <a:endParaRPr lang="en-US" dirty="0" smtClean="0"/>
          </a:p>
          <a:p>
            <a:pPr algn="r" rtl="1">
              <a:buNone/>
            </a:pPr>
            <a:r>
              <a:rPr lang="ar-SA" dirty="0" smtClean="0"/>
              <a:t>هيدروكسيد أمونيوم            50 ملل / لتر </a:t>
            </a:r>
            <a:endParaRPr lang="en-US" dirty="0" smtClean="0"/>
          </a:p>
          <a:p>
            <a:pPr algn="r" rtl="1">
              <a:buNone/>
            </a:pPr>
            <a:r>
              <a:rPr lang="ar-SA" dirty="0" smtClean="0"/>
              <a:t>الحرارة                          90 إلى 100 ْ م </a:t>
            </a:r>
            <a:endParaRPr lang="en-US" dirty="0" smtClean="0"/>
          </a:p>
          <a:p>
            <a:pPr algn="r" rtl="1">
              <a:buNone/>
            </a:pPr>
            <a:r>
              <a:rPr lang="ar-SA" dirty="0" smtClean="0"/>
              <a:t>التيار                           30 إلى 100 أمبير </a:t>
            </a:r>
            <a:endParaRPr lang="en-US" dirty="0" smtClean="0"/>
          </a:p>
          <a:p>
            <a:pPr algn="r" rtl="1">
              <a:buNone/>
            </a:pPr>
            <a:r>
              <a:rPr lang="ar-SA" dirty="0" smtClean="0"/>
              <a:t>الآنود                                بلاتين نقى</a:t>
            </a: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المحاضرة( 9)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Platinum plating | Find suppliers, processes &amp; mate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05200"/>
            <a:ext cx="2057400" cy="2615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5402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 rtl="1">
              <a:buNone/>
            </a:pPr>
            <a:r>
              <a:rPr lang="ar-SA" i="1" u="sng" dirty="0" smtClean="0"/>
              <a:t>أو محلول آخر :-</a:t>
            </a:r>
            <a:endParaRPr lang="en-US" i="1" u="sng" dirty="0" smtClean="0"/>
          </a:p>
          <a:p>
            <a:pPr algn="r" rtl="1"/>
            <a:r>
              <a:rPr lang="ar-SA" dirty="0" smtClean="0"/>
              <a:t>كلوريد بلاتين                    62.5 جم / لتر </a:t>
            </a:r>
            <a:endParaRPr lang="en-US" dirty="0" smtClean="0"/>
          </a:p>
          <a:p>
            <a:pPr algn="r" rtl="1"/>
            <a:r>
              <a:rPr lang="ar-SA" dirty="0" smtClean="0"/>
              <a:t>نترات أمونيوم                   62.5 جم / لتر </a:t>
            </a:r>
            <a:endParaRPr lang="en-US" dirty="0" smtClean="0"/>
          </a:p>
          <a:p>
            <a:pPr algn="r" rtl="1"/>
            <a:r>
              <a:rPr lang="ar-SA" dirty="0" smtClean="0"/>
              <a:t>نترات صوديوم                 62.5 جم / لتر</a:t>
            </a:r>
            <a:endParaRPr lang="en-US" dirty="0" smtClean="0"/>
          </a:p>
          <a:p>
            <a:pPr algn="r" rtl="1"/>
            <a:r>
              <a:rPr lang="ar-SA" dirty="0" smtClean="0"/>
              <a:t>هيدروكسيد أمونيوم               10 مللي / لتر </a:t>
            </a:r>
            <a:endParaRPr lang="en-US" dirty="0" smtClean="0"/>
          </a:p>
          <a:p>
            <a:pPr algn="r" rtl="1"/>
            <a:r>
              <a:rPr lang="ar-SA" dirty="0" smtClean="0"/>
              <a:t>الحرارة                                  95 ْ م </a:t>
            </a:r>
            <a:endParaRPr lang="en-US" dirty="0" smtClean="0"/>
          </a:p>
          <a:p>
            <a:pPr algn="r" rtl="1"/>
            <a:r>
              <a:rPr lang="ar-SA" dirty="0" smtClean="0"/>
              <a:t>التيار                              من 20 إلى 55 أمبير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المحاضرة( 9)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402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المحاضرة( 9)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590801"/>
            <a:ext cx="8229600" cy="2362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ar-EG" b="1" u="sng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والى لقاء آخر في المحاضرة القادمة ان شاء الله</a:t>
            </a:r>
          </a:p>
          <a:p>
            <a:pPr algn="ctr">
              <a:buNone/>
            </a:pPr>
            <a:endParaRPr lang="ar-EG" b="1" u="sng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buNone/>
            </a:pPr>
            <a:r>
              <a:rPr lang="ar-EG" b="1" u="sng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والسلام عليكم ورحمة الله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="" xmlns:p14="http://schemas.microsoft.com/office/powerpoint/2010/main" val="57773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478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الطلاء بالروديوم والبلاديوم والبلاتين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awamy</cp:lastModifiedBy>
  <cp:revision>21</cp:revision>
  <dcterms:created xsi:type="dcterms:W3CDTF">2006-08-16T00:00:00Z</dcterms:created>
  <dcterms:modified xsi:type="dcterms:W3CDTF">2020-04-09T21:53:46Z</dcterms:modified>
</cp:coreProperties>
</file>