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78C902-BBCC-4AD5-B9C6-AA8C41ADB84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2E072-2CF0-43EB-A182-AAC732794549}" type="slidenum">
              <a:rPr lang="en-US" smtClean="0"/>
              <a:t>‹#›</a:t>
            </a:fld>
            <a:endParaRPr lang="en-US"/>
          </a:p>
        </p:txBody>
      </p:sp>
    </p:spTree>
    <p:extLst>
      <p:ext uri="{BB962C8B-B14F-4D97-AF65-F5344CB8AC3E}">
        <p14:creationId xmlns:p14="http://schemas.microsoft.com/office/powerpoint/2010/main" val="312451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8C902-BBCC-4AD5-B9C6-AA8C41ADB84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2E072-2CF0-43EB-A182-AAC732794549}" type="slidenum">
              <a:rPr lang="en-US" smtClean="0"/>
              <a:t>‹#›</a:t>
            </a:fld>
            <a:endParaRPr lang="en-US"/>
          </a:p>
        </p:txBody>
      </p:sp>
    </p:spTree>
    <p:extLst>
      <p:ext uri="{BB962C8B-B14F-4D97-AF65-F5344CB8AC3E}">
        <p14:creationId xmlns:p14="http://schemas.microsoft.com/office/powerpoint/2010/main" val="407967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8C902-BBCC-4AD5-B9C6-AA8C41ADB84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2E072-2CF0-43EB-A182-AAC732794549}" type="slidenum">
              <a:rPr lang="en-US" smtClean="0"/>
              <a:t>‹#›</a:t>
            </a:fld>
            <a:endParaRPr lang="en-US"/>
          </a:p>
        </p:txBody>
      </p:sp>
    </p:spTree>
    <p:extLst>
      <p:ext uri="{BB962C8B-B14F-4D97-AF65-F5344CB8AC3E}">
        <p14:creationId xmlns:p14="http://schemas.microsoft.com/office/powerpoint/2010/main" val="109260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8C902-BBCC-4AD5-B9C6-AA8C41ADB84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2E072-2CF0-43EB-A182-AAC732794549}" type="slidenum">
              <a:rPr lang="en-US" smtClean="0"/>
              <a:t>‹#›</a:t>
            </a:fld>
            <a:endParaRPr lang="en-US"/>
          </a:p>
        </p:txBody>
      </p:sp>
    </p:spTree>
    <p:extLst>
      <p:ext uri="{BB962C8B-B14F-4D97-AF65-F5344CB8AC3E}">
        <p14:creationId xmlns:p14="http://schemas.microsoft.com/office/powerpoint/2010/main" val="83917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8C902-BBCC-4AD5-B9C6-AA8C41ADB84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2E072-2CF0-43EB-A182-AAC732794549}" type="slidenum">
              <a:rPr lang="en-US" smtClean="0"/>
              <a:t>‹#›</a:t>
            </a:fld>
            <a:endParaRPr lang="en-US"/>
          </a:p>
        </p:txBody>
      </p:sp>
    </p:spTree>
    <p:extLst>
      <p:ext uri="{BB962C8B-B14F-4D97-AF65-F5344CB8AC3E}">
        <p14:creationId xmlns:p14="http://schemas.microsoft.com/office/powerpoint/2010/main" val="381228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78C902-BBCC-4AD5-B9C6-AA8C41ADB847}"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2E072-2CF0-43EB-A182-AAC732794549}" type="slidenum">
              <a:rPr lang="en-US" smtClean="0"/>
              <a:t>‹#›</a:t>
            </a:fld>
            <a:endParaRPr lang="en-US"/>
          </a:p>
        </p:txBody>
      </p:sp>
    </p:spTree>
    <p:extLst>
      <p:ext uri="{BB962C8B-B14F-4D97-AF65-F5344CB8AC3E}">
        <p14:creationId xmlns:p14="http://schemas.microsoft.com/office/powerpoint/2010/main" val="159971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78C902-BBCC-4AD5-B9C6-AA8C41ADB847}" type="datetimeFigureOut">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C2E072-2CF0-43EB-A182-AAC732794549}" type="slidenum">
              <a:rPr lang="en-US" smtClean="0"/>
              <a:t>‹#›</a:t>
            </a:fld>
            <a:endParaRPr lang="en-US"/>
          </a:p>
        </p:txBody>
      </p:sp>
    </p:spTree>
    <p:extLst>
      <p:ext uri="{BB962C8B-B14F-4D97-AF65-F5344CB8AC3E}">
        <p14:creationId xmlns:p14="http://schemas.microsoft.com/office/powerpoint/2010/main" val="144076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78C902-BBCC-4AD5-B9C6-AA8C41ADB847}" type="datetimeFigureOut">
              <a:rPr lang="en-US" smtClean="0"/>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C2E072-2CF0-43EB-A182-AAC732794549}" type="slidenum">
              <a:rPr lang="en-US" smtClean="0"/>
              <a:t>‹#›</a:t>
            </a:fld>
            <a:endParaRPr lang="en-US"/>
          </a:p>
        </p:txBody>
      </p:sp>
    </p:spTree>
    <p:extLst>
      <p:ext uri="{BB962C8B-B14F-4D97-AF65-F5344CB8AC3E}">
        <p14:creationId xmlns:p14="http://schemas.microsoft.com/office/powerpoint/2010/main" val="285645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8C902-BBCC-4AD5-B9C6-AA8C41ADB847}" type="datetimeFigureOut">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C2E072-2CF0-43EB-A182-AAC732794549}" type="slidenum">
              <a:rPr lang="en-US" smtClean="0"/>
              <a:t>‹#›</a:t>
            </a:fld>
            <a:endParaRPr lang="en-US"/>
          </a:p>
        </p:txBody>
      </p:sp>
    </p:spTree>
    <p:extLst>
      <p:ext uri="{BB962C8B-B14F-4D97-AF65-F5344CB8AC3E}">
        <p14:creationId xmlns:p14="http://schemas.microsoft.com/office/powerpoint/2010/main" val="217958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8C902-BBCC-4AD5-B9C6-AA8C41ADB847}"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2E072-2CF0-43EB-A182-AAC732794549}" type="slidenum">
              <a:rPr lang="en-US" smtClean="0"/>
              <a:t>‹#›</a:t>
            </a:fld>
            <a:endParaRPr lang="en-US"/>
          </a:p>
        </p:txBody>
      </p:sp>
    </p:spTree>
    <p:extLst>
      <p:ext uri="{BB962C8B-B14F-4D97-AF65-F5344CB8AC3E}">
        <p14:creationId xmlns:p14="http://schemas.microsoft.com/office/powerpoint/2010/main" val="24371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8C902-BBCC-4AD5-B9C6-AA8C41ADB847}"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2E072-2CF0-43EB-A182-AAC732794549}" type="slidenum">
              <a:rPr lang="en-US" smtClean="0"/>
              <a:t>‹#›</a:t>
            </a:fld>
            <a:endParaRPr lang="en-US"/>
          </a:p>
        </p:txBody>
      </p:sp>
    </p:spTree>
    <p:extLst>
      <p:ext uri="{BB962C8B-B14F-4D97-AF65-F5344CB8AC3E}">
        <p14:creationId xmlns:p14="http://schemas.microsoft.com/office/powerpoint/2010/main" val="30829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8C902-BBCC-4AD5-B9C6-AA8C41ADB847}" type="datetimeFigureOut">
              <a:rPr lang="en-US" smtClean="0"/>
              <a:t>3/26/2020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2E072-2CF0-43EB-A182-AAC732794549}" type="slidenum">
              <a:rPr lang="en-US" smtClean="0"/>
              <a:t>‹#›</a:t>
            </a:fld>
            <a:endParaRPr lang="en-US"/>
          </a:p>
        </p:txBody>
      </p:sp>
    </p:spTree>
    <p:extLst>
      <p:ext uri="{BB962C8B-B14F-4D97-AF65-F5344CB8AC3E}">
        <p14:creationId xmlns:p14="http://schemas.microsoft.com/office/powerpoint/2010/main" val="14619970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EG" sz="6600" b="1" dirty="0" smtClean="0">
                <a:solidFill>
                  <a:srgbClr val="FF0000"/>
                </a:solidFill>
              </a:rPr>
              <a:t>هندسة وصفية</a:t>
            </a:r>
            <a:endParaRPr lang="en-US" sz="6600" b="1" dirty="0"/>
          </a:p>
        </p:txBody>
      </p:sp>
      <p:sp>
        <p:nvSpPr>
          <p:cNvPr id="3" name="Subtitle 2"/>
          <p:cNvSpPr>
            <a:spLocks noGrp="1"/>
          </p:cNvSpPr>
          <p:nvPr>
            <p:ph type="subTitle" idx="1"/>
          </p:nvPr>
        </p:nvSpPr>
        <p:spPr>
          <a:xfrm>
            <a:off x="1371600" y="3657600"/>
            <a:ext cx="6400800" cy="1752600"/>
          </a:xfrm>
        </p:spPr>
        <p:txBody>
          <a:bodyPr>
            <a:noAutofit/>
          </a:bodyPr>
          <a:lstStyle/>
          <a:p>
            <a:r>
              <a:rPr lang="ar-EG" sz="5400" b="1" dirty="0" smtClean="0">
                <a:solidFill>
                  <a:schemeClr val="bg1"/>
                </a:solidFill>
              </a:rPr>
              <a:t>الفرقة الإعدادى </a:t>
            </a:r>
          </a:p>
          <a:p>
            <a:r>
              <a:rPr lang="ar-EG" sz="5400" b="1" dirty="0" smtClean="0">
                <a:solidFill>
                  <a:schemeClr val="bg1"/>
                </a:solidFill>
              </a:rPr>
              <a:t>أ.د/ السيد أنور الملقي </a:t>
            </a:r>
            <a:endParaRPr lang="en-US" sz="5400" b="1" dirty="0">
              <a:solidFill>
                <a:schemeClr val="bg1"/>
              </a:solidFill>
            </a:endParaRPr>
          </a:p>
        </p:txBody>
      </p:sp>
    </p:spTree>
    <p:extLst>
      <p:ext uri="{BB962C8B-B14F-4D97-AF65-F5344CB8AC3E}">
        <p14:creationId xmlns:p14="http://schemas.microsoft.com/office/powerpoint/2010/main" val="3834261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EG" dirty="0" smtClean="0"/>
              <a:t>أثار المستقيم</a:t>
            </a:r>
            <a:endParaRPr lang="en-US" dirty="0"/>
          </a:p>
        </p:txBody>
      </p:sp>
      <p:sp>
        <p:nvSpPr>
          <p:cNvPr id="2" name="Content Placeholder 1"/>
          <p:cNvSpPr>
            <a:spLocks noGrp="1"/>
          </p:cNvSpPr>
          <p:nvPr>
            <p:ph idx="1"/>
          </p:nvPr>
        </p:nvSpPr>
        <p:spPr/>
        <p:txBody>
          <a:bodyPr/>
          <a:lstStyle/>
          <a:p>
            <a:pPr marL="0" indent="0" algn="r">
              <a:buNone/>
            </a:pPr>
            <a:r>
              <a:rPr lang="ar-EG" sz="2000" dirty="0" smtClean="0"/>
              <a:t>كما سبق معرفتنا كيفية ايجاد الطول الحقيقي للمستقيم باي طريقة من الثلاثة ناتي علي بند جديد وهو أثار المستقيم يعني ايه أثر(المستقيم ممتد الي مالانهاية )وبالتالي من الممكن يمتد الي ان يتقاطع مع مستويات الاسقاط فمثلا اذا تقاطع المستقيم مع المستوي الافقي فنقطة تقاطعهما تسمي الاثر الافقي واذا تقاطع مع المستوي الراسي فنقطة تقاطعهما تسمي الاثر الراسي ولكن بما اننا نتحدث في الهندسة الوصفية لابد من معرفة ايجاد تلك </a:t>
            </a:r>
            <a:r>
              <a:rPr lang="ar-EG" sz="1800" dirty="0" smtClean="0"/>
              <a:t>الاثار </a:t>
            </a:r>
            <a:r>
              <a:rPr lang="ar-EG" sz="2000" dirty="0" smtClean="0"/>
              <a:t>وصفيا </a:t>
            </a:r>
          </a:p>
          <a:p>
            <a:pPr marL="0" indent="0" algn="r">
              <a:buNone/>
            </a:pPr>
            <a:r>
              <a:rPr lang="ar-EG" sz="2000" b="1" dirty="0" smtClean="0">
                <a:solidFill>
                  <a:srgbClr val="FF0000"/>
                </a:solidFill>
              </a:rPr>
              <a:t>أولا لايجاد الأثر الأفقي </a:t>
            </a:r>
            <a:r>
              <a:rPr lang="ar-EG" sz="2000" dirty="0" smtClean="0">
                <a:solidFill>
                  <a:schemeClr val="tx1"/>
                </a:solidFill>
              </a:rPr>
              <a:t>بكل بساطة جدا بامد المسقط الراسي للمستقيم لحد ما يوصل ومن النقطة دي هانزل عمودي علي </a:t>
            </a:r>
            <a:r>
              <a:rPr lang="en-US" sz="2000" dirty="0" smtClean="0">
                <a:solidFill>
                  <a:schemeClr val="tx1"/>
                </a:solidFill>
              </a:rPr>
              <a:t>h2</a:t>
            </a:r>
            <a:r>
              <a:rPr lang="ar-EG" sz="2000" dirty="0" smtClean="0">
                <a:solidFill>
                  <a:schemeClr val="tx1"/>
                </a:solidFill>
              </a:rPr>
              <a:t>لخط الارض واسمي نقطة تقاطعه مع خط الارض </a:t>
            </a:r>
          </a:p>
          <a:p>
            <a:pPr marL="0" indent="0" algn="r">
              <a:buNone/>
            </a:pPr>
            <a:r>
              <a:rPr lang="en-US" sz="2000" dirty="0" smtClean="0">
                <a:solidFill>
                  <a:schemeClr val="tx1"/>
                </a:solidFill>
              </a:rPr>
              <a:t>H1</a:t>
            </a:r>
            <a:r>
              <a:rPr lang="ar-EG" sz="2000" dirty="0" smtClean="0">
                <a:solidFill>
                  <a:schemeClr val="tx1"/>
                </a:solidFill>
              </a:rPr>
              <a:t>خط الارض لحد ما يقطع المسقط الافقي يبقي نقطة التقاطع دي هي الاثر الافقي </a:t>
            </a:r>
          </a:p>
          <a:p>
            <a:pPr marL="0" indent="0" algn="r">
              <a:buNone/>
            </a:pPr>
            <a:r>
              <a:rPr lang="en-US" sz="2000" dirty="0" smtClean="0">
                <a:solidFill>
                  <a:schemeClr val="tx1"/>
                </a:solidFill>
              </a:rPr>
              <a:t>v1</a:t>
            </a:r>
            <a:r>
              <a:rPr lang="ar-EG" sz="2000" dirty="0" smtClean="0">
                <a:solidFill>
                  <a:schemeClr val="tx1"/>
                </a:solidFill>
              </a:rPr>
              <a:t>بامد المسقط الأفقي لحد مايقطع خط الارض في نقطة </a:t>
            </a:r>
            <a:r>
              <a:rPr lang="en-US" sz="2000" b="1" dirty="0" smtClean="0">
                <a:solidFill>
                  <a:srgbClr val="FF0000"/>
                </a:solidFill>
              </a:rPr>
              <a:t>(V2</a:t>
            </a:r>
            <a:r>
              <a:rPr lang="ar-EG" sz="2000" b="1" dirty="0" smtClean="0">
                <a:solidFill>
                  <a:srgbClr val="FF0000"/>
                </a:solidFill>
              </a:rPr>
              <a:t>ثانيا لايجاد الأثر الراسي (</a:t>
            </a:r>
          </a:p>
          <a:p>
            <a:pPr marL="0" indent="0" algn="r">
              <a:buNone/>
            </a:pPr>
            <a:r>
              <a:rPr lang="en-US" sz="2000" dirty="0" smtClean="0">
                <a:solidFill>
                  <a:schemeClr val="tx1"/>
                </a:solidFill>
              </a:rPr>
              <a:t>v2</a:t>
            </a:r>
            <a:r>
              <a:rPr lang="ar-EG" sz="2000" dirty="0" smtClean="0">
                <a:solidFill>
                  <a:schemeClr val="tx1"/>
                </a:solidFill>
              </a:rPr>
              <a:t>واعمل عمودي علي خط الارض لحد مايقطع المسقط الراسي تكون هي الاثر الراسي</a:t>
            </a:r>
            <a:r>
              <a:rPr lang="ar-EG" sz="2000" dirty="0" smtClean="0">
                <a:solidFill>
                  <a:srgbClr val="FF0000"/>
                </a:solidFill>
              </a:rPr>
              <a:t> </a:t>
            </a:r>
            <a:endParaRPr lang="ar-EG" dirty="0" smtClean="0">
              <a:solidFill>
                <a:schemeClr val="tx1"/>
              </a:solidFill>
            </a:endParaRPr>
          </a:p>
        </p:txBody>
      </p:sp>
    </p:spTree>
    <p:extLst>
      <p:ext uri="{BB962C8B-B14F-4D97-AF65-F5344CB8AC3E}">
        <p14:creationId xmlns:p14="http://schemas.microsoft.com/office/powerpoint/2010/main" val="407148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118" y="1143000"/>
            <a:ext cx="6553200" cy="5162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52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EG" dirty="0" smtClean="0"/>
              <a:t>ثانيا المستقيمات الخاصة </a:t>
            </a:r>
            <a:endParaRPr lang="en-US" dirty="0"/>
          </a:p>
        </p:txBody>
      </p:sp>
      <p:sp>
        <p:nvSpPr>
          <p:cNvPr id="2" name="Content Placeholder 1"/>
          <p:cNvSpPr>
            <a:spLocks noGrp="1"/>
          </p:cNvSpPr>
          <p:nvPr>
            <p:ph idx="1"/>
          </p:nvPr>
        </p:nvSpPr>
        <p:spPr/>
        <p:txBody>
          <a:bodyPr>
            <a:normAutofit fontScale="70000" lnSpcReduction="20000"/>
          </a:bodyPr>
          <a:lstStyle/>
          <a:p>
            <a:pPr marL="0" indent="0" algn="r">
              <a:buNone/>
            </a:pPr>
            <a:r>
              <a:rPr lang="ar-EG" dirty="0" smtClean="0"/>
              <a:t>هي المستقيمات التي توازي او تكون عمودية علي احد مستويات الاسقاط</a:t>
            </a:r>
          </a:p>
          <a:p>
            <a:pPr marL="0" indent="0" algn="r">
              <a:buNone/>
            </a:pPr>
            <a:r>
              <a:rPr lang="ar-EG" b="1" dirty="0" smtClean="0">
                <a:solidFill>
                  <a:srgbClr val="FF0000"/>
                </a:solidFill>
              </a:rPr>
              <a:t>أولا المستقيمات الموازية</a:t>
            </a:r>
          </a:p>
          <a:p>
            <a:pPr marL="0" indent="0" algn="r">
              <a:buNone/>
            </a:pPr>
            <a:r>
              <a:rPr lang="ar-EG" dirty="0" smtClean="0"/>
              <a:t>1</a:t>
            </a:r>
            <a:r>
              <a:rPr lang="ar-EG" sz="2600" b="1" dirty="0" smtClean="0">
                <a:solidFill>
                  <a:srgbClr val="FF0000"/>
                </a:solidFill>
              </a:rPr>
              <a:t>)مستقيم أفقي (يوازي المستوي الأفقي</a:t>
            </a:r>
            <a:r>
              <a:rPr lang="ar-EG" dirty="0" smtClean="0"/>
              <a:t>)</a:t>
            </a:r>
          </a:p>
          <a:p>
            <a:pPr marL="0" indent="0" algn="r">
              <a:buNone/>
            </a:pPr>
            <a:r>
              <a:rPr lang="ar-EG" dirty="0" smtClean="0"/>
              <a:t>يظهر بالطول الحقيقي في المسقط الأفقي وزاوية ميله علي المستوي الراسي تظهر في المسقط الافقي بالقياس الحقيقي(ي2) ؛مسقطه الراسي يوازي خط الارض ومسقطه الجانبي يوازي خط الأرض</a:t>
            </a:r>
          </a:p>
          <a:p>
            <a:pPr marL="0" indent="0" algn="r">
              <a:buNone/>
            </a:pPr>
            <a:r>
              <a:rPr lang="ar-EG" dirty="0" smtClean="0"/>
              <a:t>2</a:t>
            </a:r>
            <a:r>
              <a:rPr lang="ar-EG" sz="2600" b="1" dirty="0" smtClean="0">
                <a:solidFill>
                  <a:srgbClr val="FF0000"/>
                </a:solidFill>
              </a:rPr>
              <a:t>)مستقيم وجهي (نخلي بالنا من اسمه وجهي )(يوازي المستوي الراسي</a:t>
            </a:r>
            <a:r>
              <a:rPr lang="ar-EG" dirty="0" smtClean="0"/>
              <a:t>)</a:t>
            </a:r>
          </a:p>
          <a:p>
            <a:pPr marL="0" indent="0" algn="r">
              <a:buNone/>
            </a:pPr>
            <a:r>
              <a:rPr lang="ar-EG" dirty="0" smtClean="0"/>
              <a:t>يظهر بالطول الحقيقي في المسقط الراسي وزاوية ميله علي المستوي الأفقي تظهر بالقياس الحقيقي في المسقط الراسي (ي1)ومسقطه الافقي يوازي خط الأرض ومسقطه الجانبي عمودي علي خط الأرض </a:t>
            </a:r>
          </a:p>
          <a:p>
            <a:pPr marL="0" indent="0" algn="r">
              <a:buNone/>
            </a:pPr>
            <a:r>
              <a:rPr lang="ar-EG" sz="2600" b="1" dirty="0" smtClean="0">
                <a:solidFill>
                  <a:srgbClr val="FF0000"/>
                </a:solidFill>
              </a:rPr>
              <a:t>3)مستقيم جانبي(يوازي المستوي الجانبي)</a:t>
            </a:r>
          </a:p>
          <a:p>
            <a:pPr marL="0" indent="0" algn="r">
              <a:buNone/>
            </a:pPr>
            <a:r>
              <a:rPr lang="ar-EG" dirty="0" smtClean="0"/>
              <a:t>يظهر بالطول الحقيقي في المسقط الجانبي ومسقطه الافقي عمودي علي خط الأرض ومسقطه الرأسي عمودي علي خط الارض وفي الصفحة التالية تمثيلهم   </a:t>
            </a:r>
            <a:endParaRPr lang="en-US" dirty="0"/>
          </a:p>
        </p:txBody>
      </p:sp>
    </p:spTree>
    <p:extLst>
      <p:ext uri="{BB962C8B-B14F-4D97-AF65-F5344CB8AC3E}">
        <p14:creationId xmlns:p14="http://schemas.microsoft.com/office/powerpoint/2010/main" val="52991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800100"/>
            <a:ext cx="722071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763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EG" dirty="0" smtClean="0">
                <a:solidFill>
                  <a:srgbClr val="FF0000"/>
                </a:solidFill>
              </a:rPr>
              <a:t>ثانيا المستقيمات العمودية</a:t>
            </a:r>
            <a:endParaRPr lang="en-US" dirty="0">
              <a:solidFill>
                <a:srgbClr val="FF0000"/>
              </a:solidFill>
            </a:endParaRPr>
          </a:p>
        </p:txBody>
      </p:sp>
      <p:sp>
        <p:nvSpPr>
          <p:cNvPr id="2" name="Content Placeholder 1"/>
          <p:cNvSpPr>
            <a:spLocks noGrp="1"/>
          </p:cNvSpPr>
          <p:nvPr>
            <p:ph idx="1"/>
          </p:nvPr>
        </p:nvSpPr>
        <p:spPr/>
        <p:txBody>
          <a:bodyPr>
            <a:normAutofit fontScale="85000" lnSpcReduction="10000"/>
          </a:bodyPr>
          <a:lstStyle/>
          <a:p>
            <a:pPr marL="0" indent="0" algn="r">
              <a:buNone/>
            </a:pPr>
            <a:r>
              <a:rPr lang="ar-EG" dirty="0" smtClean="0">
                <a:solidFill>
                  <a:srgbClr val="FF0000"/>
                </a:solidFill>
              </a:rPr>
              <a:t>1</a:t>
            </a:r>
            <a:r>
              <a:rPr lang="ar-EG" b="1" dirty="0" smtClean="0">
                <a:solidFill>
                  <a:srgbClr val="FF0000"/>
                </a:solidFill>
              </a:rPr>
              <a:t>)مستقيم رأسي (عمودي علي الأفقي</a:t>
            </a:r>
            <a:r>
              <a:rPr lang="ar-EG" dirty="0" smtClean="0"/>
              <a:t>)</a:t>
            </a:r>
          </a:p>
          <a:p>
            <a:pPr marL="0" indent="0" algn="r">
              <a:buNone/>
            </a:pPr>
            <a:r>
              <a:rPr lang="ar-EG" dirty="0" smtClean="0"/>
              <a:t>يظهر بالطول الحقيقي في المسقط الراسي والجانبي ويظهر نقطة في المسقط الافقي ومسقطيه الراسي والجانبي خط عمودي علي خط الارض</a:t>
            </a:r>
          </a:p>
          <a:p>
            <a:pPr marL="0" indent="0" algn="r">
              <a:buNone/>
            </a:pPr>
            <a:r>
              <a:rPr lang="ar-EG" b="1" dirty="0" smtClean="0">
                <a:solidFill>
                  <a:srgbClr val="FF0000"/>
                </a:solidFill>
              </a:rPr>
              <a:t>2)مستقيم عمودي علي الراسي</a:t>
            </a:r>
          </a:p>
          <a:p>
            <a:pPr marL="0" indent="0" algn="r">
              <a:buNone/>
            </a:pPr>
            <a:r>
              <a:rPr lang="ar-EG" dirty="0" smtClean="0"/>
              <a:t>يظهر بالطول الحقيقي في المسقط الأفقي والجانبي ومسقطه الراسي نقطة ؛مسقطة الافقي عمودي علي خط الأرض والمسقط الجانبي يوازي خط الأرض</a:t>
            </a:r>
          </a:p>
          <a:p>
            <a:pPr marL="0" indent="0" algn="r">
              <a:buNone/>
            </a:pPr>
            <a:r>
              <a:rPr lang="ar-EG" b="1" dirty="0" smtClean="0">
                <a:solidFill>
                  <a:srgbClr val="FF0000"/>
                </a:solidFill>
              </a:rPr>
              <a:t>3)مستقيم عمودي علي الجانبي</a:t>
            </a:r>
          </a:p>
          <a:p>
            <a:pPr marL="0" indent="0" algn="r">
              <a:buNone/>
            </a:pPr>
            <a:r>
              <a:rPr lang="ar-EG" dirty="0" smtClean="0"/>
              <a:t>يظهر بالطول الحقيقي في المسقط الأفقي والراسي مسقطه الجانبي نقطة ومسقطه الأفقي والراسي خط يوازي خطالأرض</a:t>
            </a:r>
            <a:endParaRPr lang="en-US" dirty="0"/>
          </a:p>
        </p:txBody>
      </p:sp>
    </p:spTree>
    <p:extLst>
      <p:ext uri="{BB962C8B-B14F-4D97-AF65-F5344CB8AC3E}">
        <p14:creationId xmlns:p14="http://schemas.microsoft.com/office/powerpoint/2010/main" val="2476527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lia\Desktop\img_0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762000"/>
            <a:ext cx="7086600" cy="563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291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EG" dirty="0" smtClean="0"/>
              <a:t>ملاحظات هامة جدا</a:t>
            </a:r>
            <a:endParaRPr lang="en-US" dirty="0"/>
          </a:p>
        </p:txBody>
      </p:sp>
      <p:sp>
        <p:nvSpPr>
          <p:cNvPr id="2" name="Content Placeholder 1"/>
          <p:cNvSpPr>
            <a:spLocks noGrp="1"/>
          </p:cNvSpPr>
          <p:nvPr>
            <p:ph idx="1"/>
          </p:nvPr>
        </p:nvSpPr>
        <p:spPr/>
        <p:txBody>
          <a:bodyPr>
            <a:normAutofit lnSpcReduction="10000"/>
          </a:bodyPr>
          <a:lstStyle/>
          <a:p>
            <a:pPr marL="0" indent="0" algn="r">
              <a:buNone/>
            </a:pPr>
            <a:r>
              <a:rPr lang="ar-EG" dirty="0" smtClean="0"/>
              <a:t>1)المستقيمات الخاصة والنقط الخاصة لابد من معرفة مساقطها جيدا وادراكها بشكل واضح</a:t>
            </a:r>
          </a:p>
          <a:p>
            <a:pPr marL="0" indent="0" algn="r">
              <a:buNone/>
            </a:pPr>
            <a:r>
              <a:rPr lang="ar-EG" dirty="0" smtClean="0"/>
              <a:t>2)لو لم يقل انه مستقيم  خاص وظهر مسقط من المساقط يوازي خطالارض أو عمودي علي خط الأرض فان هذا المستقيم نوع من أنواع المستقيمات الخاصة وأحد المساقط طول حقيقي</a:t>
            </a:r>
          </a:p>
          <a:p>
            <a:pPr marL="0" indent="0" algn="r">
              <a:buNone/>
            </a:pPr>
            <a:r>
              <a:rPr lang="ar-EG" dirty="0" smtClean="0"/>
              <a:t>لازم نحل تمارين كتير علشان نتدرب جيدا علي المستقيمات لانها المدخل للدروس القادمة وبالتالي هنبدأ نحل تمارين علي هذا الجزء</a:t>
            </a:r>
            <a:endParaRPr lang="en-US" dirty="0"/>
          </a:p>
        </p:txBody>
      </p:sp>
    </p:spTree>
    <p:extLst>
      <p:ext uri="{BB962C8B-B14F-4D97-AF65-F5344CB8AC3E}">
        <p14:creationId xmlns:p14="http://schemas.microsoft.com/office/powerpoint/2010/main" val="4106236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EG" dirty="0" smtClean="0"/>
              <a:t>أمثلة عامة </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543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233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458200" cy="587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065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610600" cy="606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15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438400"/>
            <a:ext cx="6400800" cy="1752600"/>
          </a:xfrm>
        </p:spPr>
        <p:txBody>
          <a:bodyPr>
            <a:normAutofit/>
          </a:bodyPr>
          <a:lstStyle/>
          <a:p>
            <a:r>
              <a:rPr lang="ar-EG" sz="7200" b="1" dirty="0" smtClean="0">
                <a:solidFill>
                  <a:schemeClr val="tx1"/>
                </a:solidFill>
              </a:rPr>
              <a:t>تمثيل المستقيم</a:t>
            </a:r>
            <a:endParaRPr lang="en-US" sz="7200" b="1" dirty="0">
              <a:solidFill>
                <a:schemeClr val="tx1"/>
              </a:solidFill>
            </a:endParaRPr>
          </a:p>
        </p:txBody>
      </p:sp>
    </p:spTree>
    <p:extLst>
      <p:ext uri="{BB962C8B-B14F-4D97-AF65-F5344CB8AC3E}">
        <p14:creationId xmlns:p14="http://schemas.microsoft.com/office/powerpoint/2010/main" val="23963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33600"/>
            <a:ext cx="8229600" cy="1143000"/>
          </a:xfrm>
        </p:spPr>
        <p:txBody>
          <a:bodyPr/>
          <a:lstStyle/>
          <a:p>
            <a:r>
              <a:rPr lang="ar-EG" dirty="0" smtClean="0"/>
              <a:t>مع تحياتي</a:t>
            </a:r>
            <a:endParaRPr lang="en-US" dirty="0"/>
          </a:p>
        </p:txBody>
      </p:sp>
      <p:sp>
        <p:nvSpPr>
          <p:cNvPr id="2" name="Content Placeholder 1"/>
          <p:cNvSpPr>
            <a:spLocks noGrp="1"/>
          </p:cNvSpPr>
          <p:nvPr>
            <p:ph idx="1"/>
          </p:nvPr>
        </p:nvSpPr>
        <p:spPr>
          <a:xfrm>
            <a:off x="457200" y="4038600"/>
            <a:ext cx="8229600" cy="1828800"/>
          </a:xfrm>
        </p:spPr>
        <p:txBody>
          <a:bodyPr>
            <a:noAutofit/>
          </a:bodyPr>
          <a:lstStyle/>
          <a:p>
            <a:pPr algn="ctr"/>
            <a:r>
              <a:rPr lang="ar-EG" sz="8800" dirty="0" smtClean="0"/>
              <a:t>أ.د/السيد الملقي</a:t>
            </a:r>
            <a:endParaRPr lang="en-US" sz="8800" dirty="0"/>
          </a:p>
        </p:txBody>
      </p:sp>
    </p:spTree>
    <p:extLst>
      <p:ext uri="{BB962C8B-B14F-4D97-AF65-F5344CB8AC3E}">
        <p14:creationId xmlns:p14="http://schemas.microsoft.com/office/powerpoint/2010/main" val="124458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EG" dirty="0" smtClean="0">
                <a:solidFill>
                  <a:srgbClr val="FF0000"/>
                </a:solidFill>
              </a:rPr>
              <a:t>تعريف المستقيم وانواعه فراغيا</a:t>
            </a:r>
            <a:endParaRPr lang="en-US" dirty="0">
              <a:solidFill>
                <a:srgbClr val="FF0000"/>
              </a:solidFill>
            </a:endParaRPr>
          </a:p>
        </p:txBody>
      </p:sp>
      <p:sp>
        <p:nvSpPr>
          <p:cNvPr id="2" name="Content Placeholder 1"/>
          <p:cNvSpPr>
            <a:spLocks noGrp="1"/>
          </p:cNvSpPr>
          <p:nvPr>
            <p:ph idx="1"/>
          </p:nvPr>
        </p:nvSpPr>
        <p:spPr/>
        <p:txBody>
          <a:bodyPr>
            <a:normAutofit fontScale="85000" lnSpcReduction="10000"/>
          </a:bodyPr>
          <a:lstStyle/>
          <a:p>
            <a:pPr marL="0" indent="0" algn="r">
              <a:buNone/>
            </a:pPr>
            <a:r>
              <a:rPr lang="ar-EG" dirty="0" smtClean="0"/>
              <a:t>المستقيم زي ما كلنا عارفين هو خط واصل بين نقطتين ليس له بداية وليس له نهاية وبالتالي ممكن ارسمه عن طريق نقطتين واقعين عليه ودي تعتبر أشهر طريقة ولكن هناك طريقة أخري عن طريق نقطة واقعة عليه وزاوية ميله وبالتالي انا ممكن أتعامل بالطريقتين.</a:t>
            </a:r>
          </a:p>
          <a:p>
            <a:pPr marL="0" indent="0" algn="r">
              <a:buNone/>
            </a:pPr>
            <a:r>
              <a:rPr lang="ar-EG" b="1" dirty="0" smtClean="0">
                <a:solidFill>
                  <a:srgbClr val="FF0000"/>
                </a:solidFill>
              </a:rPr>
              <a:t>أنواع المستقيم بالنسبة للفراغ </a:t>
            </a:r>
            <a:r>
              <a:rPr lang="ar-EG" sz="2000" dirty="0" smtClean="0"/>
              <a:t>ودي أهم حاجة لازم ناخد بالنا منها كويس جدا</a:t>
            </a:r>
          </a:p>
          <a:p>
            <a:pPr marL="0" indent="0" algn="r">
              <a:buNone/>
            </a:pPr>
            <a:r>
              <a:rPr lang="ar-EG" b="1" dirty="0" smtClean="0">
                <a:solidFill>
                  <a:schemeClr val="tx1"/>
                </a:solidFill>
              </a:rPr>
              <a:t>أولا :المستقيم العام</a:t>
            </a:r>
          </a:p>
          <a:p>
            <a:pPr marL="0" indent="0" algn="r">
              <a:buNone/>
            </a:pPr>
            <a:r>
              <a:rPr lang="ar-EG" dirty="0" smtClean="0"/>
              <a:t>هو المستقيم الذي يميل علي جميع مستويات الاسقاط ولا يكون موازي أو عمودي علي احداها (نركز في كده كويس)وده بأتعامل معاه علي أساس أنه بيديني نقطتين ويقولي مثل المستقيم وانا بامثل النقطتين واوصلهم ببعض كده أنا مثلته وصفيا وناخد مثال توضيحي للفهم</a:t>
            </a:r>
            <a:endParaRPr lang="en-US" dirty="0"/>
          </a:p>
        </p:txBody>
      </p:sp>
    </p:spTree>
    <p:extLst>
      <p:ext uri="{BB962C8B-B14F-4D97-AF65-F5344CB8AC3E}">
        <p14:creationId xmlns:p14="http://schemas.microsoft.com/office/powerpoint/2010/main" val="1003324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r"/>
            <a:r>
              <a:rPr lang="en-US" sz="2800" dirty="0" smtClean="0">
                <a:solidFill>
                  <a:schemeClr val="tx1"/>
                </a:solidFill>
              </a:rPr>
              <a:t>B(1,2,3) ,A(2,3,4)</a:t>
            </a:r>
            <a:r>
              <a:rPr lang="ar-EG" sz="2800" dirty="0" smtClean="0">
                <a:solidFill>
                  <a:schemeClr val="tx1"/>
                </a:solidFill>
              </a:rPr>
              <a:t>الذي فيه </a:t>
            </a:r>
            <a:r>
              <a:rPr lang="en-US" sz="2800" dirty="0" smtClean="0">
                <a:solidFill>
                  <a:schemeClr val="tx1"/>
                </a:solidFill>
              </a:rPr>
              <a:t>AB</a:t>
            </a:r>
            <a:r>
              <a:rPr lang="ar-EG" sz="2800" dirty="0" smtClean="0">
                <a:solidFill>
                  <a:srgbClr val="FF0000"/>
                </a:solidFill>
              </a:rPr>
              <a:t>مثال توضيحي: </a:t>
            </a:r>
            <a:r>
              <a:rPr lang="ar-EG" sz="2800" dirty="0" smtClean="0">
                <a:solidFill>
                  <a:schemeClr val="tx1"/>
                </a:solidFill>
              </a:rPr>
              <a:t>مثل المستقيم </a:t>
            </a:r>
            <a:endParaRPr lang="en-US" sz="2800" dirty="0">
              <a:solidFill>
                <a:schemeClr val="tx1"/>
              </a:solidFill>
            </a:endParaRPr>
          </a:p>
        </p:txBody>
      </p:sp>
      <p:sp>
        <p:nvSpPr>
          <p:cNvPr id="2" name="Content Placeholder 1"/>
          <p:cNvSpPr>
            <a:spLocks noGrp="1"/>
          </p:cNvSpPr>
          <p:nvPr>
            <p:ph idx="1"/>
          </p:nvPr>
        </p:nvSpPr>
        <p:spPr>
          <a:xfrm>
            <a:off x="4495800" y="1600200"/>
            <a:ext cx="4191000" cy="4800600"/>
          </a:xfrm>
        </p:spPr>
        <p:txBody>
          <a:bodyPr>
            <a:normAutofit fontScale="92500" lnSpcReduction="10000"/>
          </a:bodyPr>
          <a:lstStyle/>
          <a:p>
            <a:pPr marL="0" indent="0" algn="r">
              <a:buNone/>
            </a:pPr>
            <a:r>
              <a:rPr lang="ar-EG" dirty="0" smtClean="0"/>
              <a:t>خطوات الحل:</a:t>
            </a:r>
          </a:p>
          <a:p>
            <a:pPr marL="0" indent="0" algn="r">
              <a:buNone/>
            </a:pPr>
            <a:r>
              <a:rPr lang="en-US" dirty="0" smtClean="0"/>
              <a:t>A</a:t>
            </a:r>
            <a:r>
              <a:rPr lang="ar-EG" dirty="0" smtClean="0"/>
              <a:t>1)نمثل الثلاث مساقط للنقطة </a:t>
            </a:r>
            <a:endParaRPr lang="en-US" dirty="0" smtClean="0"/>
          </a:p>
          <a:p>
            <a:pPr marL="0" indent="0" algn="r">
              <a:buNone/>
            </a:pPr>
            <a:r>
              <a:rPr lang="en-US" dirty="0" smtClean="0"/>
              <a:t>B</a:t>
            </a:r>
            <a:r>
              <a:rPr lang="ar-EG" dirty="0" smtClean="0"/>
              <a:t>2)نمثل الثلاث مساقط للنقطة </a:t>
            </a:r>
          </a:p>
          <a:p>
            <a:pPr marL="0" indent="0" algn="r">
              <a:buNone/>
            </a:pPr>
            <a:r>
              <a:rPr lang="ar-EG" dirty="0" smtClean="0"/>
              <a:t>هاوصل المسقط الافقي للنقطة الأولي</a:t>
            </a:r>
          </a:p>
          <a:p>
            <a:pPr marL="0" indent="0" algn="r">
              <a:buNone/>
            </a:pPr>
            <a:r>
              <a:rPr lang="ar-EG" dirty="0" smtClean="0"/>
              <a:t>بالمسقط الأفقي للنقطة التانية يبقي ده </a:t>
            </a:r>
          </a:p>
          <a:p>
            <a:pPr marL="0" indent="0" algn="r">
              <a:buNone/>
            </a:pPr>
            <a:r>
              <a:rPr lang="ar-EG" dirty="0" smtClean="0"/>
              <a:t>المسقط الأفقي للمستقيم وهكذا بالنسبة</a:t>
            </a:r>
          </a:p>
          <a:p>
            <a:pPr marL="0" indent="0" algn="r">
              <a:buNone/>
            </a:pPr>
            <a:r>
              <a:rPr lang="ar-EG" dirty="0" smtClean="0"/>
              <a:t>للمسقطين الأخرين</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752600"/>
            <a:ext cx="4495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2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EG" dirty="0" smtClean="0"/>
              <a:t>ملاحظات مهمة جدا جدا جدا</a:t>
            </a:r>
            <a:endParaRPr lang="en-US" dirty="0"/>
          </a:p>
        </p:txBody>
      </p:sp>
      <p:sp>
        <p:nvSpPr>
          <p:cNvPr id="2" name="Content Placeholder 1"/>
          <p:cNvSpPr>
            <a:spLocks noGrp="1"/>
          </p:cNvSpPr>
          <p:nvPr>
            <p:ph idx="1"/>
          </p:nvPr>
        </p:nvSpPr>
        <p:spPr>
          <a:xfrm>
            <a:off x="457200" y="1905000"/>
            <a:ext cx="8229600" cy="4525963"/>
          </a:xfrm>
        </p:spPr>
        <p:txBody>
          <a:bodyPr>
            <a:normAutofit lnSpcReduction="10000"/>
          </a:bodyPr>
          <a:lstStyle/>
          <a:p>
            <a:pPr marL="0" indent="0" algn="r">
              <a:buNone/>
            </a:pPr>
            <a:r>
              <a:rPr lang="ar-EG" dirty="0" smtClean="0"/>
              <a:t>1)المستقيم في الوضع العام لا يتم اسقاطه بالطول الحقيقي في اي مسقط من التلاتة فمثلا اذا كان المستقيم في وضع عام طوله الحقيقي في الفراغ 5سم فان مسقطه الافقي أو الراسي أو الجانبي يكون أقل من أو أكبر من ال 5سم ولا يوجد مسقط منهم طوله 5سم</a:t>
            </a:r>
          </a:p>
          <a:p>
            <a:pPr marL="0" indent="0" algn="r">
              <a:buNone/>
            </a:pPr>
            <a:r>
              <a:rPr lang="ar-EG" dirty="0" smtClean="0"/>
              <a:t>2)بما أن المستقيم في الحالة العامة لايظهر بالطول الحقيقي في احد  المساقط فانا هاحتاج أجيب الطول الحقيقي للمستقيم وده ليه اكتر من طريق وهم فرق البعد وشبه المنحرف والدوران وسوف ندرسهم بالتفصيل</a:t>
            </a:r>
          </a:p>
        </p:txBody>
      </p:sp>
    </p:spTree>
    <p:extLst>
      <p:ext uri="{BB962C8B-B14F-4D97-AF65-F5344CB8AC3E}">
        <p14:creationId xmlns:p14="http://schemas.microsoft.com/office/powerpoint/2010/main" val="259508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914400"/>
            <a:ext cx="7010400" cy="1143000"/>
          </a:xfrm>
        </p:spPr>
        <p:txBody>
          <a:bodyPr>
            <a:normAutofit fontScale="90000"/>
          </a:bodyPr>
          <a:lstStyle/>
          <a:p>
            <a:r>
              <a:rPr lang="ar-EG" dirty="0" smtClean="0">
                <a:solidFill>
                  <a:schemeClr val="tx1"/>
                </a:solidFill>
              </a:rPr>
              <a:t>أولا طريقة شبه المنحرف لايجاد الطول الحقيقي</a:t>
            </a:r>
            <a:endParaRPr lang="en-US" dirty="0">
              <a:solidFill>
                <a:schemeClr val="tx1"/>
              </a:solidFill>
            </a:endParaRPr>
          </a:p>
        </p:txBody>
      </p:sp>
      <p:sp>
        <p:nvSpPr>
          <p:cNvPr id="2" name="Content Placeholder 1"/>
          <p:cNvSpPr>
            <a:spLocks noGrp="1"/>
          </p:cNvSpPr>
          <p:nvPr>
            <p:ph idx="1"/>
          </p:nvPr>
        </p:nvSpPr>
        <p:spPr>
          <a:xfrm>
            <a:off x="914400" y="2133600"/>
            <a:ext cx="7408333" cy="3984096"/>
          </a:xfrm>
        </p:spPr>
        <p:txBody>
          <a:bodyPr>
            <a:normAutofit fontScale="92500" lnSpcReduction="20000"/>
          </a:bodyPr>
          <a:lstStyle/>
          <a:p>
            <a:pPr marL="0" indent="0" algn="r">
              <a:buNone/>
            </a:pPr>
            <a:r>
              <a:rPr lang="ar-EG" dirty="0" smtClean="0"/>
              <a:t>من ابسط الطرق من الطبيعي ان طول المستقيم الحقيقي لا يتغير بمعني اني لو اوجدت الطول الحقيقي في احد المساقط يكفي لحساب الطول الحقيقي للمستقيم؛الموضوع بكل بساطة هاختار احد المساقط (الافقي أو الراسي )واشتغل عليه لايجاد الطول الحقيقي للمستقيم (مسقط واحد فقط) وليكن      الخطوات 1)هاخد من المسقط الافقي للنقطة الاولي </a:t>
            </a:r>
            <a:r>
              <a:rPr lang="en-US" dirty="0" smtClean="0"/>
              <a:t>(xy</a:t>
            </a:r>
            <a:r>
              <a:rPr lang="ar-EG" dirty="0" smtClean="0"/>
              <a:t>المسقط الافقي للنقطة وكذلك للنقطة التانية </a:t>
            </a:r>
            <a:r>
              <a:rPr lang="en-US" dirty="0" smtClean="0"/>
              <a:t>z</a:t>
            </a:r>
            <a:r>
              <a:rPr lang="ar-EG" dirty="0" smtClean="0"/>
              <a:t>عمودي علي المسقط الافقي للمستقيم بقيمة </a:t>
            </a:r>
          </a:p>
          <a:p>
            <a:pPr marL="0" indent="0" algn="r">
              <a:buNone/>
            </a:pPr>
            <a:r>
              <a:rPr lang="ar-EG" dirty="0" smtClean="0"/>
              <a:t>واوصل بينهم يبقي ده الطول الحقيقي للمستقيم (طبعا مش هنفهم غير بتطبيق) تعالوا نطبق علي مثال</a:t>
            </a:r>
            <a:endParaRPr lang="en-US" dirty="0"/>
          </a:p>
        </p:txBody>
      </p:sp>
    </p:spTree>
    <p:extLst>
      <p:ext uri="{BB962C8B-B14F-4D97-AF65-F5344CB8AC3E}">
        <p14:creationId xmlns:p14="http://schemas.microsoft.com/office/powerpoint/2010/main" val="4232330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609600"/>
            <a:ext cx="7162800" cy="1676400"/>
          </a:xfrm>
        </p:spPr>
        <p:txBody>
          <a:bodyPr>
            <a:normAutofit fontScale="90000"/>
          </a:bodyPr>
          <a:lstStyle/>
          <a:p>
            <a:pPr algn="r"/>
            <a:r>
              <a:rPr lang="en-US" sz="4000" dirty="0" smtClean="0"/>
              <a:t>C(1,4,3),D(5,3,6)</a:t>
            </a:r>
            <a:r>
              <a:rPr lang="ar-EG" sz="4000" dirty="0" smtClean="0"/>
              <a:t>حيث </a:t>
            </a:r>
            <a:r>
              <a:rPr lang="en-US" sz="4000" dirty="0" smtClean="0"/>
              <a:t> DC</a:t>
            </a:r>
            <a:r>
              <a:rPr lang="ar-EG" sz="4000" dirty="0" smtClean="0"/>
              <a:t>مثال:مثل المستقيم بطريقة شبه المنحرف</a:t>
            </a:r>
            <a:r>
              <a:rPr lang="en-US" dirty="0" smtClean="0"/>
              <a:t>)</a:t>
            </a:r>
            <a:r>
              <a:rPr lang="ar-EG" sz="4000" dirty="0" smtClean="0"/>
              <a:t>مع ايجاد الطول الحقيقي </a:t>
            </a:r>
            <a:r>
              <a:rPr lang="ar-EG" dirty="0" smtClean="0"/>
              <a:t>للمستقيم</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286000"/>
            <a:ext cx="6858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27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EG" dirty="0" smtClean="0"/>
              <a:t>الطريقة الثانية :فرق البعد</a:t>
            </a:r>
            <a:endParaRPr lang="en-US" dirty="0"/>
          </a:p>
        </p:txBody>
      </p:sp>
      <p:sp>
        <p:nvSpPr>
          <p:cNvPr id="2" name="Content Placeholder 1"/>
          <p:cNvSpPr>
            <a:spLocks noGrp="1"/>
          </p:cNvSpPr>
          <p:nvPr>
            <p:ph idx="1"/>
          </p:nvPr>
        </p:nvSpPr>
        <p:spPr/>
        <p:txBody>
          <a:bodyPr>
            <a:normAutofit fontScale="92500" lnSpcReduction="10000"/>
          </a:bodyPr>
          <a:lstStyle/>
          <a:p>
            <a:pPr marL="0" indent="0" algn="r">
              <a:buNone/>
            </a:pPr>
            <a:r>
              <a:rPr lang="ar-EG" sz="1800" dirty="0" smtClean="0"/>
              <a:t>تعتبر هذه الطريقة تبسيط </a:t>
            </a:r>
          </a:p>
          <a:p>
            <a:pPr marL="0" indent="0" algn="r">
              <a:buNone/>
            </a:pPr>
            <a:r>
              <a:rPr lang="ar-EG" sz="1800" dirty="0" smtClean="0"/>
              <a:t>للطريقة السابقة اي </a:t>
            </a:r>
          </a:p>
          <a:p>
            <a:pPr marL="0" indent="0" algn="r">
              <a:buNone/>
            </a:pPr>
            <a:r>
              <a:rPr lang="ar-EG" sz="1800" dirty="0" smtClean="0"/>
              <a:t>اننا سو نستخدم الاحداثيات </a:t>
            </a:r>
          </a:p>
          <a:p>
            <a:pPr marL="0" indent="0" algn="r">
              <a:buNone/>
            </a:pPr>
            <a:r>
              <a:rPr lang="ar-EG" sz="1800" dirty="0" smtClean="0"/>
              <a:t>ايضا ولكن الفرق بينهم </a:t>
            </a:r>
          </a:p>
          <a:p>
            <a:pPr marL="0" indent="0" algn="r">
              <a:buNone/>
            </a:pPr>
            <a:r>
              <a:rPr lang="ar-EG" sz="1800" dirty="0" smtClean="0"/>
              <a:t>باختصار شديد هاجي عند </a:t>
            </a:r>
          </a:p>
          <a:p>
            <a:pPr marL="0" indent="0" algn="r">
              <a:buNone/>
            </a:pPr>
            <a:r>
              <a:rPr lang="ar-EG" sz="1800" dirty="0" smtClean="0"/>
              <a:t>مثلا المسقط الافقي </a:t>
            </a:r>
          </a:p>
          <a:p>
            <a:pPr marL="0" indent="0" algn="r">
              <a:buNone/>
            </a:pPr>
            <a:r>
              <a:rPr lang="ar-EG" sz="1800" dirty="0" smtClean="0"/>
              <a:t>واشتغل عليه هاختار اي نقطة من </a:t>
            </a:r>
          </a:p>
          <a:p>
            <a:pPr marL="0" indent="0" algn="r">
              <a:buNone/>
            </a:pPr>
            <a:r>
              <a:rPr lang="ar-EG" sz="1800" dirty="0" smtClean="0"/>
              <a:t>الاتنين سواء الاولي او </a:t>
            </a:r>
          </a:p>
          <a:p>
            <a:pPr marL="0" indent="0" algn="r">
              <a:buNone/>
            </a:pPr>
            <a:r>
              <a:rPr lang="ar-EG" sz="1800" dirty="0" smtClean="0"/>
              <a:t>الثانية باقوم بعمل عمودي علي المسقط </a:t>
            </a:r>
          </a:p>
          <a:p>
            <a:pPr marL="0" indent="0" algn="r">
              <a:buNone/>
            </a:pPr>
            <a:r>
              <a:rPr lang="ar-EG" sz="1800" dirty="0" smtClean="0"/>
              <a:t>ولكن في هذه المرة </a:t>
            </a:r>
          </a:p>
          <a:p>
            <a:pPr marL="0" indent="0" algn="r">
              <a:buNone/>
            </a:pPr>
            <a:r>
              <a:rPr lang="ar-EG" sz="1800" dirty="0" smtClean="0"/>
              <a:t>يكون قيمة العمودي هو الفرق بين البعد</a:t>
            </a:r>
          </a:p>
          <a:p>
            <a:pPr marL="0" indent="0" algn="r">
              <a:buNone/>
            </a:pPr>
            <a:r>
              <a:rPr lang="ar-EG" sz="1800" dirty="0" smtClean="0"/>
              <a:t> الناقص للنقطتين </a:t>
            </a:r>
          </a:p>
          <a:p>
            <a:pPr marL="0" indent="0" algn="r">
              <a:buNone/>
            </a:pPr>
            <a:r>
              <a:rPr lang="ar-EG" sz="1800" dirty="0" smtClean="0"/>
              <a:t>(طبعا تهنا )تعالوا نطبق علي</a:t>
            </a:r>
          </a:p>
          <a:p>
            <a:pPr marL="0" indent="0" algn="r">
              <a:buNone/>
            </a:pPr>
            <a:r>
              <a:rPr lang="ar-EG" sz="1800" dirty="0" smtClean="0"/>
              <a:t> نفس المثال السابق ولكن </a:t>
            </a:r>
          </a:p>
          <a:p>
            <a:pPr marL="0" indent="0" algn="r">
              <a:buNone/>
            </a:pPr>
            <a:r>
              <a:rPr lang="ar-EG" sz="1800" dirty="0" smtClean="0"/>
              <a:t>هاجيب الطول الحقيقي بطريقة فرق البعد</a:t>
            </a:r>
            <a:endParaRPr lang="en-US" sz="1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362200"/>
            <a:ext cx="4255718" cy="35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77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ar-EG" dirty="0" smtClean="0"/>
              <a:t>الطريقة الثالثة طريقة الدوران</a:t>
            </a:r>
            <a:endParaRPr lang="en-US" dirty="0"/>
          </a:p>
        </p:txBody>
      </p:sp>
      <p:sp>
        <p:nvSpPr>
          <p:cNvPr id="2" name="Content Placeholder 1"/>
          <p:cNvSpPr>
            <a:spLocks noGrp="1"/>
          </p:cNvSpPr>
          <p:nvPr>
            <p:ph idx="1"/>
          </p:nvPr>
        </p:nvSpPr>
        <p:spPr/>
        <p:txBody>
          <a:bodyPr/>
          <a:lstStyle/>
          <a:p>
            <a:pPr marL="0" indent="0" algn="r" rtl="1">
              <a:buNone/>
            </a:pPr>
            <a:r>
              <a:rPr lang="ar-EG" dirty="0" smtClean="0"/>
              <a:t>والطريقة دي خدناها الترمالول في درس الافراد هنعمل مراجعة سريعة عليها</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00400"/>
            <a:ext cx="6705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408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TotalTime>
  <Words>864</Words>
  <Application>Microsoft Office PowerPoint</Application>
  <PresentationFormat>On-screen Show (4:3)</PresentationFormat>
  <Paragraphs>71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هندسة وصفية</vt:lpstr>
      <vt:lpstr>PowerPoint Presentation</vt:lpstr>
      <vt:lpstr>تعريف المستقيم وانواعه فراغيا</vt:lpstr>
      <vt:lpstr>B(1,2,3) ,A(2,3,4)الذي فيه ABمثال توضيحي: مثل المستقيم </vt:lpstr>
      <vt:lpstr>ملاحظات مهمة جدا جدا جدا</vt:lpstr>
      <vt:lpstr>أولا طريقة شبه المنحرف لايجاد الطول الحقيقي</vt:lpstr>
      <vt:lpstr>C(1,4,3),D(5,3,6)حيث  DCمثال:مثل المستقيم بطريقة شبه المنحرف)مع ايجاد الطول الحقيقي للمستقيم</vt:lpstr>
      <vt:lpstr>الطريقة الثانية :فرق البعد</vt:lpstr>
      <vt:lpstr>الطريقة الثالثة طريقة الدوران</vt:lpstr>
      <vt:lpstr>أثار المستقيم</vt:lpstr>
      <vt:lpstr>PowerPoint Presentation</vt:lpstr>
      <vt:lpstr>ثانيا المستقيمات الخاصة </vt:lpstr>
      <vt:lpstr>PowerPoint Presentation</vt:lpstr>
      <vt:lpstr>ثانيا المستقيمات العمودية</vt:lpstr>
      <vt:lpstr>PowerPoint Presentation</vt:lpstr>
      <vt:lpstr>ملاحظات هامة جدا</vt:lpstr>
      <vt:lpstr>أمثلة عامة </vt:lpstr>
      <vt:lpstr>PowerPoint Presentation</vt:lpstr>
      <vt:lpstr>PowerPoint Presentation</vt:lpstr>
      <vt:lpstr>مع تحياتي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هندسة وصفية</dc:title>
  <dc:creator>Dalia</dc:creator>
  <cp:lastModifiedBy>SAMSUNG</cp:lastModifiedBy>
  <cp:revision>29</cp:revision>
  <dcterms:created xsi:type="dcterms:W3CDTF">2020-03-25T04:52:05Z</dcterms:created>
  <dcterms:modified xsi:type="dcterms:W3CDTF">2020-03-25T22:17:52Z</dcterms:modified>
</cp:coreProperties>
</file>